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0" r:id="rId3"/>
    <p:sldId id="424" r:id="rId4"/>
    <p:sldId id="428" r:id="rId5"/>
    <p:sldId id="277" r:id="rId6"/>
    <p:sldId id="418" r:id="rId7"/>
    <p:sldId id="368" r:id="rId8"/>
    <p:sldId id="425" r:id="rId9"/>
    <p:sldId id="417" r:id="rId10"/>
    <p:sldId id="429" r:id="rId11"/>
    <p:sldId id="431" r:id="rId12"/>
    <p:sldId id="315" r:id="rId13"/>
    <p:sldId id="394" r:id="rId14"/>
    <p:sldId id="3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1456" autoAdjust="0"/>
  </p:normalViewPr>
  <p:slideViewPr>
    <p:cSldViewPr snapToGrid="0">
      <p:cViewPr varScale="1">
        <p:scale>
          <a:sx n="90" d="100"/>
          <a:sy n="90" d="100"/>
        </p:scale>
        <p:origin x="57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A5BD5-C751-4B66-A602-CAA5C1CF2B8B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BB02D-76D0-4EB8-AA6A-BA78AD60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We propose to raise the abstraction of physical design platform to RTL with the help of NOCs and CGRAs on one hand and synchoricity on the other. I will introduce the concept of synchoricity in the next slide.</a:t>
            </a:r>
            <a:endParaRPr lang="en-US" baseline="0" dirty="0" smtClean="0"/>
          </a:p>
          <a:p>
            <a:r>
              <a:rPr lang="sv-SE" baseline="0" dirty="0" smtClean="0"/>
              <a:t>By raising the abstraction of physical design to RTL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So</a:t>
            </a:r>
            <a:r>
              <a:rPr lang="sv-SE" baseline="0" dirty="0" smtClean="0"/>
              <a:t> what do we mean by sychoros VLSI Design Style</a:t>
            </a:r>
          </a:p>
          <a:p>
            <a:r>
              <a:rPr lang="sv-SE" baseline="0" dirty="0" smtClean="0"/>
              <a:t>As already state synchoricity means discretizing the space uniformly with the help of grid the clock ticks help enforcre synchronicity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0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B02D-76D0-4EB8-AA6A-BA78AD60A0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9493" y="6343993"/>
            <a:ext cx="448733" cy="365125"/>
          </a:xfrm>
        </p:spPr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KTH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053413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86751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2399" y="3657600"/>
            <a:ext cx="11979997" cy="45719"/>
            <a:chOff x="428596" y="1021322"/>
            <a:chExt cx="8001056" cy="45478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428596" y="1065212"/>
              <a:ext cx="507209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28596" y="1021322"/>
              <a:ext cx="8001056" cy="15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0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8FC-601D-481C-9B49-761ECF631B52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AC0C-E33F-4427-B345-E30C41D5393D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76" y="126168"/>
            <a:ext cx="11084340" cy="773801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255722"/>
            <a:ext cx="11504140" cy="50876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5720" y="6343393"/>
            <a:ext cx="520631" cy="378082"/>
          </a:xfrm>
        </p:spPr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KTH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984416"/>
            <a:ext cx="12192000" cy="90787"/>
            <a:chOff x="428596" y="1021322"/>
            <a:chExt cx="8001056" cy="45478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28596" y="1065212"/>
              <a:ext cx="507209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28596" y="1021322"/>
              <a:ext cx="8001056" cy="15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7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FCA6-CE6D-45B6-82ED-1877D6201458}" type="datetime1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17807" y="6356349"/>
            <a:ext cx="564145" cy="365125"/>
          </a:xfrm>
        </p:spPr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KTH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0896" y="132265"/>
            <a:ext cx="11106912" cy="773800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84416"/>
            <a:ext cx="12192000" cy="90787"/>
            <a:chOff x="428596" y="1021322"/>
            <a:chExt cx="8001056" cy="45478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428596" y="1065212"/>
              <a:ext cx="507209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428596" y="1021322"/>
              <a:ext cx="8001056" cy="15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1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97536"/>
            <a:ext cx="11192256" cy="802433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416" y="1255722"/>
            <a:ext cx="5624384" cy="5005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55721"/>
            <a:ext cx="5611369" cy="5005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348970"/>
            <a:ext cx="988540" cy="372505"/>
          </a:xfrm>
        </p:spPr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KTH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984416"/>
            <a:ext cx="12192000" cy="90787"/>
            <a:chOff x="428596" y="1021322"/>
            <a:chExt cx="8001056" cy="45478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28596" y="1065212"/>
              <a:ext cx="5072098" cy="158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28596" y="1021322"/>
              <a:ext cx="8001056" cy="15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3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3823-0F0B-46BC-87EB-21630EA20976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F2F-BF80-44CF-8A68-510A7D0DC6CF}" type="datetime1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53C1-0974-44EA-8ECF-A6D61AC95600}" type="datetime1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5720" y="6321425"/>
            <a:ext cx="414867" cy="365125"/>
          </a:xfrm>
        </p:spPr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KTH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116B-4EA6-44CB-8871-3B96D3177388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E7CF-03E2-4C8B-A6BF-B9042C0D1874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C89C-0553-41E2-B16E-57D657E26329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235C-4A89-418D-B7AD-02D8D398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1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68" y="1300187"/>
            <a:ext cx="11368391" cy="1423696"/>
          </a:xfrm>
        </p:spPr>
        <p:txBody>
          <a:bodyPr lIns="0" tIns="0" rIns="0" bIns="0">
            <a:normAutofit/>
          </a:bodyPr>
          <a:lstStyle/>
          <a:p>
            <a:r>
              <a:rPr lang="sv-SE" sz="6000" b="1" i="1" dirty="0" smtClean="0"/>
              <a:t>NOCs: Past, Present and </a:t>
            </a:r>
            <a:r>
              <a:rPr lang="sv-SE" sz="6000" b="1" i="1" dirty="0" smtClean="0">
                <a:solidFill>
                  <a:srgbClr val="FF0000"/>
                </a:solidFill>
              </a:rPr>
              <a:t>Future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986086"/>
            <a:ext cx="9144000" cy="2109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000" dirty="0" smtClean="0"/>
              <a:t>Ahmed Hemani</a:t>
            </a:r>
          </a:p>
          <a:p>
            <a:pPr marL="0" indent="0" algn="ctr">
              <a:buNone/>
            </a:pPr>
            <a:r>
              <a:rPr lang="sv-SE" dirty="0" smtClean="0"/>
              <a:t>Professor, Dept. Of Electronics, School of ICT, KTH, Stockholm Sweden</a:t>
            </a:r>
          </a:p>
          <a:p>
            <a:pPr marL="0" indent="0" algn="ctr">
              <a:buNone/>
            </a:pPr>
            <a:r>
              <a:rPr lang="sv-SE" dirty="0" smtClean="0"/>
              <a:t>Email: hemani@kth.se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701" y="2012035"/>
            <a:ext cx="11368391" cy="14236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8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3" y="451811"/>
            <a:ext cx="93419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70300">
            <a:off x="1053529" y="3691356"/>
            <a:ext cx="8141972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sv-SE" sz="2400" b="1" i="1" dirty="0" smtClean="0"/>
              <a:t>One VLSI Design Instance generated by Abutting SiLago Blocks</a:t>
            </a:r>
            <a:endParaRPr lang="en-US" sz="2400" b="1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9569372" y="842058"/>
            <a:ext cx="2766511" cy="2289837"/>
            <a:chOff x="9569372" y="842058"/>
            <a:chExt cx="2766511" cy="2289837"/>
          </a:xfrm>
        </p:grpSpPr>
        <p:sp>
          <p:nvSpPr>
            <p:cNvPr id="5" name="TextBox 4"/>
            <p:cNvSpPr txBox="1"/>
            <p:nvPr/>
          </p:nvSpPr>
          <p:spPr>
            <a:xfrm>
              <a:off x="9569372" y="842058"/>
              <a:ext cx="2544194" cy="70788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sv-SE" sz="2000" dirty="0" smtClean="0"/>
                <a:t>SiLago </a:t>
              </a:r>
            </a:p>
            <a:p>
              <a:pPr algn="ctr"/>
              <a:r>
                <a:rPr lang="sv-SE" sz="2000" dirty="0" smtClean="0"/>
                <a:t>Physical Design Platform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69372" y="2424009"/>
              <a:ext cx="1247842" cy="70788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dirty="0" smtClean="0"/>
                <a:t>Design </a:t>
              </a:r>
            </a:p>
            <a:p>
              <a:pPr algn="ctr"/>
              <a:r>
                <a:rPr lang="sv-SE" sz="2000" dirty="0" smtClean="0"/>
                <a:t>Instance 1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85447" y="2420162"/>
              <a:ext cx="1247842" cy="70788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dirty="0" smtClean="0"/>
                <a:t>Design </a:t>
              </a:r>
            </a:p>
            <a:p>
              <a:pPr algn="ctr"/>
              <a:r>
                <a:rPr lang="sv-SE" sz="2000" dirty="0" smtClean="0"/>
                <a:t>Instance 2</a:t>
              </a:r>
              <a:endParaRPr lang="en-US" sz="2000" dirty="0"/>
            </a:p>
          </p:txBody>
        </p:sp>
        <p:cxnSp>
          <p:nvCxnSpPr>
            <p:cNvPr id="8" name="Elbow Connector 7"/>
            <p:cNvCxnSpPr>
              <a:stCxn id="5" idx="2"/>
              <a:endCxn id="6" idx="0"/>
            </p:cNvCxnSpPr>
            <p:nvPr/>
          </p:nvCxnSpPr>
          <p:spPr>
            <a:xfrm rot="5400000">
              <a:off x="10080349" y="1662888"/>
              <a:ext cx="874065" cy="648176"/>
            </a:xfrm>
            <a:prstGeom prst="bentConnector3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5" idx="2"/>
              <a:endCxn id="7" idx="0"/>
            </p:cNvCxnSpPr>
            <p:nvPr/>
          </p:nvCxnSpPr>
          <p:spPr>
            <a:xfrm rot="16200000" flipH="1">
              <a:off x="10740309" y="1651103"/>
              <a:ext cx="870218" cy="66789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718435" y="1659964"/>
              <a:ext cx="26174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i="1" dirty="0" smtClean="0"/>
                <a:t>VLSI  Designs</a:t>
              </a:r>
            </a:p>
            <a:p>
              <a:pPr algn="ctr"/>
              <a:r>
                <a:rPr lang="sv-SE" i="1" dirty="0" smtClean="0"/>
                <a:t>Composition By Abutment</a:t>
              </a:r>
              <a:endParaRPr lang="en-US" i="1" dirty="0"/>
            </a:p>
          </p:txBody>
        </p:sp>
      </p:grpSp>
      <p:sp>
        <p:nvSpPr>
          <p:cNvPr id="29" name="Right Arrow 28"/>
          <p:cNvSpPr/>
          <p:nvPr/>
        </p:nvSpPr>
        <p:spPr>
          <a:xfrm rot="10800000">
            <a:off x="9118071" y="2463381"/>
            <a:ext cx="600364" cy="5264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NOCs are multi-layer clustering agents for DSE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2520" y="1559751"/>
            <a:ext cx="3528082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SiLago Physical Design Platform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52978" y="3150566"/>
            <a:ext cx="124784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Design </a:t>
            </a:r>
          </a:p>
          <a:p>
            <a:pPr algn="ctr"/>
            <a:r>
              <a:rPr lang="sv-SE" sz="2000" dirty="0" smtClean="0"/>
              <a:t>Instance 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15982" y="3146183"/>
            <a:ext cx="124784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Design </a:t>
            </a:r>
          </a:p>
          <a:p>
            <a:pPr algn="ctr"/>
            <a:r>
              <a:rPr lang="sv-SE" sz="2000" dirty="0" smtClean="0"/>
              <a:t>Instance 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74027" y="4898945"/>
            <a:ext cx="195996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000" dirty="0" smtClean="0"/>
              <a:t>Implementation </a:t>
            </a:r>
          </a:p>
          <a:p>
            <a:pPr algn="ctr"/>
            <a:r>
              <a:rPr lang="sv-SE" sz="2000" dirty="0" smtClean="0"/>
              <a:t>Alternative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67416" y="4898944"/>
            <a:ext cx="190225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Implementation</a:t>
            </a:r>
          </a:p>
          <a:p>
            <a:pPr algn="ctr"/>
            <a:r>
              <a:rPr lang="sv-SE" sz="2000" dirty="0" smtClean="0"/>
              <a:t>Alternative 2</a:t>
            </a:r>
            <a:endParaRPr lang="en-US" sz="2000" dirty="0"/>
          </a:p>
        </p:txBody>
      </p:sp>
      <p:cxnSp>
        <p:nvCxnSpPr>
          <p:cNvPr id="9" name="Elbow Connector 8"/>
          <p:cNvCxnSpPr>
            <a:stCxn id="4" idx="2"/>
            <a:endCxn id="5" idx="0"/>
          </p:cNvCxnSpPr>
          <p:nvPr/>
        </p:nvCxnSpPr>
        <p:spPr>
          <a:xfrm rot="5400000">
            <a:off x="8096378" y="2140382"/>
            <a:ext cx="1190705" cy="829662"/>
          </a:xfrm>
          <a:prstGeom prst="bentConnector3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21728" y="3117271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.  .  .</a:t>
            </a:r>
            <a:endParaRPr lang="en-US" sz="3200" b="1" dirty="0"/>
          </a:p>
        </p:txBody>
      </p:sp>
      <p:cxnSp>
        <p:nvCxnSpPr>
          <p:cNvPr id="12" name="Elbow Connector 11"/>
          <p:cNvCxnSpPr>
            <a:stCxn id="4" idx="2"/>
            <a:endCxn id="6" idx="0"/>
          </p:cNvCxnSpPr>
          <p:nvPr/>
        </p:nvCxnSpPr>
        <p:spPr>
          <a:xfrm rot="16200000" flipH="1">
            <a:off x="8780071" y="2286351"/>
            <a:ext cx="1186322" cy="53334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16200000" flipH="1">
            <a:off x="8527474" y="3607876"/>
            <a:ext cx="1040492" cy="154164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7" idx="0"/>
          </p:cNvCxnSpPr>
          <p:nvPr/>
        </p:nvCxnSpPr>
        <p:spPr>
          <a:xfrm rot="5400000">
            <a:off x="7495207" y="4117252"/>
            <a:ext cx="1040493" cy="52289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07910" y="2403590"/>
            <a:ext cx="2617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i="1" dirty="0" smtClean="0"/>
              <a:t>VLSI Designs</a:t>
            </a:r>
          </a:p>
          <a:p>
            <a:pPr algn="ctr"/>
            <a:r>
              <a:rPr lang="sv-SE" i="1" dirty="0" smtClean="0"/>
              <a:t>Composition By Abutment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10650" y="4082384"/>
            <a:ext cx="1718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i="1" dirty="0" smtClean="0"/>
              <a:t>Coarse Grain </a:t>
            </a:r>
          </a:p>
          <a:p>
            <a:pPr algn="ctr"/>
            <a:r>
              <a:rPr lang="sv-SE" i="1" dirty="0" smtClean="0"/>
              <a:t>Reconfiguration</a:t>
            </a:r>
            <a:endParaRPr lang="en-US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5514" y="1487724"/>
            <a:ext cx="7397351" cy="4772357"/>
            <a:chOff x="1007175" y="1670604"/>
            <a:chExt cx="8199986" cy="4772357"/>
          </a:xfrm>
        </p:grpSpPr>
        <p:sp>
          <p:nvSpPr>
            <p:cNvPr id="26" name="Rounded Rectangle 25"/>
            <p:cNvSpPr/>
            <p:nvPr/>
          </p:nvSpPr>
          <p:spPr>
            <a:xfrm>
              <a:off x="1388864" y="3902967"/>
              <a:ext cx="6108373" cy="1009719"/>
            </a:xfrm>
            <a:prstGeom prst="roundRect">
              <a:avLst>
                <a:gd name="adj" fmla="val 4778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396539" y="4899365"/>
              <a:ext cx="6100698" cy="1197903"/>
            </a:xfrm>
            <a:prstGeom prst="roundRect">
              <a:avLst>
                <a:gd name="adj" fmla="val 477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007175" y="6172383"/>
              <a:ext cx="6866496" cy="202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5004" y="6165962"/>
              <a:ext cx="765215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i="1" dirty="0"/>
                <a:t># of Solutions increases exponentially with abstraction gap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1183021" y="1695796"/>
              <a:ext cx="22326" cy="464681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303384" y="4003942"/>
              <a:ext cx="16845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i="1" dirty="0"/>
                <a:t>Abstraction Level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44630" y="4470437"/>
              <a:ext cx="1916367" cy="757164"/>
              <a:chOff x="3677872" y="4483341"/>
              <a:chExt cx="1434825" cy="918315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77872" y="5103030"/>
                <a:ext cx="445541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/>
                  <a:t>Gates</a:t>
                </a: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3776218" y="4483341"/>
                <a:ext cx="1336479" cy="872684"/>
                <a:chOff x="3209633" y="3683919"/>
                <a:chExt cx="1761271" cy="1055979"/>
              </a:xfrm>
            </p:grpSpPr>
            <p:sp>
              <p:nvSpPr>
                <p:cNvPr id="96" name="Rectangle 95"/>
                <p:cNvSpPr/>
                <p:nvPr/>
              </p:nvSpPr>
              <p:spPr>
                <a:xfrm rot="10800000" flipV="1">
                  <a:off x="4785765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 rot="10800000" flipV="1">
                  <a:off x="4508057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 rot="10800000" flipV="1">
                  <a:off x="4230349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 rot="10800000" flipV="1">
                  <a:off x="3952642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 rot="10800000" flipV="1">
                  <a:off x="3674934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101" name="Elbow Connector 100"/>
                <p:cNvCxnSpPr>
                  <a:stCxn id="72" idx="2"/>
                  <a:endCxn id="96" idx="0"/>
                </p:cNvCxnSpPr>
                <p:nvPr/>
              </p:nvCxnSpPr>
              <p:spPr>
                <a:xfrm rot="16200000" flipH="1">
                  <a:off x="3626289" y="3267267"/>
                  <a:ext cx="835389" cy="166870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Elbow Connector 101"/>
                <p:cNvCxnSpPr>
                  <a:stCxn id="72" idx="2"/>
                  <a:endCxn id="97" idx="0"/>
                </p:cNvCxnSpPr>
                <p:nvPr/>
              </p:nvCxnSpPr>
              <p:spPr>
                <a:xfrm rot="16200000" flipH="1">
                  <a:off x="3487433" y="3406119"/>
                  <a:ext cx="835393" cy="139099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Elbow Connector 102"/>
                <p:cNvCxnSpPr>
                  <a:stCxn id="72" idx="2"/>
                  <a:endCxn id="98" idx="0"/>
                </p:cNvCxnSpPr>
                <p:nvPr/>
              </p:nvCxnSpPr>
              <p:spPr>
                <a:xfrm rot="16200000" flipH="1">
                  <a:off x="3348581" y="3544975"/>
                  <a:ext cx="835389" cy="111328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Elbow Connector 103"/>
                <p:cNvCxnSpPr>
                  <a:stCxn id="72" idx="2"/>
                  <a:endCxn id="99" idx="0"/>
                </p:cNvCxnSpPr>
                <p:nvPr/>
              </p:nvCxnSpPr>
              <p:spPr>
                <a:xfrm rot="16200000" flipH="1">
                  <a:off x="3209728" y="3683828"/>
                  <a:ext cx="835389" cy="835578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Elbow Connector 104"/>
                <p:cNvCxnSpPr>
                  <a:stCxn id="72" idx="2"/>
                  <a:endCxn id="100" idx="0"/>
                </p:cNvCxnSpPr>
                <p:nvPr/>
              </p:nvCxnSpPr>
              <p:spPr>
                <a:xfrm rot="16200000" flipH="1">
                  <a:off x="3070874" y="3822682"/>
                  <a:ext cx="835389" cy="557870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32"/>
            <p:cNvGrpSpPr/>
            <p:nvPr/>
          </p:nvGrpSpPr>
          <p:grpSpPr>
            <a:xfrm>
              <a:off x="4194561" y="5189970"/>
              <a:ext cx="3236863" cy="625226"/>
              <a:chOff x="3116280" y="5356041"/>
              <a:chExt cx="2423511" cy="758298"/>
            </a:xfrm>
          </p:grpSpPr>
          <p:sp>
            <p:nvSpPr>
              <p:cNvPr id="82" name="TextBox 81"/>
              <p:cNvSpPr txBox="1"/>
              <p:nvPr/>
            </p:nvSpPr>
            <p:spPr>
              <a:xfrm rot="10800000" flipV="1">
                <a:off x="3116280" y="5815713"/>
                <a:ext cx="1453820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v-SE" sz="1600" dirty="0" smtClean="0"/>
                  <a:t>Physical/Rectangles</a:t>
                </a:r>
                <a:endParaRPr lang="sv-SE" sz="1600" dirty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4187091" y="5356041"/>
                <a:ext cx="1352700" cy="729219"/>
                <a:chOff x="3751084" y="4739864"/>
                <a:chExt cx="1782642" cy="882373"/>
              </a:xfrm>
            </p:grpSpPr>
            <p:sp>
              <p:nvSpPr>
                <p:cNvPr id="84" name="Rectangle 83"/>
                <p:cNvSpPr/>
                <p:nvPr/>
              </p:nvSpPr>
              <p:spPr>
                <a:xfrm rot="10800000" flipV="1">
                  <a:off x="5348587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10800000" flipV="1">
                  <a:off x="5070878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0800000" flipV="1">
                  <a:off x="4793171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10800000" flipV="1">
                  <a:off x="4515463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 rot="10800000" flipV="1">
                  <a:off x="4237755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89" name="Elbow Connector 88"/>
                <p:cNvCxnSpPr>
                  <a:stCxn id="100" idx="2"/>
                  <a:endCxn id="84" idx="0"/>
                </p:cNvCxnSpPr>
                <p:nvPr/>
              </p:nvCxnSpPr>
              <p:spPr>
                <a:xfrm rot="16200000" flipH="1">
                  <a:off x="4265227" y="4225722"/>
                  <a:ext cx="661787" cy="1690071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Elbow Connector 89"/>
                <p:cNvCxnSpPr>
                  <a:stCxn id="100" idx="2"/>
                  <a:endCxn id="85" idx="0"/>
                </p:cNvCxnSpPr>
                <p:nvPr/>
              </p:nvCxnSpPr>
              <p:spPr>
                <a:xfrm rot="16200000" flipH="1">
                  <a:off x="4126374" y="4364578"/>
                  <a:ext cx="661784" cy="141236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Elbow Connector 90"/>
                <p:cNvCxnSpPr>
                  <a:stCxn id="100" idx="2"/>
                  <a:endCxn id="86" idx="0"/>
                </p:cNvCxnSpPr>
                <p:nvPr/>
              </p:nvCxnSpPr>
              <p:spPr>
                <a:xfrm rot="16200000" flipH="1">
                  <a:off x="3987521" y="4503431"/>
                  <a:ext cx="661782" cy="113465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Elbow Connector 91"/>
                <p:cNvCxnSpPr>
                  <a:stCxn id="100" idx="2"/>
                  <a:endCxn id="87" idx="0"/>
                </p:cNvCxnSpPr>
                <p:nvPr/>
              </p:nvCxnSpPr>
              <p:spPr>
                <a:xfrm rot="16200000" flipH="1">
                  <a:off x="3848667" y="4642286"/>
                  <a:ext cx="661782" cy="85694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Elbow Connector 92"/>
                <p:cNvCxnSpPr>
                  <a:stCxn id="100" idx="2"/>
                  <a:endCxn id="88" idx="0"/>
                </p:cNvCxnSpPr>
                <p:nvPr/>
              </p:nvCxnSpPr>
              <p:spPr>
                <a:xfrm rot="16200000" flipH="1">
                  <a:off x="3709813" y="4781140"/>
                  <a:ext cx="661782" cy="57923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3694278" y="3762088"/>
              <a:ext cx="2589428" cy="910744"/>
              <a:chOff x="2741709" y="3624226"/>
              <a:chExt cx="1938763" cy="1104581"/>
            </a:xfrm>
          </p:grpSpPr>
          <p:sp>
            <p:nvSpPr>
              <p:cNvPr id="70" name="TextBox 69"/>
              <p:cNvSpPr txBox="1"/>
              <p:nvPr/>
            </p:nvSpPr>
            <p:spPr>
              <a:xfrm rot="10800000" flipV="1">
                <a:off x="2741709" y="4131554"/>
                <a:ext cx="998101" cy="597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>
                    <a:latin typeface="Calibri body"/>
                  </a:rPr>
                  <a:t>RTL </a:t>
                </a:r>
                <a:r>
                  <a:rPr lang="sv-SE" sz="1600" dirty="0">
                    <a:latin typeface="+mj-lt"/>
                  </a:rPr>
                  <a:t>/</a:t>
                </a:r>
              </a:p>
              <a:p>
                <a:pPr algn="ctr"/>
                <a:r>
                  <a:rPr lang="sv-SE" sz="1600" dirty="0">
                    <a:latin typeface="Symbol" panose="05050102010706020507" pitchFamily="18" charset="2"/>
                  </a:rPr>
                  <a:t>m</a:t>
                </a:r>
                <a:r>
                  <a:rPr lang="sv-SE" sz="1600" dirty="0"/>
                  <a:t>-architecture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3103697" y="3624226"/>
                <a:ext cx="1576775" cy="866005"/>
                <a:chOff x="2323338" y="2644249"/>
                <a:chExt cx="2077937" cy="104786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 rot="10800000" flipV="1">
                  <a:off x="3117049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10800000" flipV="1">
                  <a:off x="3950173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10800000" flipV="1">
                  <a:off x="3672465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10800000" flipV="1">
                  <a:off x="3394757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rot="10800000" flipV="1">
                  <a:off x="4216136" y="347153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77" name="Elbow Connector 76"/>
                <p:cNvCxnSpPr>
                  <a:stCxn id="63" idx="2"/>
                  <a:endCxn id="72" idx="0"/>
                </p:cNvCxnSpPr>
                <p:nvPr/>
              </p:nvCxnSpPr>
              <p:spPr>
                <a:xfrm rot="16200000" flipH="1">
                  <a:off x="2357003" y="2610585"/>
                  <a:ext cx="818951" cy="886279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Elbow Connector 77"/>
                <p:cNvCxnSpPr>
                  <a:stCxn id="63" idx="2"/>
                  <a:endCxn id="73" idx="0"/>
                </p:cNvCxnSpPr>
                <p:nvPr/>
              </p:nvCxnSpPr>
              <p:spPr>
                <a:xfrm rot="16200000" flipH="1">
                  <a:off x="2773565" y="2194023"/>
                  <a:ext cx="818951" cy="171940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Elbow Connector 78"/>
                <p:cNvCxnSpPr>
                  <a:stCxn id="63" idx="2"/>
                  <a:endCxn id="74" idx="0"/>
                </p:cNvCxnSpPr>
                <p:nvPr/>
              </p:nvCxnSpPr>
              <p:spPr>
                <a:xfrm rot="16200000" flipH="1">
                  <a:off x="2634712" y="2332878"/>
                  <a:ext cx="818948" cy="144169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lbow Connector 79"/>
                <p:cNvCxnSpPr>
                  <a:stCxn id="63" idx="2"/>
                  <a:endCxn id="75" idx="0"/>
                </p:cNvCxnSpPr>
                <p:nvPr/>
              </p:nvCxnSpPr>
              <p:spPr>
                <a:xfrm rot="16200000" flipH="1">
                  <a:off x="2495858" y="2471732"/>
                  <a:ext cx="818948" cy="1163987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Elbow Connector 80"/>
                <p:cNvCxnSpPr>
                  <a:stCxn id="63" idx="2"/>
                  <a:endCxn id="76" idx="0"/>
                </p:cNvCxnSpPr>
                <p:nvPr/>
              </p:nvCxnSpPr>
              <p:spPr>
                <a:xfrm rot="16200000" flipH="1">
                  <a:off x="2902381" y="2065209"/>
                  <a:ext cx="827281" cy="198536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/>
            <p:cNvGrpSpPr/>
            <p:nvPr/>
          </p:nvGrpSpPr>
          <p:grpSpPr>
            <a:xfrm>
              <a:off x="2991920" y="2864004"/>
              <a:ext cx="2405458" cy="913125"/>
              <a:chOff x="2215837" y="2535013"/>
              <a:chExt cx="1801017" cy="110747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033451" y="2535013"/>
                <a:ext cx="983403" cy="1089231"/>
                <a:chOff x="2230781" y="1326343"/>
                <a:chExt cx="1295970" cy="131799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 rot="10800000" flipV="1">
                  <a:off x="3341612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10800000" flipV="1">
                  <a:off x="3063904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10800000" flipV="1">
                  <a:off x="2786196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0800000" flipV="1">
                  <a:off x="2508489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0800000" flipV="1">
                  <a:off x="2230781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rot="10800000" flipV="1">
                  <a:off x="2247370" y="132634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65" name="Elbow Connector 64"/>
                <p:cNvCxnSpPr>
                  <a:stCxn id="64" idx="2"/>
                  <a:endCxn id="59" idx="0"/>
                </p:cNvCxnSpPr>
                <p:nvPr/>
              </p:nvCxnSpPr>
              <p:spPr>
                <a:xfrm rot="5400000" flipV="1">
                  <a:off x="2448647" y="1438218"/>
                  <a:ext cx="876826" cy="109424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Elbow Connector 65"/>
                <p:cNvCxnSpPr>
                  <a:stCxn id="64" idx="2"/>
                  <a:endCxn id="60" idx="0"/>
                </p:cNvCxnSpPr>
                <p:nvPr/>
              </p:nvCxnSpPr>
              <p:spPr>
                <a:xfrm rot="5400000" flipV="1">
                  <a:off x="2309793" y="1577073"/>
                  <a:ext cx="876826" cy="816534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Elbow Connector 66"/>
                <p:cNvCxnSpPr>
                  <a:stCxn id="64" idx="2"/>
                  <a:endCxn id="61" idx="0"/>
                </p:cNvCxnSpPr>
                <p:nvPr/>
              </p:nvCxnSpPr>
              <p:spPr>
                <a:xfrm rot="5400000" flipV="1">
                  <a:off x="2170939" y="1715927"/>
                  <a:ext cx="876826" cy="53882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Elbow Connector 67"/>
                <p:cNvCxnSpPr>
                  <a:stCxn id="64" idx="2"/>
                  <a:endCxn id="62" idx="0"/>
                </p:cNvCxnSpPr>
                <p:nvPr/>
              </p:nvCxnSpPr>
              <p:spPr>
                <a:xfrm rot="5400000" flipV="1">
                  <a:off x="2032085" y="1854781"/>
                  <a:ext cx="876826" cy="26111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Elbow Connector 68"/>
                <p:cNvCxnSpPr>
                  <a:stCxn id="64" idx="2"/>
                  <a:endCxn id="63" idx="0"/>
                </p:cNvCxnSpPr>
                <p:nvPr/>
              </p:nvCxnSpPr>
              <p:spPr>
                <a:xfrm rot="5400000">
                  <a:off x="1893232" y="1977046"/>
                  <a:ext cx="876826" cy="1658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2215837" y="3343860"/>
                <a:ext cx="762662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/>
                  <a:t>Algoritims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975108" y="2120904"/>
              <a:ext cx="1313442" cy="898084"/>
              <a:chOff x="2230781" y="1326343"/>
              <a:chExt cx="1295970" cy="1317995"/>
            </a:xfrm>
          </p:grpSpPr>
          <p:sp>
            <p:nvSpPr>
              <p:cNvPr id="46" name="Rectangle 45"/>
              <p:cNvSpPr/>
              <p:nvPr/>
            </p:nvSpPr>
            <p:spPr>
              <a:xfrm rot="10800000" flipV="1">
                <a:off x="3341612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0800000" flipV="1">
                <a:off x="3063904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0800000" flipV="1">
                <a:off x="2786196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0800000" flipV="1">
                <a:off x="2508489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0800000" flipV="1">
                <a:off x="2230781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 flipV="1">
                <a:off x="2247370" y="132634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52" name="Elbow Connector 51"/>
              <p:cNvCxnSpPr>
                <a:stCxn id="51" idx="2"/>
                <a:endCxn id="46" idx="0"/>
              </p:cNvCxnSpPr>
              <p:nvPr/>
            </p:nvCxnSpPr>
            <p:spPr>
              <a:xfrm rot="5400000" flipV="1">
                <a:off x="2448647" y="1438218"/>
                <a:ext cx="876826" cy="109424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>
                <a:stCxn id="51" idx="2"/>
                <a:endCxn id="47" idx="0"/>
              </p:cNvCxnSpPr>
              <p:nvPr/>
            </p:nvCxnSpPr>
            <p:spPr>
              <a:xfrm rot="5400000" flipV="1">
                <a:off x="2309793" y="1577073"/>
                <a:ext cx="876826" cy="81653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>
                <a:stCxn id="51" idx="2"/>
                <a:endCxn id="48" idx="0"/>
              </p:cNvCxnSpPr>
              <p:nvPr/>
            </p:nvCxnSpPr>
            <p:spPr>
              <a:xfrm rot="5400000" flipV="1">
                <a:off x="2170939" y="1715927"/>
                <a:ext cx="876826" cy="53882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/>
              <p:cNvCxnSpPr>
                <a:stCxn id="51" idx="2"/>
                <a:endCxn id="49" idx="0"/>
              </p:cNvCxnSpPr>
              <p:nvPr/>
            </p:nvCxnSpPr>
            <p:spPr>
              <a:xfrm rot="5400000" flipV="1">
                <a:off x="2032085" y="1854781"/>
                <a:ext cx="876826" cy="26111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lbow Connector 55"/>
              <p:cNvCxnSpPr>
                <a:stCxn id="51" idx="2"/>
                <a:endCxn id="50" idx="0"/>
              </p:cNvCxnSpPr>
              <p:nvPr/>
            </p:nvCxnSpPr>
            <p:spPr>
              <a:xfrm rot="5400000">
                <a:off x="1893232" y="1977046"/>
                <a:ext cx="876826" cy="1658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2258195" y="2072978"/>
              <a:ext cx="6958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sz="1600" dirty="0" smtClean="0"/>
                <a:t>System</a:t>
              </a:r>
              <a:endParaRPr lang="sv-SE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28939" y="2822745"/>
              <a:ext cx="118597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1600" dirty="0" smtClean="0"/>
                <a:t>Application</a:t>
              </a:r>
              <a:endParaRPr lang="sv-SE" sz="16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96538" y="1670604"/>
              <a:ext cx="6100698" cy="2231966"/>
              <a:chOff x="1396538" y="1670604"/>
              <a:chExt cx="6100698" cy="2231966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396538" y="1853737"/>
                <a:ext cx="6100698" cy="2048833"/>
                <a:chOff x="1396538" y="1853737"/>
                <a:chExt cx="6100698" cy="2048833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1396538" y="1853737"/>
                  <a:ext cx="6100698" cy="2048833"/>
                </a:xfrm>
                <a:prstGeom prst="roundRect">
                  <a:avLst>
                    <a:gd name="adj" fmla="val 477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5" name="Down Arrow 44"/>
                <p:cNvSpPr/>
                <p:nvPr/>
              </p:nvSpPr>
              <p:spPr>
                <a:xfrm>
                  <a:off x="5762442" y="2003609"/>
                  <a:ext cx="798592" cy="1823099"/>
                </a:xfrm>
                <a:prstGeom prst="downArrow">
                  <a:avLst>
                    <a:gd name="adj1" fmla="val 65905"/>
                    <a:gd name="adj2" fmla="val 29889"/>
                  </a:avLst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sv-SE" sz="2000" b="1" i="1" dirty="0" smtClean="0">
                      <a:solidFill>
                        <a:schemeClr val="tx1"/>
                      </a:solidFill>
                    </a:rPr>
                    <a:t>Automation</a:t>
                  </a:r>
                  <a:endParaRPr lang="en-US" sz="2000" b="1" i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1728939" y="1670604"/>
                <a:ext cx="5045763" cy="3340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SiLago Design Space: Exponentially Reduced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1047876" y="3649507"/>
            <a:ext cx="5432436" cy="2963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SiLago Physical Design Platform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5758047" y="2013178"/>
            <a:ext cx="1782759" cy="1300771"/>
          </a:xfrm>
          <a:prstGeom prst="rightArrow">
            <a:avLst>
              <a:gd name="adj1" fmla="val 59113"/>
              <a:gd name="adj2" fmla="val 278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 smtClean="0">
                <a:solidFill>
                  <a:schemeClr val="tx1"/>
                </a:solidFill>
              </a:rPr>
              <a:t>Design Space Exploration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877009" y="4824584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.  .  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22865" y="1192903"/>
            <a:ext cx="24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LSTM Model in MATLAB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24650" y="5675525"/>
            <a:ext cx="5002464" cy="539561"/>
            <a:chOff x="6724650" y="5675525"/>
            <a:chExt cx="5002464" cy="539561"/>
          </a:xfrm>
        </p:grpSpPr>
        <p:sp>
          <p:nvSpPr>
            <p:cNvPr id="15" name="TextBox 14"/>
            <p:cNvSpPr txBox="1"/>
            <p:nvPr/>
          </p:nvSpPr>
          <p:spPr>
            <a:xfrm>
              <a:off x="8411909" y="5845754"/>
              <a:ext cx="16279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b="1" i="1" dirty="0" smtClean="0">
                  <a:solidFill>
                    <a:srgbClr val="FF0000"/>
                  </a:solidFill>
                </a:rPr>
                <a:t>O(10</a:t>
              </a:r>
              <a:r>
                <a:rPr lang="sv-SE" b="1" i="1" baseline="30000" dirty="0" smtClean="0">
                  <a:solidFill>
                    <a:srgbClr val="FF0000"/>
                  </a:solidFill>
                </a:rPr>
                <a:t>43</a:t>
              </a:r>
              <a:r>
                <a:rPr lang="sv-SE" b="1" i="1" dirty="0" smtClean="0">
                  <a:solidFill>
                    <a:srgbClr val="FF0000"/>
                  </a:solidFill>
                </a:rPr>
                <a:t>) options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9128884" y="3271291"/>
              <a:ext cx="193996" cy="5002464"/>
            </a:xfrm>
            <a:prstGeom prst="rightBrace">
              <a:avLst>
                <a:gd name="adj1" fmla="val 35337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7752" y="3928996"/>
            <a:ext cx="1059474" cy="2016574"/>
            <a:chOff x="845315" y="3788001"/>
            <a:chExt cx="1349665" cy="2157569"/>
          </a:xfrm>
        </p:grpSpPr>
        <p:pic>
          <p:nvPicPr>
            <p:cNvPr id="110" name="Picture 2" descr="Bildresultat för Greek pillar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9749" r="32242" b="9106"/>
            <a:stretch/>
          </p:blipFill>
          <p:spPr bwMode="auto">
            <a:xfrm>
              <a:off x="845315" y="3788001"/>
              <a:ext cx="1349665" cy="215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 rot="16200000">
              <a:off x="733391" y="4699866"/>
              <a:ext cx="14953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b="1" i="1" dirty="0" smtClean="0"/>
                <a:t>NOCs / CGRAs</a:t>
              </a:r>
              <a:endParaRPr lang="en-US" sz="2000" b="1" i="1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193200" y="3928996"/>
            <a:ext cx="1412010" cy="1994449"/>
            <a:chOff x="4988770" y="3765877"/>
            <a:chExt cx="1565638" cy="2157569"/>
          </a:xfrm>
        </p:grpSpPr>
        <p:pic>
          <p:nvPicPr>
            <p:cNvPr id="113" name="Picture 2" descr="Bildresultat för Greek pillar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9749" r="32242" b="9106"/>
            <a:stretch/>
          </p:blipFill>
          <p:spPr bwMode="auto">
            <a:xfrm>
              <a:off x="4988770" y="3765877"/>
              <a:ext cx="1565638" cy="215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 rot="16200000">
              <a:off x="5008318" y="4530756"/>
              <a:ext cx="1539617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2000" b="1" i="1" dirty="0" smtClean="0"/>
                <a:t>Synchoros VLSI Design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1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10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2530-4CD3-4E7A-9A0E-4FA822687C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SiLago vs. Standard Cell Based </a:t>
            </a:r>
            <a:r>
              <a:rPr lang="sv-SE" dirty="0" smtClean="0">
                <a:solidFill>
                  <a:srgbClr val="FF0000"/>
                </a:solidFill>
              </a:rPr>
              <a:t>ASIC</a:t>
            </a:r>
            <a:r>
              <a:rPr lang="sv-SE" dirty="0" smtClean="0"/>
              <a:t> Design Flow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979" y="1436499"/>
            <a:ext cx="9031111" cy="5068546"/>
            <a:chOff x="1902305" y="1073181"/>
            <a:chExt cx="5148681" cy="4632516"/>
          </a:xfrm>
        </p:grpSpPr>
        <p:sp>
          <p:nvSpPr>
            <p:cNvPr id="5" name="TextBox 4"/>
            <p:cNvSpPr txBox="1"/>
            <p:nvPr/>
          </p:nvSpPr>
          <p:spPr>
            <a:xfrm rot="2149179">
              <a:off x="2205497" y="4988514"/>
              <a:ext cx="849067" cy="5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Jpeg </a:t>
              </a:r>
            </a:p>
            <a:p>
              <a:pPr algn="ctr"/>
              <a:r>
                <a:rPr lang="en-US" sz="1600" i="1" dirty="0"/>
                <a:t>Encoder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2149179">
              <a:off x="2920717" y="4988514"/>
              <a:ext cx="748783" cy="5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WLAN </a:t>
              </a:r>
            </a:p>
            <a:p>
              <a:pPr algn="ctr"/>
              <a:r>
                <a:rPr lang="en-US" sz="1600" i="1" dirty="0" err="1"/>
                <a:t>Tx</a:t>
              </a:r>
              <a:endParaRPr lang="en-US" sz="1600" i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2218690">
              <a:off x="3714900" y="4995637"/>
              <a:ext cx="710482" cy="5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LTE </a:t>
              </a:r>
            </a:p>
            <a:p>
              <a:pPr algn="ctr"/>
              <a:r>
                <a:rPr lang="en-US" sz="1600" i="1" dirty="0"/>
                <a:t>Uplink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4545" y="1073181"/>
              <a:ext cx="3717969" cy="614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Normalized Energy and Area overhead of the Systems </a:t>
              </a:r>
            </a:p>
            <a:p>
              <a:pPr algn="ctr"/>
              <a:r>
                <a:rPr lang="en-US" i="1" dirty="0"/>
                <a:t>generated by the SiLago Design Flow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49179">
              <a:off x="4458372" y="4982531"/>
              <a:ext cx="602448" cy="32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CNN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49179">
              <a:off x="4956022" y="4988514"/>
              <a:ext cx="1211272" cy="5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Face </a:t>
              </a:r>
            </a:p>
            <a:p>
              <a:pPr algn="ctr"/>
              <a:r>
                <a:rPr lang="en-US" sz="1600" i="1" dirty="0"/>
                <a:t>Recognition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98144" y="4969894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91411" y="1762544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292228" y="1751856"/>
              <a:ext cx="4362853" cy="3229328"/>
              <a:chOff x="133228" y="2184592"/>
              <a:chExt cx="4362853" cy="332999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133228" y="2184592"/>
                <a:ext cx="5916" cy="331420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4489395" y="2194807"/>
                <a:ext cx="6686" cy="331977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16026" y="2562890"/>
              <a:ext cx="192348" cy="239581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75300" y="3130114"/>
              <a:ext cx="173334" cy="1836000"/>
            </a:xfrm>
            <a:prstGeom prst="rect">
              <a:avLst/>
            </a:prstGeom>
            <a:solidFill>
              <a:srgbClr val="D99694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8295" y="2727860"/>
              <a:ext cx="213436" cy="223084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1740" y="3197761"/>
              <a:ext cx="180195" cy="17599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79760" y="2220428"/>
              <a:ext cx="210863" cy="273827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75133" y="2878371"/>
              <a:ext cx="195825" cy="2079764"/>
            </a:xfrm>
            <a:prstGeom prst="rect">
              <a:avLst/>
            </a:prstGeom>
            <a:solidFill>
              <a:srgbClr val="D99694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5998" y="3103378"/>
              <a:ext cx="210862" cy="1871999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61374" y="3676676"/>
              <a:ext cx="195825" cy="1283076"/>
            </a:xfrm>
            <a:prstGeom prst="rect">
              <a:avLst/>
            </a:prstGeom>
            <a:solidFill>
              <a:srgbClr val="D99694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13396" y="2727860"/>
              <a:ext cx="191694" cy="223232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97987" y="3499969"/>
              <a:ext cx="195825" cy="1459859"/>
            </a:xfrm>
            <a:prstGeom prst="rect">
              <a:avLst/>
            </a:prstGeom>
            <a:solidFill>
              <a:srgbClr val="D99694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64252" y="3499969"/>
              <a:ext cx="197521" cy="1464006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58592" y="3197763"/>
              <a:ext cx="183476" cy="1765856"/>
            </a:xfrm>
            <a:prstGeom prst="rect">
              <a:avLst/>
            </a:prstGeom>
            <a:solidFill>
              <a:srgbClr val="D99694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2149179">
              <a:off x="5839714" y="5149343"/>
              <a:ext cx="1211272" cy="55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Multi-mode Accelerator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305694" y="4646588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05694" y="4323284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05320" y="3353372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94649" y="3999980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05694" y="3676676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34011" y="3051164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34011" y="2727860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11626" y="2404556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34011" y="2081252"/>
              <a:ext cx="4349387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58097" y="4758365"/>
              <a:ext cx="205175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02305" y="4438975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0.2</a:t>
              </a:r>
              <a:endParaRPr lang="en-US" sz="1600" baseline="30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2305" y="4119585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0.4</a:t>
              </a:r>
              <a:endParaRPr lang="en-US" sz="1600" baseline="30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2305" y="3800195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0.6</a:t>
              </a:r>
              <a:endParaRPr lang="en-US" sz="1600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2305" y="3480805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0.8</a:t>
              </a:r>
              <a:endParaRPr lang="en-US" sz="1600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02305" y="3161415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1.0</a:t>
              </a:r>
              <a:endParaRPr lang="en-US" sz="1600" baseline="30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2305" y="2859207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2305" y="2539817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1.4</a:t>
              </a:r>
              <a:endParaRPr lang="en-US" sz="1600" baseline="30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02305" y="2220427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1.6</a:t>
              </a:r>
              <a:endParaRPr lang="en-US" sz="1600" baseline="30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02305" y="1901037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1.8</a:t>
              </a:r>
              <a:endParaRPr lang="en-US" sz="1600" baseline="30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2305" y="1581647"/>
              <a:ext cx="315618" cy="322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2.0</a:t>
              </a:r>
              <a:endParaRPr lang="en-US" sz="1600" baseline="300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6245098" y="2244257"/>
            <a:ext cx="134013" cy="15908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50" name="Rectangle 49"/>
          <p:cNvSpPr/>
          <p:nvPr/>
        </p:nvSpPr>
        <p:spPr>
          <a:xfrm>
            <a:off x="6245097" y="2501449"/>
            <a:ext cx="134014" cy="155892"/>
          </a:xfrm>
          <a:prstGeom prst="rect">
            <a:avLst/>
          </a:prstGeom>
          <a:solidFill>
            <a:srgbClr val="D99694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51" name="TextBox 50"/>
          <p:cNvSpPr txBox="1"/>
          <p:nvPr/>
        </p:nvSpPr>
        <p:spPr>
          <a:xfrm>
            <a:off x="6435101" y="212111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35101" y="2389228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Energy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27979" y="2121118"/>
            <a:ext cx="6566929" cy="3360983"/>
            <a:chOff x="4992773" y="2190306"/>
            <a:chExt cx="6566929" cy="3360983"/>
          </a:xfrm>
        </p:grpSpPr>
        <p:sp>
          <p:nvSpPr>
            <p:cNvPr id="53" name="Rounded Rectangle 52"/>
            <p:cNvSpPr/>
            <p:nvPr/>
          </p:nvSpPr>
          <p:spPr>
            <a:xfrm>
              <a:off x="4992773" y="2983424"/>
              <a:ext cx="4083337" cy="2567865"/>
            </a:xfrm>
            <a:prstGeom prst="roundRect">
              <a:avLst>
                <a:gd name="adj" fmla="val 802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ular Callout 53"/>
            <p:cNvSpPr/>
            <p:nvPr/>
          </p:nvSpPr>
          <p:spPr>
            <a:xfrm>
              <a:off x="9340546" y="2190306"/>
              <a:ext cx="2219156" cy="1508484"/>
            </a:xfrm>
            <a:prstGeom prst="wedgeRectCallout">
              <a:avLst>
                <a:gd name="adj1" fmla="val -62215"/>
                <a:gd name="adj2" fmla="val 2523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2400" b="1" i="1" dirty="0" smtClean="0">
                  <a:solidFill>
                    <a:schemeClr val="tx1"/>
                  </a:solidFill>
                </a:rPr>
                <a:t>Coarse Grain Reconfigurability Becomes an Advantage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736710" y="4240028"/>
            <a:ext cx="415492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b="1" i="1" dirty="0" smtClean="0"/>
              <a:t>30-50% Area Overhead</a:t>
            </a:r>
          </a:p>
          <a:p>
            <a:r>
              <a:rPr lang="sv-SE" b="1" i="1" dirty="0" smtClean="0"/>
              <a:t>10-30% Energy Overhead</a:t>
            </a:r>
          </a:p>
          <a:p>
            <a:r>
              <a:rPr lang="sv-SE" b="1" i="1" dirty="0" smtClean="0"/>
              <a:t>In some cases SiLago beats ASIC in energy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766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965412" y="2335695"/>
            <a:ext cx="2467996" cy="4167963"/>
          </a:xfrm>
          <a:prstGeom prst="roundRect">
            <a:avLst>
              <a:gd name="adj" fmla="val 1327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34" y="31045"/>
            <a:ext cx="11406753" cy="1051237"/>
          </a:xfrm>
        </p:spPr>
        <p:txBody>
          <a:bodyPr>
            <a:normAutofit/>
          </a:bodyPr>
          <a:lstStyle/>
          <a:p>
            <a:r>
              <a:rPr lang="sv-SE" sz="3600" dirty="0" smtClean="0"/>
              <a:t>SiLago Enables Automation of Highly Efficient Custom Design</a:t>
            </a:r>
            <a:endParaRPr lang="en-GB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80" y="3539775"/>
            <a:ext cx="182086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96554" y="2625665"/>
            <a:ext cx="156695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800" b="1" i="1" dirty="0"/>
              <a:t>3</a:t>
            </a:r>
            <a:r>
              <a:rPr lang="sv-SE" sz="2800" b="1" i="1" dirty="0" smtClean="0"/>
              <a:t> kW</a:t>
            </a:r>
            <a:endParaRPr lang="en-GB" sz="2800" b="1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2057782"/>
            <a:ext cx="4774771" cy="4479451"/>
            <a:chOff x="-1940881" y="1536335"/>
            <a:chExt cx="4774771" cy="44794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0881" y="1536335"/>
              <a:ext cx="2292018" cy="1428476"/>
            </a:xfrm>
            <a:prstGeom prst="rect">
              <a:avLst/>
            </a:prstGeom>
          </p:spPr>
        </p:pic>
        <p:pic>
          <p:nvPicPr>
            <p:cNvPr id="4" name="Picture 3" descr="https://encrypted-tbn2.gstatic.com/images?q=tbn:ANd9GcRkJQc7oeECtBVSYWr4m8feuzpoNKq0eDuK2PDbOOCxFbaWdCp-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11" y="2899527"/>
              <a:ext cx="2489865" cy="186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9795" y="2105236"/>
              <a:ext cx="1635333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sv-SE" sz="2800" b="1" i="1" dirty="0"/>
                <a:t>20 </a:t>
              </a:r>
              <a:r>
                <a:rPr lang="sv-SE" sz="2800" b="1" i="1" dirty="0" smtClean="0"/>
                <a:t>Watts</a:t>
              </a:r>
              <a:endParaRPr lang="en-GB" sz="2800" b="1" i="1" dirty="0"/>
            </a:p>
          </p:txBody>
        </p:sp>
        <p:pic>
          <p:nvPicPr>
            <p:cNvPr id="5122" name="Picture 2" descr="http://res.cloudinary.com/dk-find-out/image/upload/q_80,w_960/MA_00766318_t4yw5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19063" y="5060913"/>
              <a:ext cx="1925795" cy="95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51137" y="5248763"/>
              <a:ext cx="2482753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sv-SE" sz="2800" b="1" i="1" dirty="0"/>
                <a:t>~30 </a:t>
              </a:r>
              <a:r>
                <a:rPr lang="sv-SE" sz="2800" b="1" i="1" dirty="0" smtClean="0"/>
                <a:t>MilliWatts</a:t>
              </a:r>
              <a:endParaRPr lang="en-GB" sz="2800" b="1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577227" y="5760599"/>
            <a:ext cx="1522853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2800" b="1" i="1" dirty="0" smtClean="0"/>
              <a:t>12 </a:t>
            </a:r>
            <a:r>
              <a:rPr lang="sv-SE" sz="2800" b="1" i="1" dirty="0"/>
              <a:t>Watts</a:t>
            </a:r>
            <a:endParaRPr lang="en-GB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16401" y="2057782"/>
            <a:ext cx="2109873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2400" b="1" i="1" dirty="0" smtClean="0"/>
              <a:t>eBrain II@KTH</a:t>
            </a:r>
            <a:endParaRPr lang="en-GB" sz="2400" b="1" i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326274" y="6450899"/>
            <a:ext cx="734291" cy="365125"/>
          </a:xfrm>
        </p:spPr>
        <p:txBody>
          <a:bodyPr/>
          <a:lstStyle/>
          <a:p>
            <a:fld id="{F6992530-4CD3-4E7A-9A0E-4FA822687C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462085">
            <a:off x="8631844" y="3716407"/>
            <a:ext cx="3135131" cy="123110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sv-SE" sz="2000" b="1" dirty="0"/>
              <a:t>SiLago </a:t>
            </a:r>
          </a:p>
          <a:p>
            <a:pPr algn="ctr"/>
            <a:r>
              <a:rPr lang="sv-SE" sz="2000" dirty="0"/>
              <a:t>Enables design automation of such high performance custom computing machines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60314" y="2626683"/>
            <a:ext cx="2674004" cy="3666747"/>
            <a:chOff x="5447834" y="2341027"/>
            <a:chExt cx="2674004" cy="3666747"/>
          </a:xfrm>
        </p:grpSpPr>
        <p:sp>
          <p:nvSpPr>
            <p:cNvPr id="7" name="TextBox 6"/>
            <p:cNvSpPr txBox="1"/>
            <p:nvPr/>
          </p:nvSpPr>
          <p:spPr>
            <a:xfrm>
              <a:off x="5447834" y="2341027"/>
              <a:ext cx="2674004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sv-SE" sz="2800" b="1" i="1" dirty="0" smtClean="0"/>
                <a:t>         3 MW</a:t>
              </a:r>
              <a:endParaRPr lang="en-GB" sz="2800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4715" y="5484554"/>
              <a:ext cx="2520242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sv-SE" sz="2800" b="1" i="1" dirty="0" smtClean="0"/>
                <a:t>          14 kW       </a:t>
              </a:r>
              <a:endParaRPr lang="en-GB" sz="2800" b="1" i="1" dirty="0"/>
            </a:p>
          </p:txBody>
        </p:sp>
        <p:pic>
          <p:nvPicPr>
            <p:cNvPr id="1028" name="Picture 4" descr="Bildresultat för GPGP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322" y="3041949"/>
              <a:ext cx="2207601" cy="2059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83824" y="3630115"/>
              <a:ext cx="128635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2400" b="1" i="1" dirty="0" smtClean="0">
                  <a:solidFill>
                    <a:schemeClr val="bg1"/>
                  </a:solidFill>
                </a:rPr>
                <a:t>GPUs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6001" y="1099220"/>
            <a:ext cx="11184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smtClean="0"/>
              <a:t>Biological Plausible Model of Cortex: ~1 PetaFlops, </a:t>
            </a:r>
          </a:p>
          <a:p>
            <a:r>
              <a:rPr lang="sv-SE" sz="2400" b="1" i="1" dirty="0"/>
              <a:t> </a:t>
            </a:r>
            <a:r>
              <a:rPr lang="sv-SE" sz="2400" b="1" i="1" dirty="0" smtClean="0"/>
              <a:t>                                                                     40 TBs Synaptic Weights at 140 TBs/s bandwidth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436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3" grpId="0" animBg="1"/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The Impact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10896" y="5106663"/>
            <a:ext cx="4683864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Software Centric / GPU + Processor</a:t>
            </a:r>
          </a:p>
          <a:p>
            <a:pPr algn="ctr"/>
            <a:r>
              <a:rPr lang="sv-SE" sz="2400" b="1" dirty="0" smtClean="0"/>
              <a:t>Based Designs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2993" y="5106664"/>
            <a:ext cx="4222473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Hardware Centric  </a:t>
            </a:r>
          </a:p>
          <a:p>
            <a:pPr algn="ctr"/>
            <a:r>
              <a:rPr lang="sv-SE" sz="2400" b="1" dirty="0" smtClean="0"/>
              <a:t>SiLago</a:t>
            </a:r>
            <a:r>
              <a:rPr lang="sv-SE" sz="2400" b="1" dirty="0"/>
              <a:t> </a:t>
            </a:r>
            <a:r>
              <a:rPr lang="sv-SE" sz="2400" b="1" dirty="0" smtClean="0"/>
              <a:t>Based Designs</a:t>
            </a:r>
          </a:p>
        </p:txBody>
      </p:sp>
      <p:pic>
        <p:nvPicPr>
          <p:cNvPr id="10" name="Picture 2" descr="https://upload.wikimedia.org/wikipedia/commons/thumb/c/cc/Adriance_reaper%2C_19th_century_illustration.jpg/220px-Adriance_reaper%2C_19th_century_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360588"/>
            <a:ext cx="4520628" cy="31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1/1e/Claas-lexion-570-1.jpg/220px-Claas-lexion-57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94" y="1360588"/>
            <a:ext cx="4222473" cy="31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994759" y="2350157"/>
            <a:ext cx="1728233" cy="1187717"/>
          </a:xfrm>
          <a:prstGeom prst="rightArrow">
            <a:avLst>
              <a:gd name="adj1" fmla="val 50000"/>
              <a:gd name="adj2" fmla="val 3127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1000 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994760" y="4928302"/>
            <a:ext cx="1728233" cy="1187717"/>
          </a:xfrm>
          <a:prstGeom prst="rightArrow">
            <a:avLst>
              <a:gd name="adj1" fmla="val 50000"/>
              <a:gd name="adj2" fmla="val 3127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1000 X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 smtClean="0"/>
              <a:t>The Promise of NOC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90233" y="1800598"/>
            <a:ext cx="6011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i="1" dirty="0" smtClean="0"/>
              <a:t>Enable Billion Gate ASICs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062" y="4116237"/>
            <a:ext cx="545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i="1" dirty="0" smtClean="0"/>
              <a:t>Make them affordable</a:t>
            </a:r>
          </a:p>
        </p:txBody>
      </p:sp>
    </p:spTree>
    <p:extLst>
      <p:ext uri="{BB962C8B-B14F-4D97-AF65-F5344CB8AC3E}">
        <p14:creationId xmlns:p14="http://schemas.microsoft.com/office/powerpoint/2010/main" val="18030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79603" y="3736833"/>
            <a:ext cx="5466461" cy="97253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11417808" y="6438935"/>
            <a:ext cx="500667" cy="365125"/>
          </a:xfrm>
        </p:spPr>
        <p:txBody>
          <a:bodyPr/>
          <a:lstStyle/>
          <a:p>
            <a:fld id="{A62C235C-4A89-418D-B7AD-02D8D3984E96}" type="slidenum">
              <a:rPr lang="en-US" smtClean="0"/>
              <a:t>3</a:t>
            </a:fld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31645" y="123310"/>
            <a:ext cx="11380137" cy="773800"/>
          </a:xfrm>
        </p:spPr>
        <p:txBody>
          <a:bodyPr>
            <a:noAutofit/>
          </a:bodyPr>
          <a:lstStyle/>
          <a:p>
            <a:r>
              <a:rPr lang="sv-SE" dirty="0" smtClean="0">
                <a:sym typeface="Wingdings" panose="05000000000000000000" pitchFamily="2" charset="2"/>
              </a:rPr>
              <a:t>Exponentially Reduce the VLSI Design Space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25514" y="1512916"/>
            <a:ext cx="10792294" cy="4747165"/>
            <a:chOff x="1007175" y="1695796"/>
            <a:chExt cx="11963290" cy="4747165"/>
          </a:xfrm>
        </p:grpSpPr>
        <p:sp>
          <p:nvSpPr>
            <p:cNvPr id="91" name="Rounded Rectangle 90"/>
            <p:cNvSpPr/>
            <p:nvPr/>
          </p:nvSpPr>
          <p:spPr>
            <a:xfrm>
              <a:off x="1396540" y="4899365"/>
              <a:ext cx="6051480" cy="1197903"/>
            </a:xfrm>
            <a:prstGeom prst="roundRect">
              <a:avLst>
                <a:gd name="adj" fmla="val 4778"/>
              </a:avLst>
            </a:pr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007175" y="6165962"/>
              <a:ext cx="11963290" cy="641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555004" y="6165962"/>
              <a:ext cx="765215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i="1" dirty="0"/>
                <a:t># of Solutions increases exponentially with abstraction gap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1183021" y="1695796"/>
              <a:ext cx="22326" cy="464681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 rot="16200000">
              <a:off x="303384" y="4003942"/>
              <a:ext cx="16845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i="1" dirty="0"/>
                <a:t>Abstraction Level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44630" y="4470437"/>
              <a:ext cx="1916367" cy="757164"/>
              <a:chOff x="3677872" y="4483341"/>
              <a:chExt cx="1434825" cy="91831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677872" y="5103030"/>
                <a:ext cx="445541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/>
                  <a:t>Gates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776218" y="4483341"/>
                <a:ext cx="1336479" cy="872684"/>
                <a:chOff x="3209633" y="3683919"/>
                <a:chExt cx="1761271" cy="1055979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10800000" flipV="1">
                  <a:off x="4785765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0800000" flipV="1">
                  <a:off x="4508057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0800000" flipV="1">
                  <a:off x="4230349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0800000" flipV="1">
                  <a:off x="3952642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10800000" flipV="1">
                  <a:off x="3674934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17" name="Elbow Connector 16"/>
                <p:cNvCxnSpPr>
                  <a:stCxn id="42" idx="2"/>
                  <a:endCxn id="12" idx="0"/>
                </p:cNvCxnSpPr>
                <p:nvPr/>
              </p:nvCxnSpPr>
              <p:spPr>
                <a:xfrm rot="16200000" flipH="1">
                  <a:off x="3626289" y="3267267"/>
                  <a:ext cx="835389" cy="166870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lbow Connector 17"/>
                <p:cNvCxnSpPr>
                  <a:stCxn id="42" idx="2"/>
                  <a:endCxn id="13" idx="0"/>
                </p:cNvCxnSpPr>
                <p:nvPr/>
              </p:nvCxnSpPr>
              <p:spPr>
                <a:xfrm rot="16200000" flipH="1">
                  <a:off x="3487433" y="3406119"/>
                  <a:ext cx="835393" cy="139099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lbow Connector 18"/>
                <p:cNvCxnSpPr>
                  <a:stCxn id="42" idx="2"/>
                  <a:endCxn id="14" idx="0"/>
                </p:cNvCxnSpPr>
                <p:nvPr/>
              </p:nvCxnSpPr>
              <p:spPr>
                <a:xfrm rot="16200000" flipH="1">
                  <a:off x="3348581" y="3544975"/>
                  <a:ext cx="835389" cy="111328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lbow Connector 19"/>
                <p:cNvCxnSpPr>
                  <a:stCxn id="42" idx="2"/>
                  <a:endCxn id="15" idx="0"/>
                </p:cNvCxnSpPr>
                <p:nvPr/>
              </p:nvCxnSpPr>
              <p:spPr>
                <a:xfrm rot="16200000" flipH="1">
                  <a:off x="3209728" y="3683828"/>
                  <a:ext cx="835389" cy="835578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lbow Connector 20"/>
                <p:cNvCxnSpPr>
                  <a:stCxn id="42" idx="2"/>
                  <a:endCxn id="16" idx="0"/>
                </p:cNvCxnSpPr>
                <p:nvPr/>
              </p:nvCxnSpPr>
              <p:spPr>
                <a:xfrm rot="16200000" flipH="1">
                  <a:off x="3070874" y="3822682"/>
                  <a:ext cx="835389" cy="557870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4194561" y="5189970"/>
              <a:ext cx="3236863" cy="625226"/>
              <a:chOff x="3116280" y="5356041"/>
              <a:chExt cx="2423511" cy="758298"/>
            </a:xfrm>
          </p:grpSpPr>
          <p:sp>
            <p:nvSpPr>
              <p:cNvPr id="23" name="TextBox 22"/>
              <p:cNvSpPr txBox="1"/>
              <p:nvPr/>
            </p:nvSpPr>
            <p:spPr>
              <a:xfrm rot="10800000" flipV="1">
                <a:off x="3116280" y="5815713"/>
                <a:ext cx="1453820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v-SE" sz="1600" dirty="0" smtClean="0"/>
                  <a:t>Physical/Rectangles</a:t>
                </a:r>
                <a:endParaRPr lang="sv-SE" sz="16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187091" y="5356041"/>
                <a:ext cx="1352700" cy="729219"/>
                <a:chOff x="3751084" y="4739864"/>
                <a:chExt cx="1782642" cy="88237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 rot="10800000" flipV="1">
                  <a:off x="5348587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10800000" flipV="1">
                  <a:off x="5070878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10800000" flipV="1">
                  <a:off x="4793171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rot="10800000" flipV="1">
                  <a:off x="4515463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10800000" flipV="1">
                  <a:off x="4237755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32" name="Elbow Connector 31"/>
                <p:cNvCxnSpPr>
                  <a:stCxn id="16" idx="2"/>
                  <a:endCxn id="27" idx="0"/>
                </p:cNvCxnSpPr>
                <p:nvPr/>
              </p:nvCxnSpPr>
              <p:spPr>
                <a:xfrm rot="16200000" flipH="1">
                  <a:off x="4265227" y="4225722"/>
                  <a:ext cx="661787" cy="1690071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>
                  <a:stCxn id="16" idx="2"/>
                  <a:endCxn id="28" idx="0"/>
                </p:cNvCxnSpPr>
                <p:nvPr/>
              </p:nvCxnSpPr>
              <p:spPr>
                <a:xfrm rot="16200000" flipH="1">
                  <a:off x="4126374" y="4364578"/>
                  <a:ext cx="661784" cy="141236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/>
                <p:cNvCxnSpPr>
                  <a:stCxn id="16" idx="2"/>
                  <a:endCxn id="29" idx="0"/>
                </p:cNvCxnSpPr>
                <p:nvPr/>
              </p:nvCxnSpPr>
              <p:spPr>
                <a:xfrm rot="16200000" flipH="1">
                  <a:off x="3987521" y="4503431"/>
                  <a:ext cx="661782" cy="113465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lbow Connector 34"/>
                <p:cNvCxnSpPr>
                  <a:stCxn id="16" idx="2"/>
                  <a:endCxn id="30" idx="0"/>
                </p:cNvCxnSpPr>
                <p:nvPr/>
              </p:nvCxnSpPr>
              <p:spPr>
                <a:xfrm rot="16200000" flipH="1">
                  <a:off x="3848667" y="4642286"/>
                  <a:ext cx="661782" cy="85694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lbow Connector 35"/>
                <p:cNvCxnSpPr>
                  <a:stCxn id="16" idx="2"/>
                  <a:endCxn id="31" idx="0"/>
                </p:cNvCxnSpPr>
                <p:nvPr/>
              </p:nvCxnSpPr>
              <p:spPr>
                <a:xfrm rot="16200000" flipH="1">
                  <a:off x="3709813" y="4781140"/>
                  <a:ext cx="661782" cy="57923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/>
            <p:cNvGrpSpPr/>
            <p:nvPr/>
          </p:nvGrpSpPr>
          <p:grpSpPr>
            <a:xfrm>
              <a:off x="3694278" y="3762088"/>
              <a:ext cx="2589428" cy="910744"/>
              <a:chOff x="2741709" y="3624226"/>
              <a:chExt cx="1938763" cy="1104581"/>
            </a:xfrm>
          </p:grpSpPr>
          <p:sp>
            <p:nvSpPr>
              <p:cNvPr id="39" name="TextBox 38"/>
              <p:cNvSpPr txBox="1"/>
              <p:nvPr/>
            </p:nvSpPr>
            <p:spPr>
              <a:xfrm rot="10800000" flipV="1">
                <a:off x="2741709" y="4131554"/>
                <a:ext cx="998101" cy="597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>
                    <a:latin typeface="Calibri body"/>
                  </a:rPr>
                  <a:t>RTL </a:t>
                </a:r>
                <a:r>
                  <a:rPr lang="sv-SE" sz="1600" dirty="0">
                    <a:latin typeface="+mj-lt"/>
                  </a:rPr>
                  <a:t>/</a:t>
                </a:r>
              </a:p>
              <a:p>
                <a:pPr algn="ctr"/>
                <a:r>
                  <a:rPr lang="sv-SE" sz="1600" dirty="0">
                    <a:latin typeface="Symbol" panose="05050102010706020507" pitchFamily="18" charset="2"/>
                  </a:rPr>
                  <a:t>m</a:t>
                </a:r>
                <a:r>
                  <a:rPr lang="sv-SE" sz="1600" dirty="0"/>
                  <a:t>-architecture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3103697" y="3624226"/>
                <a:ext cx="1576775" cy="866005"/>
                <a:chOff x="2323338" y="2644249"/>
                <a:chExt cx="2077937" cy="1047869"/>
              </a:xfrm>
            </p:grpSpPr>
            <p:sp>
              <p:nvSpPr>
                <p:cNvPr id="42" name="Rectangle 41"/>
                <p:cNvSpPr/>
                <p:nvPr/>
              </p:nvSpPr>
              <p:spPr>
                <a:xfrm rot="10800000" flipV="1">
                  <a:off x="3117049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10800000" flipV="1">
                  <a:off x="3950173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 rot="10800000" flipV="1">
                  <a:off x="3672465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rot="10800000" flipV="1">
                  <a:off x="3394757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10800000" flipV="1">
                  <a:off x="4216136" y="347153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47" name="Elbow Connector 46"/>
                <p:cNvCxnSpPr>
                  <a:stCxn id="61" idx="2"/>
                  <a:endCxn id="42" idx="0"/>
                </p:cNvCxnSpPr>
                <p:nvPr/>
              </p:nvCxnSpPr>
              <p:spPr>
                <a:xfrm rot="16200000" flipH="1">
                  <a:off x="2357003" y="2610585"/>
                  <a:ext cx="818951" cy="886279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Elbow Connector 47"/>
                <p:cNvCxnSpPr>
                  <a:stCxn id="61" idx="2"/>
                  <a:endCxn id="43" idx="0"/>
                </p:cNvCxnSpPr>
                <p:nvPr/>
              </p:nvCxnSpPr>
              <p:spPr>
                <a:xfrm rot="16200000" flipH="1">
                  <a:off x="2773565" y="2194023"/>
                  <a:ext cx="818951" cy="171940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61" idx="2"/>
                  <a:endCxn id="44" idx="0"/>
                </p:cNvCxnSpPr>
                <p:nvPr/>
              </p:nvCxnSpPr>
              <p:spPr>
                <a:xfrm rot="16200000" flipH="1">
                  <a:off x="2634712" y="2332878"/>
                  <a:ext cx="818948" cy="144169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61" idx="2"/>
                  <a:endCxn id="45" idx="0"/>
                </p:cNvCxnSpPr>
                <p:nvPr/>
              </p:nvCxnSpPr>
              <p:spPr>
                <a:xfrm rot="16200000" flipH="1">
                  <a:off x="2495858" y="2471732"/>
                  <a:ext cx="818948" cy="1163987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Elbow Connector 50"/>
                <p:cNvCxnSpPr>
                  <a:stCxn id="61" idx="2"/>
                  <a:endCxn id="46" idx="0"/>
                </p:cNvCxnSpPr>
                <p:nvPr/>
              </p:nvCxnSpPr>
              <p:spPr>
                <a:xfrm rot="16200000" flipH="1">
                  <a:off x="2902381" y="2065209"/>
                  <a:ext cx="827281" cy="198536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2" name="Group 51"/>
            <p:cNvGrpSpPr/>
            <p:nvPr/>
          </p:nvGrpSpPr>
          <p:grpSpPr>
            <a:xfrm>
              <a:off x="2991920" y="2864003"/>
              <a:ext cx="2405458" cy="898084"/>
              <a:chOff x="2215837" y="2535013"/>
              <a:chExt cx="1801017" cy="108923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033451" y="2535013"/>
                <a:ext cx="983403" cy="1089231"/>
                <a:chOff x="2230781" y="1326343"/>
                <a:chExt cx="1295970" cy="131799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 rot="10800000" flipV="1">
                  <a:off x="3341612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rot="10800000" flipV="1">
                  <a:off x="3063904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rot="10800000" flipV="1">
                  <a:off x="2786196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10800000" flipV="1">
                  <a:off x="2508489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10800000" flipV="1">
                  <a:off x="2230781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0800000" flipV="1">
                  <a:off x="2247370" y="132634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63" name="Elbow Connector 62"/>
                <p:cNvCxnSpPr>
                  <a:stCxn id="62" idx="2"/>
                  <a:endCxn id="57" idx="0"/>
                </p:cNvCxnSpPr>
                <p:nvPr/>
              </p:nvCxnSpPr>
              <p:spPr>
                <a:xfrm rot="5400000" flipV="1">
                  <a:off x="2448647" y="1438218"/>
                  <a:ext cx="876826" cy="109424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62" idx="2"/>
                  <a:endCxn id="58" idx="0"/>
                </p:cNvCxnSpPr>
                <p:nvPr/>
              </p:nvCxnSpPr>
              <p:spPr>
                <a:xfrm rot="5400000" flipV="1">
                  <a:off x="2309793" y="1577073"/>
                  <a:ext cx="876826" cy="816534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lbow Connector 64"/>
                <p:cNvCxnSpPr>
                  <a:stCxn id="62" idx="2"/>
                  <a:endCxn id="59" idx="0"/>
                </p:cNvCxnSpPr>
                <p:nvPr/>
              </p:nvCxnSpPr>
              <p:spPr>
                <a:xfrm rot="5400000" flipV="1">
                  <a:off x="2170939" y="1715927"/>
                  <a:ext cx="876826" cy="53882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Elbow Connector 65"/>
                <p:cNvCxnSpPr>
                  <a:stCxn id="62" idx="2"/>
                  <a:endCxn id="60" idx="0"/>
                </p:cNvCxnSpPr>
                <p:nvPr/>
              </p:nvCxnSpPr>
              <p:spPr>
                <a:xfrm rot="5400000" flipV="1">
                  <a:off x="2032085" y="1854781"/>
                  <a:ext cx="876826" cy="26111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Elbow Connector 66"/>
                <p:cNvCxnSpPr>
                  <a:stCxn id="62" idx="2"/>
                  <a:endCxn id="61" idx="0"/>
                </p:cNvCxnSpPr>
                <p:nvPr/>
              </p:nvCxnSpPr>
              <p:spPr>
                <a:xfrm rot="5400000">
                  <a:off x="1893232" y="1977046"/>
                  <a:ext cx="876826" cy="1658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2215837" y="3283995"/>
                <a:ext cx="762662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/>
                  <a:t>Algoritims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975108" y="2120904"/>
              <a:ext cx="1313442" cy="898084"/>
              <a:chOff x="2230781" y="1326343"/>
              <a:chExt cx="1295970" cy="1317995"/>
            </a:xfrm>
          </p:grpSpPr>
          <p:sp>
            <p:nvSpPr>
              <p:cNvPr id="78" name="Rectangle 77"/>
              <p:cNvSpPr/>
              <p:nvPr/>
            </p:nvSpPr>
            <p:spPr>
              <a:xfrm rot="10800000" flipV="1">
                <a:off x="3341612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10800000" flipV="1">
                <a:off x="3063904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10800000" flipV="1">
                <a:off x="2786196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10800000" flipV="1">
                <a:off x="2508489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10800000" flipV="1">
                <a:off x="2230781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10800000" flipV="1">
                <a:off x="2247370" y="132634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4" name="Elbow Connector 83"/>
              <p:cNvCxnSpPr>
                <a:stCxn id="83" idx="2"/>
                <a:endCxn id="78" idx="0"/>
              </p:cNvCxnSpPr>
              <p:nvPr/>
            </p:nvCxnSpPr>
            <p:spPr>
              <a:xfrm rot="5400000" flipV="1">
                <a:off x="2448647" y="1438218"/>
                <a:ext cx="876826" cy="109424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stCxn id="83" idx="2"/>
                <a:endCxn id="79" idx="0"/>
              </p:cNvCxnSpPr>
              <p:nvPr/>
            </p:nvCxnSpPr>
            <p:spPr>
              <a:xfrm rot="5400000" flipV="1">
                <a:off x="2309793" y="1577073"/>
                <a:ext cx="876826" cy="81653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85"/>
              <p:cNvCxnSpPr>
                <a:stCxn id="83" idx="2"/>
                <a:endCxn id="80" idx="0"/>
              </p:cNvCxnSpPr>
              <p:nvPr/>
            </p:nvCxnSpPr>
            <p:spPr>
              <a:xfrm rot="5400000" flipV="1">
                <a:off x="2170939" y="1715927"/>
                <a:ext cx="876826" cy="53882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/>
              <p:cNvCxnSpPr>
                <a:stCxn id="83" idx="2"/>
                <a:endCxn id="81" idx="0"/>
              </p:cNvCxnSpPr>
              <p:nvPr/>
            </p:nvCxnSpPr>
            <p:spPr>
              <a:xfrm rot="5400000" flipV="1">
                <a:off x="2032085" y="1854781"/>
                <a:ext cx="876826" cy="26111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>
                <a:stCxn id="83" idx="2"/>
                <a:endCxn id="82" idx="0"/>
              </p:cNvCxnSpPr>
              <p:nvPr/>
            </p:nvCxnSpPr>
            <p:spPr>
              <a:xfrm rot="5400000">
                <a:off x="1893232" y="1977046"/>
                <a:ext cx="876826" cy="1658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258195" y="2072978"/>
              <a:ext cx="6958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sz="1600" dirty="0" smtClean="0"/>
                <a:t>System</a:t>
              </a:r>
              <a:endParaRPr lang="sv-SE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28939" y="2822745"/>
              <a:ext cx="118597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1600" dirty="0" smtClean="0"/>
                <a:t>Application</a:t>
              </a:r>
              <a:endParaRPr lang="sv-SE" sz="1600" dirty="0"/>
            </a:p>
          </p:txBody>
        </p:sp>
      </p:grpSp>
      <p:sp>
        <p:nvSpPr>
          <p:cNvPr id="143" name="Right Arrow 142"/>
          <p:cNvSpPr/>
          <p:nvPr/>
        </p:nvSpPr>
        <p:spPr>
          <a:xfrm>
            <a:off x="5659231" y="2347747"/>
            <a:ext cx="1276243" cy="782418"/>
          </a:xfrm>
          <a:prstGeom prst="rightArrow">
            <a:avLst>
              <a:gd name="adj1" fmla="val 50000"/>
              <a:gd name="adj2" fmla="val 4118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845315" y="3788001"/>
            <a:ext cx="1349665" cy="2157569"/>
            <a:chOff x="845315" y="3788001"/>
            <a:chExt cx="1349665" cy="2157569"/>
          </a:xfrm>
        </p:grpSpPr>
        <p:pic>
          <p:nvPicPr>
            <p:cNvPr id="1026" name="Picture 2" descr="Bildresultat för Greek pillar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9749" r="32242" b="9106"/>
            <a:stretch/>
          </p:blipFill>
          <p:spPr bwMode="auto">
            <a:xfrm>
              <a:off x="845315" y="3788001"/>
              <a:ext cx="1349665" cy="215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33391" y="4699866"/>
              <a:ext cx="14953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b="1" i="1" dirty="0" smtClean="0"/>
                <a:t>NOCs / CGRAs</a:t>
              </a:r>
              <a:endParaRPr lang="en-US" sz="2000" b="1" i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88770" y="3765877"/>
            <a:ext cx="1565638" cy="2157569"/>
            <a:chOff x="4988770" y="3765877"/>
            <a:chExt cx="1565638" cy="2157569"/>
          </a:xfrm>
        </p:grpSpPr>
        <p:pic>
          <p:nvPicPr>
            <p:cNvPr id="89" name="Picture 2" descr="Bildresultat för Greek pillar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9749" r="32242" b="9106"/>
            <a:stretch/>
          </p:blipFill>
          <p:spPr bwMode="auto">
            <a:xfrm>
              <a:off x="4988770" y="3765877"/>
              <a:ext cx="1565638" cy="215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 rot="16200000">
              <a:off x="5008318" y="4530756"/>
              <a:ext cx="1539617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2000" b="1" i="1" dirty="0" smtClean="0"/>
                <a:t>Synchoros VLSI Design</a:t>
              </a:r>
              <a:endParaRPr lang="en-US" sz="2000" b="1" i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52653" y="1499298"/>
            <a:ext cx="4823711" cy="2232302"/>
            <a:chOff x="6952653" y="1576788"/>
            <a:chExt cx="4823711" cy="2232302"/>
          </a:xfrm>
        </p:grpSpPr>
        <p:sp>
          <p:nvSpPr>
            <p:cNvPr id="55" name="Rectangle 54"/>
            <p:cNvSpPr/>
            <p:nvPr/>
          </p:nvSpPr>
          <p:spPr>
            <a:xfrm>
              <a:off x="6952653" y="1670856"/>
              <a:ext cx="4823711" cy="213823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25658" y="1576788"/>
              <a:ext cx="44777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b="1" i="1" dirty="0" smtClean="0"/>
                <a:t>Design Space Exploration</a:t>
              </a:r>
              <a:endParaRPr lang="en-US" sz="3200" b="1" i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64734" y="2224552"/>
              <a:ext cx="41995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sv-SE" sz="2400" b="1" i="1" dirty="0" smtClean="0"/>
                <a:t>Higher Impact Design Space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sv-SE" sz="2400" b="1" i="1" dirty="0" smtClean="0"/>
                <a:t>Rapid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sv-SE" sz="2400" b="1" i="1" dirty="0" smtClean="0"/>
                <a:t>Post Layout Accuracy</a:t>
              </a:r>
              <a:endParaRPr lang="en-US" sz="2400" b="1" i="1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50216" y="3756307"/>
            <a:ext cx="5068259" cy="2176233"/>
            <a:chOff x="6850216" y="3756307"/>
            <a:chExt cx="5068259" cy="2176233"/>
          </a:xfrm>
        </p:grpSpPr>
        <p:grpSp>
          <p:nvGrpSpPr>
            <p:cNvPr id="98" name="Group 97"/>
            <p:cNvGrpSpPr/>
            <p:nvPr/>
          </p:nvGrpSpPr>
          <p:grpSpPr>
            <a:xfrm>
              <a:off x="6850216" y="3774971"/>
              <a:ext cx="1542106" cy="2157569"/>
              <a:chOff x="983767" y="3788001"/>
              <a:chExt cx="1542106" cy="2157569"/>
            </a:xfrm>
          </p:grpSpPr>
          <p:pic>
            <p:nvPicPr>
              <p:cNvPr id="99" name="Picture 2" descr="Bildresultat för Greek pillars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42" t="9749" r="32242" b="9106"/>
              <a:stretch/>
            </p:blipFill>
            <p:spPr bwMode="auto">
              <a:xfrm>
                <a:off x="983767" y="3788001"/>
                <a:ext cx="1542106" cy="2157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TextBox 99"/>
              <p:cNvSpPr txBox="1"/>
              <p:nvPr/>
            </p:nvSpPr>
            <p:spPr>
              <a:xfrm rot="16200000">
                <a:off x="1018033" y="4681919"/>
                <a:ext cx="149534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v-SE" sz="2000" b="1" i="1" dirty="0" smtClean="0"/>
                  <a:t>NOCs / CGRAs</a:t>
                </a:r>
                <a:endParaRPr lang="en-US" sz="2000" b="1" i="1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0265229" y="3756307"/>
              <a:ext cx="1653246" cy="2157569"/>
              <a:chOff x="4934929" y="3774971"/>
              <a:chExt cx="1653246" cy="2157569"/>
            </a:xfrm>
          </p:grpSpPr>
          <p:pic>
            <p:nvPicPr>
              <p:cNvPr id="102" name="Picture 2" descr="Bildresultat för Greek pillars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42" t="9749" r="32242" b="9106"/>
              <a:stretch/>
            </p:blipFill>
            <p:spPr bwMode="auto">
              <a:xfrm>
                <a:off x="4934929" y="3774971"/>
                <a:ext cx="1653246" cy="2157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TextBox 102"/>
              <p:cNvSpPr txBox="1"/>
              <p:nvPr/>
            </p:nvSpPr>
            <p:spPr>
              <a:xfrm rot="16200000">
                <a:off x="5057630" y="4502295"/>
                <a:ext cx="1450792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2000" b="1" i="1" dirty="0" smtClean="0"/>
                  <a:t>Synchoros VLSI Design</a:t>
                </a:r>
                <a:endParaRPr lang="en-US" sz="2000" b="1" i="1" dirty="0"/>
              </a:p>
            </p:txBody>
          </p:sp>
        </p:grpSp>
      </p:grpSp>
      <p:sp>
        <p:nvSpPr>
          <p:cNvPr id="73" name="Down Arrow 72"/>
          <p:cNvSpPr/>
          <p:nvPr/>
        </p:nvSpPr>
        <p:spPr>
          <a:xfrm>
            <a:off x="4951322" y="1775721"/>
            <a:ext cx="892345" cy="1803486"/>
          </a:xfrm>
          <a:prstGeom prst="downArrow">
            <a:avLst>
              <a:gd name="adj1" fmla="val 50000"/>
              <a:gd name="adj2" fmla="val 3292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Automation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079863" y="1450823"/>
            <a:ext cx="5356049" cy="2190944"/>
            <a:chOff x="1079863" y="1450823"/>
            <a:chExt cx="5356049" cy="2262034"/>
          </a:xfrm>
        </p:grpSpPr>
        <p:sp>
          <p:nvSpPr>
            <p:cNvPr id="25" name="Rounded Rectangle 24"/>
            <p:cNvSpPr/>
            <p:nvPr/>
          </p:nvSpPr>
          <p:spPr>
            <a:xfrm>
              <a:off x="1079863" y="1698171"/>
              <a:ext cx="5356049" cy="2014686"/>
            </a:xfrm>
            <a:prstGeom prst="roundRect">
              <a:avLst>
                <a:gd name="adj" fmla="val 12308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423875" y="1450823"/>
              <a:ext cx="4815910" cy="299019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b="1" i="1" dirty="0" smtClean="0">
                  <a:solidFill>
                    <a:schemeClr val="tx1"/>
                  </a:solidFill>
                </a:rPr>
                <a:t>Exponentially Reduced Design Space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020629" y="3653319"/>
            <a:ext cx="5432436" cy="2963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RTL Physical Design Platform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93179" y="4557533"/>
            <a:ext cx="5432436" cy="2963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Boolean Level Physical Design Platform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6" name="Down Arrow 105"/>
          <p:cNvSpPr/>
          <p:nvPr/>
        </p:nvSpPr>
        <p:spPr>
          <a:xfrm>
            <a:off x="4547593" y="3985730"/>
            <a:ext cx="892345" cy="1928146"/>
          </a:xfrm>
          <a:prstGeom prst="downArrow">
            <a:avLst>
              <a:gd name="adj1" fmla="val 69609"/>
              <a:gd name="adj2" fmla="val 3292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Auotmated</a:t>
            </a:r>
          </a:p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One Time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9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3" grpId="0" animBg="1"/>
      <p:bldP spid="73" grpId="0" animBg="1"/>
      <p:bldP spid="105" grpId="0" animBg="1"/>
      <p:bldP spid="104" grpId="0" animBg="1"/>
      <p:bldP spid="104" grpId="1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39650" y="181626"/>
            <a:ext cx="3527759" cy="774700"/>
          </a:xfrm>
        </p:spPr>
        <p:txBody>
          <a:bodyPr/>
          <a:lstStyle/>
          <a:p>
            <a:r>
              <a:rPr lang="sv-SE" b="1" i="1" dirty="0" smtClean="0"/>
              <a:t>Synchronicity</a:t>
            </a:r>
            <a:endParaRPr lang="en-US" b="1" i="1" dirty="0"/>
          </a:p>
        </p:txBody>
      </p:sp>
      <p:grpSp>
        <p:nvGrpSpPr>
          <p:cNvPr id="76" name="Group 75"/>
          <p:cNvGrpSpPr/>
          <p:nvPr/>
        </p:nvGrpSpPr>
        <p:grpSpPr>
          <a:xfrm>
            <a:off x="188179" y="1087934"/>
            <a:ext cx="4731367" cy="1570116"/>
            <a:chOff x="310895" y="890597"/>
            <a:chExt cx="4731367" cy="1570116"/>
          </a:xfrm>
        </p:grpSpPr>
        <p:grpSp>
          <p:nvGrpSpPr>
            <p:cNvPr id="43" name="Group 42"/>
            <p:cNvGrpSpPr/>
            <p:nvPr/>
          </p:nvGrpSpPr>
          <p:grpSpPr>
            <a:xfrm>
              <a:off x="310895" y="1734323"/>
              <a:ext cx="4731367" cy="726390"/>
              <a:chOff x="449441" y="1965232"/>
              <a:chExt cx="8110907" cy="72639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49441" y="1965232"/>
                <a:ext cx="4275338" cy="726390"/>
                <a:chOff x="310896" y="4145014"/>
                <a:chExt cx="4275338" cy="72639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10896" y="4146450"/>
                  <a:ext cx="2362155" cy="724954"/>
                  <a:chOff x="1076960" y="4142404"/>
                  <a:chExt cx="3607608" cy="724954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076960" y="4143122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5" name="Elbow Connector 4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Elbow Connector 9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544945" y="4142404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16" name="Elbow Connector 15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Elbow Connector 16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224079" y="4145014"/>
                  <a:ext cx="2362155" cy="724954"/>
                  <a:chOff x="1076960" y="4142404"/>
                  <a:chExt cx="3607608" cy="724954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076960" y="4143122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25" name="Elbow Connector 24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Elbow Connector 25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544945" y="4142404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23" name="Elbow Connector 22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Elbow Connector 23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4285010" y="1965232"/>
                <a:ext cx="4275338" cy="726390"/>
                <a:chOff x="310896" y="4145014"/>
                <a:chExt cx="4275338" cy="72639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10896" y="4146450"/>
                  <a:ext cx="2362155" cy="724954"/>
                  <a:chOff x="1076960" y="4142404"/>
                  <a:chExt cx="3607608" cy="724954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1076960" y="4143122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41" name="Elbow Connector 40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Elbow Connector 41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2544945" y="4142404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39" name="Elbow Connector 38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Elbow Connector 39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224079" y="4145014"/>
                  <a:ext cx="2362155" cy="724954"/>
                  <a:chOff x="1076960" y="4142404"/>
                  <a:chExt cx="3607608" cy="724954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1076960" y="4143122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35" name="Elbow Connector 34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Elbow Connector 35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2544945" y="4142404"/>
                    <a:ext cx="2139623" cy="724236"/>
                    <a:chOff x="1076960" y="4143122"/>
                    <a:chExt cx="2139623" cy="724236"/>
                  </a:xfrm>
                </p:grpSpPr>
                <p:cxnSp>
                  <p:nvCxnSpPr>
                    <p:cNvPr id="33" name="Elbow Connector 32"/>
                    <p:cNvCxnSpPr/>
                    <p:nvPr/>
                  </p:nvCxnSpPr>
                  <p:spPr>
                    <a:xfrm flipV="1">
                      <a:off x="1076960" y="4143122"/>
                      <a:ext cx="1435617" cy="723518"/>
                    </a:xfrm>
                    <a:prstGeom prst="bentConnector3">
                      <a:avLst>
                        <a:gd name="adj1" fmla="val 48591"/>
                      </a:avLst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Elbow Connector 33"/>
                    <p:cNvCxnSpPr/>
                    <p:nvPr/>
                  </p:nvCxnSpPr>
                  <p:spPr>
                    <a:xfrm rot="16200000" flipH="1">
                      <a:off x="2502462" y="4153236"/>
                      <a:ext cx="724236" cy="704007"/>
                    </a:xfrm>
                    <a:prstGeom prst="bentConnector3">
                      <a:avLst>
                        <a:gd name="adj1" fmla="val 99721"/>
                      </a:avLst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70" name="TextBox 69"/>
            <p:cNvSpPr txBox="1"/>
            <p:nvPr/>
          </p:nvSpPr>
          <p:spPr>
            <a:xfrm>
              <a:off x="945650" y="890597"/>
              <a:ext cx="38718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i="1" dirty="0" smtClean="0"/>
                <a:t>Time is discretized uniformly </a:t>
              </a:r>
            </a:p>
            <a:p>
              <a:pPr algn="ctr"/>
              <a:r>
                <a:rPr lang="sv-SE" sz="2400" b="1" i="1" dirty="0" smtClean="0"/>
                <a:t>using clock ticks</a:t>
              </a:r>
              <a:endParaRPr lang="en-US" sz="2400" b="1" i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41238" y="3161747"/>
            <a:ext cx="2076819" cy="1042974"/>
            <a:chOff x="1730044" y="3622779"/>
            <a:chExt cx="3581132" cy="1813040"/>
          </a:xfrm>
        </p:grpSpPr>
        <p:sp>
          <p:nvSpPr>
            <p:cNvPr id="46" name="Cloud Callout 45"/>
            <p:cNvSpPr/>
            <p:nvPr/>
          </p:nvSpPr>
          <p:spPr>
            <a:xfrm>
              <a:off x="1730044" y="3648362"/>
              <a:ext cx="2076819" cy="997527"/>
            </a:xfrm>
            <a:prstGeom prst="cloudCallout">
              <a:avLst>
                <a:gd name="adj1" fmla="val -13949"/>
                <a:gd name="adj2" fmla="val 41447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145913" y="3648362"/>
              <a:ext cx="768017" cy="1514764"/>
              <a:chOff x="4626019" y="3685309"/>
              <a:chExt cx="768017" cy="151476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626019" y="3685309"/>
                <a:ext cx="768017" cy="151476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4586578" y="4748034"/>
                <a:ext cx="338899" cy="260018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ight Arrow 49"/>
            <p:cNvSpPr/>
            <p:nvPr/>
          </p:nvSpPr>
          <p:spPr>
            <a:xfrm>
              <a:off x="3751653" y="3777407"/>
              <a:ext cx="394260" cy="332771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Elbow Connector 51"/>
            <p:cNvCxnSpPr>
              <a:endCxn id="48" idx="3"/>
            </p:cNvCxnSpPr>
            <p:nvPr/>
          </p:nvCxnSpPr>
          <p:spPr>
            <a:xfrm flipV="1">
              <a:off x="2591671" y="4841097"/>
              <a:ext cx="1554242" cy="284768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027476" y="3622779"/>
              <a:ext cx="493844" cy="64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D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48600" y="3622779"/>
              <a:ext cx="405460" cy="64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Q</a:t>
              </a:r>
              <a:endParaRPr lang="en-US" dirty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4916916" y="3795870"/>
              <a:ext cx="394260" cy="332771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67259" y="4793796"/>
              <a:ext cx="967081" cy="64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i="1" dirty="0" smtClean="0"/>
                <a:t>clk</a:t>
              </a:r>
              <a:r>
                <a:rPr lang="sv-SE" b="1" i="1" baseline="-25000" dirty="0" smtClean="0"/>
                <a:t>1</a:t>
              </a:r>
              <a:endParaRPr lang="en-US" b="1" i="1" baseline="-250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34428" y="3183181"/>
            <a:ext cx="1951610" cy="1048750"/>
            <a:chOff x="1945946" y="3622779"/>
            <a:chExt cx="3365230" cy="1823082"/>
          </a:xfrm>
        </p:grpSpPr>
        <p:sp>
          <p:nvSpPr>
            <p:cNvPr id="59" name="Cloud Callout 58"/>
            <p:cNvSpPr/>
            <p:nvPr/>
          </p:nvSpPr>
          <p:spPr>
            <a:xfrm>
              <a:off x="2117597" y="3648362"/>
              <a:ext cx="1689266" cy="997526"/>
            </a:xfrm>
            <a:prstGeom prst="cloudCallout">
              <a:avLst>
                <a:gd name="adj1" fmla="val 7591"/>
                <a:gd name="adj2" fmla="val -3005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45913" y="3648362"/>
              <a:ext cx="768017" cy="1514764"/>
              <a:chOff x="4626019" y="3685309"/>
              <a:chExt cx="768017" cy="151476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626019" y="3685309"/>
                <a:ext cx="768017" cy="151476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5400000">
                <a:off x="4586578" y="4748034"/>
                <a:ext cx="338899" cy="260018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ight Arrow 60"/>
            <p:cNvSpPr/>
            <p:nvPr/>
          </p:nvSpPr>
          <p:spPr>
            <a:xfrm>
              <a:off x="3751653" y="3777407"/>
              <a:ext cx="394260" cy="332771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Elbow Connector 61"/>
            <p:cNvCxnSpPr>
              <a:endCxn id="68" idx="3"/>
            </p:cNvCxnSpPr>
            <p:nvPr/>
          </p:nvCxnSpPr>
          <p:spPr>
            <a:xfrm flipV="1">
              <a:off x="2591671" y="4841097"/>
              <a:ext cx="1554242" cy="284768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020403" y="3622779"/>
              <a:ext cx="464562" cy="64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D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53328" y="3622779"/>
              <a:ext cx="490351" cy="64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Q</a:t>
              </a:r>
              <a:endParaRPr lang="en-US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4916916" y="3795870"/>
              <a:ext cx="394260" cy="332771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45946" y="4803837"/>
              <a:ext cx="1023101" cy="64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i="1" dirty="0" smtClean="0"/>
                <a:t>clk</a:t>
              </a:r>
              <a:r>
                <a:rPr lang="sv-SE" b="1" i="1" baseline="-25000" dirty="0" smtClean="0"/>
                <a:t>2</a:t>
              </a:r>
              <a:endParaRPr lang="en-US" b="1" i="1" baseline="-250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78807" y="4329612"/>
            <a:ext cx="4162934" cy="2122918"/>
            <a:chOff x="578806" y="4071918"/>
            <a:chExt cx="4162934" cy="2122918"/>
          </a:xfrm>
        </p:grpSpPr>
        <p:sp>
          <p:nvSpPr>
            <p:cNvPr id="73" name="TextBox 72"/>
            <p:cNvSpPr txBox="1"/>
            <p:nvPr/>
          </p:nvSpPr>
          <p:spPr>
            <a:xfrm>
              <a:off x="578806" y="4625176"/>
              <a:ext cx="416293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 smtClean="0"/>
                <a:t>Can be </a:t>
              </a:r>
              <a:r>
                <a:rPr lang="sv-SE" sz="2400" i="1" dirty="0" smtClean="0">
                  <a:solidFill>
                    <a:srgbClr val="FF0000"/>
                  </a:solidFill>
                </a:rPr>
                <a:t>temporally</a:t>
              </a:r>
              <a:r>
                <a:rPr lang="sv-SE" sz="2400" dirty="0" smtClean="0"/>
                <a:t> composed</a:t>
              </a:r>
              <a:r>
                <a:rPr lang="en-US" sz="2400" dirty="0" smtClean="0"/>
                <a:t> If</a:t>
              </a:r>
            </a:p>
            <a:p>
              <a:pPr algn="ctr"/>
              <a:r>
                <a:rPr lang="sv-SE" sz="2400" b="1" i="1" dirty="0"/>
                <a:t>c</a:t>
              </a:r>
              <a:r>
                <a:rPr lang="sv-SE" sz="2400" b="1" i="1" dirty="0" smtClean="0"/>
                <a:t>lk</a:t>
              </a:r>
              <a:r>
                <a:rPr lang="sv-SE" sz="2400" b="1" i="1" baseline="-25000" dirty="0" smtClean="0"/>
                <a:t>1</a:t>
              </a:r>
              <a:r>
                <a:rPr lang="sv-SE" sz="2400" b="1" i="1" dirty="0" smtClean="0"/>
                <a:t> = clk</a:t>
              </a:r>
              <a:r>
                <a:rPr lang="sv-SE" sz="2400" b="1" i="1" baseline="-25000" dirty="0" smtClean="0"/>
                <a:t>2</a:t>
              </a:r>
              <a:r>
                <a:rPr lang="sv-SE" sz="2400" b="1" i="1" dirty="0" smtClean="0"/>
                <a:t> </a:t>
              </a:r>
            </a:p>
            <a:p>
              <a:pPr algn="ctr"/>
              <a:r>
                <a:rPr lang="sv-SE" sz="2400" dirty="0" smtClean="0"/>
                <a:t>&amp;</a:t>
              </a:r>
            </a:p>
            <a:p>
              <a:r>
                <a:rPr lang="sv-SE" sz="2400" dirty="0" smtClean="0"/>
                <a:t>The two clocks are skew aligned</a:t>
              </a:r>
            </a:p>
          </p:txBody>
        </p:sp>
        <p:sp>
          <p:nvSpPr>
            <p:cNvPr id="74" name="Down Arrow 73"/>
            <p:cNvSpPr/>
            <p:nvPr/>
          </p:nvSpPr>
          <p:spPr>
            <a:xfrm flipV="1">
              <a:off x="1288365" y="4071918"/>
              <a:ext cx="532015" cy="498764"/>
            </a:xfrm>
            <a:prstGeom prst="downArrow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wn Arrow 74"/>
            <p:cNvSpPr/>
            <p:nvPr/>
          </p:nvSpPr>
          <p:spPr>
            <a:xfrm flipV="1">
              <a:off x="3375030" y="4095162"/>
              <a:ext cx="532015" cy="498764"/>
            </a:xfrm>
            <a:prstGeom prst="downArrow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Title 2"/>
          <p:cNvSpPr txBox="1">
            <a:spLocks/>
          </p:cNvSpPr>
          <p:nvPr/>
        </p:nvSpPr>
        <p:spPr>
          <a:xfrm>
            <a:off x="7159617" y="181626"/>
            <a:ext cx="291421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i="1" dirty="0" smtClean="0"/>
              <a:t>Synchoricity</a:t>
            </a:r>
            <a:endParaRPr lang="en-US" b="1" i="1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5583767" y="1342727"/>
            <a:ext cx="5977414" cy="5196184"/>
            <a:chOff x="5583767" y="1342727"/>
            <a:chExt cx="5977414" cy="51961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5583767" y="1342727"/>
              <a:ext cx="5977414" cy="5196184"/>
              <a:chOff x="5894759" y="1359208"/>
              <a:chExt cx="5977414" cy="5196184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6108274" y="1359208"/>
                <a:ext cx="5638879" cy="5196184"/>
                <a:chOff x="6108274" y="1359208"/>
                <a:chExt cx="5638879" cy="5196184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928014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998500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1068986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716556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787042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857528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646070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963257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1033743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1104229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751799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822285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892771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610827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681313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11394724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11747153" y="1359208"/>
                  <a:ext cx="0" cy="51961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/>
              <p:cNvGrpSpPr/>
              <p:nvPr/>
            </p:nvGrpSpPr>
            <p:grpSpPr>
              <a:xfrm>
                <a:off x="5894759" y="1413789"/>
                <a:ext cx="5977414" cy="5061226"/>
                <a:chOff x="1849854" y="1660250"/>
                <a:chExt cx="8132017" cy="5061226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5400000" flipV="1">
                  <a:off x="5915863" y="2357745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V="1">
                  <a:off x="5915863" y="571431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 flipV="1">
                  <a:off x="5915863" y="1166869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V="1">
                  <a:off x="5915863" y="1762307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 flipV="1">
                  <a:off x="5915863" y="-1214883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V="1">
                  <a:off x="5915863" y="-619445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V="1">
                  <a:off x="5915863" y="-24007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V="1">
                  <a:off x="5915863" y="-2405759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V="1">
                  <a:off x="5915863" y="-1810321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 flipV="1">
                  <a:off x="5915863" y="869150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 flipV="1">
                  <a:off x="5915863" y="1464588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V="1">
                  <a:off x="5915863" y="2060026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V="1">
                  <a:off x="5915863" y="-917164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 flipV="1">
                  <a:off x="5915863" y="-321726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V="1">
                  <a:off x="5915863" y="273712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 flipV="1">
                  <a:off x="5915863" y="-2108040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V="1">
                  <a:off x="5915863" y="-1512602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V="1">
                  <a:off x="5915863" y="2655467"/>
                  <a:ext cx="0" cy="81320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/>
            <p:cNvSpPr txBox="1"/>
            <p:nvPr/>
          </p:nvSpPr>
          <p:spPr>
            <a:xfrm>
              <a:off x="6661350" y="1348471"/>
              <a:ext cx="39882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i="1" dirty="0" smtClean="0"/>
                <a:t>Space is discretized uniformly </a:t>
              </a:r>
            </a:p>
            <a:p>
              <a:pPr algn="ctr"/>
              <a:r>
                <a:rPr lang="sv-SE" sz="2400" b="1" i="1" dirty="0" smtClean="0"/>
                <a:t>using a virtual grid</a:t>
              </a:r>
              <a:endParaRPr lang="en-US" sz="2400" b="1" i="1" dirty="0"/>
            </a:p>
          </p:txBody>
        </p:sp>
      </p:grpSp>
      <p:pic>
        <p:nvPicPr>
          <p:cNvPr id="129" name="Picture 1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6156174" y="2287229"/>
            <a:ext cx="2108117" cy="1789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8968674" y="2293700"/>
            <a:ext cx="2115058" cy="1783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1" name="Group 130"/>
          <p:cNvGrpSpPr/>
          <p:nvPr/>
        </p:nvGrpSpPr>
        <p:grpSpPr>
          <a:xfrm>
            <a:off x="6141400" y="4197474"/>
            <a:ext cx="5028172" cy="2368354"/>
            <a:chOff x="839496" y="4071918"/>
            <a:chExt cx="4300925" cy="2368354"/>
          </a:xfrm>
        </p:grpSpPr>
        <p:sp>
          <p:nvSpPr>
            <p:cNvPr id="132" name="TextBox 131"/>
            <p:cNvSpPr txBox="1"/>
            <p:nvPr/>
          </p:nvSpPr>
          <p:spPr>
            <a:xfrm>
              <a:off x="839496" y="4501280"/>
              <a:ext cx="430092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dirty="0" smtClean="0"/>
                <a:t>Can be </a:t>
              </a:r>
              <a:r>
                <a:rPr lang="sv-SE" sz="2400" i="1" dirty="0" smtClean="0">
                  <a:solidFill>
                    <a:srgbClr val="FF0000"/>
                  </a:solidFill>
                </a:rPr>
                <a:t>spatially</a:t>
              </a:r>
              <a:r>
                <a:rPr lang="sv-SE" sz="2400" dirty="0" smtClean="0"/>
                <a:t> composed</a:t>
              </a:r>
              <a:r>
                <a:rPr lang="en-US" sz="2400" dirty="0" smtClean="0"/>
                <a:t> If</a:t>
              </a:r>
            </a:p>
            <a:p>
              <a:pPr algn="ctr"/>
              <a:r>
                <a:rPr lang="sv-SE" sz="2400" dirty="0" smtClean="0"/>
                <a:t>If the number of grid cells </a:t>
              </a:r>
            </a:p>
            <a:p>
              <a:pPr algn="ctr"/>
              <a:r>
                <a:rPr lang="sv-SE" sz="2400" dirty="0" smtClean="0"/>
                <a:t>in each dimension are equal</a:t>
              </a:r>
            </a:p>
            <a:p>
              <a:pPr algn="ctr"/>
              <a:r>
                <a:rPr lang="sv-SE" sz="2400" dirty="0" smtClean="0"/>
                <a:t>&amp;</a:t>
              </a:r>
            </a:p>
            <a:p>
              <a:pPr algn="ctr"/>
              <a:r>
                <a:rPr lang="sv-SE" sz="2400" dirty="0" smtClean="0"/>
                <a:t>Their interconnect edges are abuttable</a:t>
              </a:r>
            </a:p>
          </p:txBody>
        </p:sp>
        <p:sp>
          <p:nvSpPr>
            <p:cNvPr id="133" name="Down Arrow 132"/>
            <p:cNvSpPr/>
            <p:nvPr/>
          </p:nvSpPr>
          <p:spPr>
            <a:xfrm flipV="1">
              <a:off x="1498943" y="4071918"/>
              <a:ext cx="532015" cy="498764"/>
            </a:xfrm>
            <a:prstGeom prst="downArrow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Down Arrow 133"/>
            <p:cNvSpPr/>
            <p:nvPr/>
          </p:nvSpPr>
          <p:spPr>
            <a:xfrm flipV="1">
              <a:off x="3926542" y="4095162"/>
              <a:ext cx="532015" cy="498764"/>
            </a:xfrm>
            <a:prstGeom prst="downArrow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973034" y="840103"/>
            <a:ext cx="328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i="1" dirty="0" smtClean="0">
                <a:solidFill>
                  <a:srgbClr val="FF0000"/>
                </a:solidFill>
              </a:rPr>
              <a:t>Syn + Choros (space in Greek)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4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04388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78 L -0.0573 -0.000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93102"/>
            <a:ext cx="11021438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SiLago Blocks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-architecture Level Physical Design</a:t>
            </a:r>
            <a:br>
              <a:rPr lang="en-GB" dirty="0" smtClean="0"/>
            </a:br>
            <a:r>
              <a:rPr lang="sv-SE" sz="3600" dirty="0"/>
              <a:t>SiLago: Silicon Large Grain </a:t>
            </a:r>
            <a:r>
              <a:rPr lang="sv-SE" sz="3600" dirty="0" smtClean="0"/>
              <a:t>Object</a:t>
            </a:r>
            <a:endParaRPr lang="en-GB" sz="3600" dirty="0"/>
          </a:p>
        </p:txBody>
      </p:sp>
      <p:sp>
        <p:nvSpPr>
          <p:cNvPr id="261" name="Slide Number Placeholder 260"/>
          <p:cNvSpPr>
            <a:spLocks noGrp="1"/>
          </p:cNvSpPr>
          <p:nvPr>
            <p:ph type="sldNum" sz="quarter" idx="12"/>
          </p:nvPr>
        </p:nvSpPr>
        <p:spPr>
          <a:xfrm>
            <a:off x="11231536" y="6343375"/>
            <a:ext cx="630382" cy="365125"/>
          </a:xfrm>
        </p:spPr>
        <p:txBody>
          <a:bodyPr/>
          <a:lstStyle/>
          <a:p>
            <a:fld id="{F6992530-4CD3-4E7A-9A0E-4FA822687C9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16" y="1318294"/>
            <a:ext cx="8375073" cy="5196184"/>
            <a:chOff x="1731818" y="1605669"/>
            <a:chExt cx="8375073" cy="5196184"/>
          </a:xfrm>
        </p:grpSpPr>
        <p:grpSp>
          <p:nvGrpSpPr>
            <p:cNvPr id="224" name="Group 223"/>
            <p:cNvGrpSpPr/>
            <p:nvPr/>
          </p:nvGrpSpPr>
          <p:grpSpPr>
            <a:xfrm>
              <a:off x="1875982" y="1605669"/>
              <a:ext cx="8105889" cy="5196184"/>
              <a:chOff x="1875982" y="1639370"/>
              <a:chExt cx="8105889" cy="5105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751486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821972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892458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40028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10514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81000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28570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99056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69542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87598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58084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786729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857215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927701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575271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45757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716243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63813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434299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504785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222841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293327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V="1">
                <a:off x="962944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V="1">
                <a:off x="9981871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731818" y="1660250"/>
              <a:ext cx="8375073" cy="5061226"/>
              <a:chOff x="1849854" y="1660250"/>
              <a:chExt cx="8132017" cy="5061226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V="1">
                <a:off x="5915863" y="2357745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V="1">
                <a:off x="5915863" y="571431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V="1">
                <a:off x="5915863" y="1166869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V="1">
                <a:off x="5915863" y="1762307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V="1">
                <a:off x="5915863" y="-1214883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V="1">
                <a:off x="5915863" y="-619445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V="1">
                <a:off x="5915863" y="-24007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V="1">
                <a:off x="5915863" y="-2405759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V="1">
                <a:off x="5915863" y="-1810321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V="1">
                <a:off x="5915863" y="869150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V="1">
                <a:off x="5915863" y="1464588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V="1">
                <a:off x="5915863" y="2060026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V="1">
                <a:off x="5915863" y="-917164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V="1">
                <a:off x="5915863" y="-321726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V="1">
                <a:off x="5915863" y="273712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V="1">
                <a:off x="5915863" y="-2108040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V="1">
                <a:off x="5915863" y="-1512602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5400000" flipV="1">
                <a:off x="5915863" y="2655467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02" y="1228175"/>
            <a:ext cx="2182325" cy="142086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57267" y="1167967"/>
            <a:ext cx="4070538" cy="1396022"/>
            <a:chOff x="3057267" y="1167967"/>
            <a:chExt cx="4070538" cy="1396022"/>
          </a:xfrm>
        </p:grpSpPr>
        <p:sp>
          <p:nvSpPr>
            <p:cNvPr id="4" name="Down Arrow 3"/>
            <p:cNvSpPr/>
            <p:nvPr/>
          </p:nvSpPr>
          <p:spPr>
            <a:xfrm>
              <a:off x="4800894" y="1841988"/>
              <a:ext cx="619125" cy="72200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7267" y="1167967"/>
              <a:ext cx="4070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b="1" i="1" dirty="0" smtClean="0"/>
                <a:t>Micro-architecture level CGRA Cells</a:t>
              </a:r>
            </a:p>
            <a:p>
              <a:pPr algn="ctr"/>
              <a:r>
                <a:rPr lang="sv-SE" sz="2000" b="1" i="1" dirty="0" smtClean="0"/>
                <a:t>3-4 orders larger than Standard Cells</a:t>
              </a:r>
              <a:endParaRPr lang="en-US" sz="2000" b="1" i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28606" y="3330693"/>
            <a:ext cx="3021004" cy="1015663"/>
            <a:chOff x="6528606" y="3330693"/>
            <a:chExt cx="3021004" cy="1015663"/>
          </a:xfrm>
        </p:grpSpPr>
        <p:sp>
          <p:nvSpPr>
            <p:cNvPr id="57" name="Down Arrow 56"/>
            <p:cNvSpPr/>
            <p:nvPr/>
          </p:nvSpPr>
          <p:spPr>
            <a:xfrm rot="5400000">
              <a:off x="6580044" y="3393625"/>
              <a:ext cx="619125" cy="72200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14896" y="3330693"/>
              <a:ext cx="22347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b="1" i="1" dirty="0" smtClean="0"/>
                <a:t>Hardened  &amp; </a:t>
              </a:r>
            </a:p>
            <a:p>
              <a:pPr algn="ctr"/>
              <a:r>
                <a:rPr lang="sv-SE" sz="2000" b="1" i="1" dirty="0" smtClean="0"/>
                <a:t>Characterized with </a:t>
              </a:r>
            </a:p>
            <a:p>
              <a:pPr algn="ctr"/>
              <a:r>
                <a:rPr lang="sv-SE" sz="2000" b="1" i="1" dirty="0" smtClean="0"/>
                <a:t>Post Layout Data</a:t>
              </a:r>
              <a:endParaRPr lang="en-US" sz="2000" b="1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541" y="3188255"/>
            <a:ext cx="3368767" cy="1323439"/>
            <a:chOff x="295541" y="3188255"/>
            <a:chExt cx="3368767" cy="1323439"/>
          </a:xfrm>
        </p:grpSpPr>
        <p:sp>
          <p:nvSpPr>
            <p:cNvPr id="59" name="Down Arrow 58"/>
            <p:cNvSpPr/>
            <p:nvPr/>
          </p:nvSpPr>
          <p:spPr>
            <a:xfrm rot="16200000" flipH="1">
              <a:off x="2993745" y="3431608"/>
              <a:ext cx="619125" cy="72200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5541" y="3188255"/>
              <a:ext cx="29268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b="1" i="1" dirty="0" smtClean="0"/>
                <a:t>All Interconnects</a:t>
              </a:r>
            </a:p>
            <a:p>
              <a:pPr algn="ctr"/>
              <a:r>
                <a:rPr lang="sv-SE" sz="2000" b="1" i="1" dirty="0" smtClean="0"/>
                <a:t>At right place</a:t>
              </a:r>
            </a:p>
            <a:p>
              <a:pPr algn="ctr"/>
              <a:r>
                <a:rPr lang="sv-SE" sz="2000" b="1" i="1" dirty="0" smtClean="0"/>
                <a:t>On Right Metal Layer</a:t>
              </a:r>
            </a:p>
            <a:p>
              <a:pPr algn="ctr"/>
              <a:r>
                <a:rPr lang="sv-SE" sz="2000" b="1" i="1" dirty="0" smtClean="0"/>
                <a:t>Composition by abutment</a:t>
              </a:r>
              <a:endParaRPr lang="en-US" sz="2000" b="1" i="1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2876637" y="5254929"/>
            <a:ext cx="4924553" cy="1383495"/>
            <a:chOff x="2876637" y="5254929"/>
            <a:chExt cx="4924553" cy="1383495"/>
          </a:xfrm>
        </p:grpSpPr>
        <p:sp>
          <p:nvSpPr>
            <p:cNvPr id="61" name="Down Arrow 60"/>
            <p:cNvSpPr/>
            <p:nvPr/>
          </p:nvSpPr>
          <p:spPr>
            <a:xfrm rot="10800000">
              <a:off x="4782973" y="5254929"/>
              <a:ext cx="619125" cy="72200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6637" y="5930538"/>
              <a:ext cx="49245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i="1" dirty="0" smtClean="0"/>
                <a:t>All Global Wires (Clock, Power, NOC) </a:t>
              </a:r>
            </a:p>
            <a:p>
              <a:r>
                <a:rPr lang="sv-SE" sz="2000" b="1" i="1" dirty="0" smtClean="0"/>
                <a:t>Absorbed within the hardened SiLago Blocks</a:t>
              </a:r>
              <a:endParaRPr lang="en-US" sz="2000" b="1" i="1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685237" y="2573332"/>
            <a:ext cx="2819442" cy="2679471"/>
            <a:chOff x="3685237" y="2573332"/>
            <a:chExt cx="2819442" cy="2679471"/>
          </a:xfrm>
        </p:grpSpPr>
        <p:pic>
          <p:nvPicPr>
            <p:cNvPr id="87" name="Picture 8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31" t="5061" r="2122" b="49391"/>
            <a:stretch/>
          </p:blipFill>
          <p:spPr bwMode="auto">
            <a:xfrm>
              <a:off x="3685237" y="2573332"/>
              <a:ext cx="2819442" cy="26794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318103" y="3224733"/>
              <a:ext cx="15440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3600" b="1" i="1" dirty="0" smtClean="0">
                  <a:solidFill>
                    <a:schemeClr val="bg1"/>
                  </a:solidFill>
                </a:rPr>
                <a:t>SiLago </a:t>
              </a:r>
            </a:p>
            <a:p>
              <a:pPr algn="ctr"/>
              <a:r>
                <a:rPr lang="sv-SE" sz="3600" b="1" i="1" dirty="0" smtClean="0">
                  <a:solidFill>
                    <a:schemeClr val="bg1"/>
                  </a:solidFill>
                </a:rPr>
                <a:t>Block</a:t>
              </a:r>
              <a:endParaRPr lang="en-US" sz="36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10309412" y="315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2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Composition by Abutment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93421" y="1776046"/>
            <a:ext cx="6062870" cy="1216551"/>
            <a:chOff x="793421" y="1776046"/>
            <a:chExt cx="6062870" cy="1216551"/>
          </a:xfrm>
        </p:grpSpPr>
        <p:sp>
          <p:nvSpPr>
            <p:cNvPr id="4" name="Rectangle 3"/>
            <p:cNvSpPr/>
            <p:nvPr/>
          </p:nvSpPr>
          <p:spPr>
            <a:xfrm>
              <a:off x="793421" y="1776048"/>
              <a:ext cx="1240403" cy="121654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00910" y="1776047"/>
              <a:ext cx="1240403" cy="121654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08399" y="1776046"/>
              <a:ext cx="1240403" cy="121654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15888" y="1776046"/>
              <a:ext cx="1240403" cy="121654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06729" y="252479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00910" y="2524796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din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21062" y="252479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dout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15243" y="2524796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din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14863" y="252479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dout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09044" y="2524796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din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541" y="1481849"/>
            <a:ext cx="6472362" cy="1227613"/>
            <a:chOff x="610541" y="1481849"/>
            <a:chExt cx="6472362" cy="122761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10541" y="1481849"/>
              <a:ext cx="6472362" cy="79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413622" y="1481849"/>
              <a:ext cx="4822467" cy="1227613"/>
              <a:chOff x="1413622" y="1481849"/>
              <a:chExt cx="4822467" cy="122761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413622" y="1481850"/>
                <a:ext cx="0" cy="294198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3021111" y="1481849"/>
                <a:ext cx="1" cy="29419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628600" y="1493773"/>
                <a:ext cx="1" cy="29419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6236088" y="1493773"/>
                <a:ext cx="1" cy="29419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033824" y="2709462"/>
                <a:ext cx="367086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641313" y="2709462"/>
                <a:ext cx="367086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241958" y="2709462"/>
                <a:ext cx="367086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786527" y="3293344"/>
            <a:ext cx="6069764" cy="1566083"/>
            <a:chOff x="786527" y="3293344"/>
            <a:chExt cx="6069764" cy="1566083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1413622" y="3367158"/>
              <a:ext cx="0" cy="2941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86527" y="3293344"/>
              <a:ext cx="1256951" cy="1566083"/>
              <a:chOff x="786527" y="3293344"/>
              <a:chExt cx="1256951" cy="156608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86577" y="3293344"/>
                <a:ext cx="1240403" cy="156608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92078" y="4412487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dout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924700" y="4611147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86527" y="3379081"/>
                <a:ext cx="124040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2387173" y="3293345"/>
              <a:ext cx="1261033" cy="1566082"/>
              <a:chOff x="2387173" y="3293345"/>
              <a:chExt cx="1261033" cy="156608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3021111" y="3367157"/>
                <a:ext cx="1" cy="29419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2387173" y="3293345"/>
                <a:ext cx="1261033" cy="1566082"/>
                <a:chOff x="2387173" y="3293345"/>
                <a:chExt cx="1261033" cy="156608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394066" y="3293345"/>
                  <a:ext cx="1240403" cy="1566082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407754" y="3379081"/>
                  <a:ext cx="1240403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2423551" y="4382734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din</a:t>
                  </a:r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021111" y="4411428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dout</a:t>
                  </a:r>
                  <a:endParaRPr lang="en-US" dirty="0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2387173" y="4611147"/>
                  <a:ext cx="118778" cy="99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3524765" y="4610150"/>
                  <a:ext cx="118778" cy="99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/>
            <p:cNvGrpSpPr/>
            <p:nvPr/>
          </p:nvGrpSpPr>
          <p:grpSpPr>
            <a:xfrm>
              <a:off x="3985057" y="3293344"/>
              <a:ext cx="1271346" cy="1566081"/>
              <a:chOff x="3985057" y="3293344"/>
              <a:chExt cx="1271346" cy="1566081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H="1" flipV="1">
                <a:off x="4628600" y="3379081"/>
                <a:ext cx="1" cy="29419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3985057" y="3293344"/>
                <a:ext cx="1271346" cy="1566081"/>
                <a:chOff x="3985057" y="3293344"/>
                <a:chExt cx="1271346" cy="1566081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4001555" y="3293344"/>
                  <a:ext cx="1240403" cy="1566081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15258" y="3379081"/>
                  <a:ext cx="1240403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4015292" y="4411428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din</a:t>
                  </a:r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614912" y="4411428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dout</a:t>
                  </a:r>
                  <a:endParaRPr lang="en-US" dirty="0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3985057" y="4615860"/>
                  <a:ext cx="118778" cy="99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5137625" y="4610648"/>
                  <a:ext cx="118778" cy="99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5600147" y="3293344"/>
              <a:ext cx="1256144" cy="1566081"/>
              <a:chOff x="5600147" y="3293344"/>
              <a:chExt cx="1256144" cy="1566081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6236088" y="3379081"/>
                <a:ext cx="1" cy="294199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5600147" y="3293344"/>
                <a:ext cx="1256144" cy="1566081"/>
                <a:chOff x="5600147" y="3293344"/>
                <a:chExt cx="1256144" cy="1566081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609044" y="3293344"/>
                  <a:ext cx="1240403" cy="1566081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615888" y="3387981"/>
                  <a:ext cx="1240403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5609093" y="4411428"/>
                  <a:ext cx="481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din</a:t>
                  </a:r>
                  <a:endParaRPr lang="en-US" dirty="0"/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5600147" y="4616358"/>
                  <a:ext cx="118778" cy="99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Group 40"/>
          <p:cNvGrpSpPr/>
          <p:nvPr/>
        </p:nvGrpSpPr>
        <p:grpSpPr>
          <a:xfrm>
            <a:off x="777087" y="5059671"/>
            <a:ext cx="1256951" cy="1566083"/>
            <a:chOff x="777087" y="5059671"/>
            <a:chExt cx="1256951" cy="1566083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1404182" y="5133485"/>
              <a:ext cx="0" cy="29419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777087" y="5059671"/>
              <a:ext cx="1256951" cy="1566083"/>
              <a:chOff x="786527" y="3293344"/>
              <a:chExt cx="1256951" cy="1566083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786577" y="3293344"/>
                <a:ext cx="1240403" cy="156608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392078" y="4412487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dout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V="1">
                <a:off x="1924700" y="4611147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86527" y="3379081"/>
                <a:ext cx="124040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/>
          <p:cNvGrpSpPr/>
          <p:nvPr/>
        </p:nvGrpSpPr>
        <p:grpSpPr>
          <a:xfrm>
            <a:off x="2016577" y="5059670"/>
            <a:ext cx="1261033" cy="1566082"/>
            <a:chOff x="2387173" y="3293345"/>
            <a:chExt cx="1261033" cy="1566082"/>
          </a:xfrm>
        </p:grpSpPr>
        <p:cxnSp>
          <p:nvCxnSpPr>
            <p:cNvPr id="111" name="Straight Connector 110"/>
            <p:cNvCxnSpPr/>
            <p:nvPr/>
          </p:nvCxnSpPr>
          <p:spPr>
            <a:xfrm flipH="1" flipV="1">
              <a:off x="3021111" y="3367157"/>
              <a:ext cx="1" cy="2941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2387173" y="3293345"/>
              <a:ext cx="1261033" cy="1566082"/>
              <a:chOff x="2387173" y="3293345"/>
              <a:chExt cx="1261033" cy="1566082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2394066" y="3293345"/>
                <a:ext cx="1240403" cy="156608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2407754" y="3379081"/>
                <a:ext cx="124040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2423551" y="4382734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din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021111" y="4411428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dout</a:t>
                </a:r>
                <a:endParaRPr lang="en-US" dirty="0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flipV="1">
                <a:off x="2387173" y="4611147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3524765" y="4610150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3248400" y="5058147"/>
            <a:ext cx="1271346" cy="1566081"/>
            <a:chOff x="3985057" y="3293344"/>
            <a:chExt cx="1271346" cy="1566081"/>
          </a:xfrm>
        </p:grpSpPr>
        <p:cxnSp>
          <p:nvCxnSpPr>
            <p:cNvPr id="120" name="Straight Connector 119"/>
            <p:cNvCxnSpPr/>
            <p:nvPr/>
          </p:nvCxnSpPr>
          <p:spPr>
            <a:xfrm flipH="1" flipV="1">
              <a:off x="4628600" y="3379081"/>
              <a:ext cx="1" cy="2941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3985057" y="3293344"/>
              <a:ext cx="1271346" cy="1566081"/>
              <a:chOff x="3985057" y="3293344"/>
              <a:chExt cx="1271346" cy="1566081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4001555" y="3293344"/>
                <a:ext cx="1240403" cy="156608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4015258" y="3379081"/>
                <a:ext cx="124040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4015292" y="4411428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din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614912" y="4411428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dout</a:t>
                </a:r>
                <a:endParaRPr lang="en-US" dirty="0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V="1">
                <a:off x="3985057" y="4615860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5137625" y="4610648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4496515" y="5056960"/>
            <a:ext cx="1256144" cy="1566081"/>
            <a:chOff x="5600147" y="3293344"/>
            <a:chExt cx="1256144" cy="1566081"/>
          </a:xfrm>
        </p:grpSpPr>
        <p:cxnSp>
          <p:nvCxnSpPr>
            <p:cNvPr id="129" name="Straight Connector 128"/>
            <p:cNvCxnSpPr/>
            <p:nvPr/>
          </p:nvCxnSpPr>
          <p:spPr>
            <a:xfrm flipH="1" flipV="1">
              <a:off x="6236088" y="3379081"/>
              <a:ext cx="1" cy="29419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/>
            <p:nvPr/>
          </p:nvGrpSpPr>
          <p:grpSpPr>
            <a:xfrm>
              <a:off x="5600147" y="3293344"/>
              <a:ext cx="1256144" cy="1566081"/>
              <a:chOff x="5600147" y="3293344"/>
              <a:chExt cx="1256144" cy="1566081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609044" y="3293344"/>
                <a:ext cx="1240403" cy="156608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5615888" y="3387981"/>
                <a:ext cx="1240403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5609093" y="4411428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din</a:t>
                </a:r>
                <a:endParaRPr lang="en-US" dirty="0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V="1">
                <a:off x="5600147" y="4616358"/>
                <a:ext cx="118778" cy="99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2639963" y="1096183"/>
            <a:ext cx="29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smtClean="0"/>
              <a:t>Regional / Local NOCs</a:t>
            </a:r>
            <a:endParaRPr lang="en-US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70710" y="2709462"/>
            <a:ext cx="4926540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2400" b="1" i="1" dirty="0" smtClean="0"/>
              <a:t>Without NOCs and Synchoricity</a:t>
            </a:r>
          </a:p>
          <a:p>
            <a:pPr algn="ctr"/>
            <a:endParaRPr lang="sv-SE" sz="2400" b="1" i="1" dirty="0" smtClean="0"/>
          </a:p>
          <a:p>
            <a:pPr algn="ctr"/>
            <a:r>
              <a:rPr lang="sv-SE" sz="2400" b="1" i="1" dirty="0" smtClean="0"/>
              <a:t>The compostion by abutment scheme</a:t>
            </a:r>
          </a:p>
          <a:p>
            <a:pPr algn="ctr"/>
            <a:endParaRPr lang="sv-SE" sz="2400" b="1" i="1" dirty="0" smtClean="0"/>
          </a:p>
          <a:p>
            <a:pPr algn="ctr"/>
            <a:r>
              <a:rPr lang="sv-SE" sz="2400" b="1" i="1" dirty="0" smtClean="0"/>
              <a:t>Would be impractical</a:t>
            </a:r>
            <a:endParaRPr lang="en-US" sz="2400" b="1" i="1" dirty="0"/>
          </a:p>
        </p:txBody>
      </p:sp>
      <p:sp>
        <p:nvSpPr>
          <p:cNvPr id="98" name="TextBox 97"/>
          <p:cNvSpPr txBox="1"/>
          <p:nvPr/>
        </p:nvSpPr>
        <p:spPr>
          <a:xfrm rot="20024267">
            <a:off x="1333508" y="3433557"/>
            <a:ext cx="469705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2400" b="1" i="1" dirty="0" smtClean="0"/>
              <a:t>This policy is applied to </a:t>
            </a:r>
          </a:p>
          <a:p>
            <a:pPr algn="ctr"/>
            <a:r>
              <a:rPr lang="sv-SE" sz="2400" b="1" i="1" dirty="0" smtClean="0"/>
              <a:t>Clock, Reset and Power Grid as well</a:t>
            </a:r>
            <a:endParaRPr lang="en-US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1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2530-4CD3-4E7A-9A0E-4FA822687C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71" y="124380"/>
            <a:ext cx="12093139" cy="773800"/>
          </a:xfrm>
        </p:spPr>
        <p:txBody>
          <a:bodyPr>
            <a:noAutofit/>
          </a:bodyPr>
          <a:lstStyle/>
          <a:p>
            <a:r>
              <a:rPr lang="sv-SE" sz="4000" dirty="0" smtClean="0"/>
              <a:t>NOC/CGRAs + Synchoricity Enables </a:t>
            </a:r>
            <a:br>
              <a:rPr lang="sv-SE" sz="4000" dirty="0" smtClean="0"/>
            </a:br>
            <a:r>
              <a:rPr lang="sv-SE" sz="4000" dirty="0" smtClean="0"/>
              <a:t>Composition By Abutment</a:t>
            </a:r>
            <a:endParaRPr lang="en-GB" sz="4000" dirty="0"/>
          </a:p>
        </p:txBody>
      </p:sp>
      <p:pic>
        <p:nvPicPr>
          <p:cNvPr id="282" name="Picture 28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2431310" y="2312728"/>
            <a:ext cx="1762151" cy="1793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4201927" y="2319820"/>
            <a:ext cx="1739056" cy="1786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5943854" y="2336352"/>
            <a:ext cx="1765440" cy="1776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7717760" y="2336351"/>
            <a:ext cx="1762151" cy="1769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2447827" y="4113226"/>
            <a:ext cx="1742343" cy="1779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4190171" y="4113226"/>
            <a:ext cx="1781957" cy="1779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5972127" y="4106133"/>
            <a:ext cx="1745631" cy="1786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1" t="5061" r="2122" b="49391"/>
          <a:stretch/>
        </p:blipFill>
        <p:spPr bwMode="auto">
          <a:xfrm>
            <a:off x="7717760" y="4106133"/>
            <a:ext cx="1762151" cy="1786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82287" y="1372084"/>
            <a:ext cx="8375073" cy="5196184"/>
            <a:chOff x="1731818" y="1605669"/>
            <a:chExt cx="8375073" cy="5196184"/>
          </a:xfrm>
        </p:grpSpPr>
        <p:grpSp>
          <p:nvGrpSpPr>
            <p:cNvPr id="15" name="Group 14"/>
            <p:cNvGrpSpPr/>
            <p:nvPr/>
          </p:nvGrpSpPr>
          <p:grpSpPr>
            <a:xfrm>
              <a:off x="1875982" y="1605669"/>
              <a:ext cx="8105889" cy="5196184"/>
              <a:chOff x="1875982" y="1639370"/>
              <a:chExt cx="8105889" cy="51054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751486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821972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892458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40028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610514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681000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28570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99056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469542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87598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258084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86729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857215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927701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75271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645757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16243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363813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34299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04785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222841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293327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9629442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9981871" y="1639370"/>
                <a:ext cx="0" cy="5105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731818" y="1660250"/>
              <a:ext cx="8375073" cy="5061226"/>
              <a:chOff x="1849854" y="1660250"/>
              <a:chExt cx="8132017" cy="506122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 flipV="1">
                <a:off x="5915863" y="2357745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V="1">
                <a:off x="5915863" y="571431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V="1">
                <a:off x="5915863" y="1166869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V="1">
                <a:off x="5915863" y="1762307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V="1">
                <a:off x="5915863" y="-1214883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V="1">
                <a:off x="5915863" y="-619445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V="1">
                <a:off x="5915863" y="-24007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V="1">
                <a:off x="5915863" y="-2405759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V="1">
                <a:off x="5915863" y="-1810321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V="1">
                <a:off x="5915863" y="869150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V="1">
                <a:off x="5915863" y="1464588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V="1">
                <a:off x="5915863" y="2060026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V="1">
                <a:off x="5915863" y="-917164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5915863" y="-321726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5915863" y="273712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5915863" y="-2108040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5915863" y="-1512602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5915863" y="2655467"/>
                <a:ext cx="0" cy="8132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7" name="TextBox 256"/>
          <p:cNvSpPr txBox="1"/>
          <p:nvPr/>
        </p:nvSpPr>
        <p:spPr>
          <a:xfrm rot="20815547">
            <a:off x="3677683" y="3645443"/>
            <a:ext cx="475655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sz="2400" b="1" i="1" dirty="0" smtClean="0"/>
              <a:t>No further VLSI Engineering Needed</a:t>
            </a:r>
            <a:endParaRPr lang="en-US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6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 Placeholder 260"/>
          <p:cNvSpPr>
            <a:spLocks noGrp="1"/>
          </p:cNvSpPr>
          <p:nvPr>
            <p:ph type="sldNum" sz="quarter" idx="12"/>
          </p:nvPr>
        </p:nvSpPr>
        <p:spPr>
          <a:xfrm>
            <a:off x="11614484" y="6380627"/>
            <a:ext cx="381000" cy="365125"/>
          </a:xfrm>
        </p:spPr>
        <p:txBody>
          <a:bodyPr/>
          <a:lstStyle/>
          <a:p>
            <a:fld id="{F6992530-4CD3-4E7A-9A0E-4FA822687C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SiLago Design Instances = </a:t>
            </a:r>
            <a:r>
              <a:rPr lang="en-GB" dirty="0" smtClean="0">
                <a:sym typeface="Symbol" panose="05050102010706020507" pitchFamily="18" charset="2"/>
              </a:rPr>
              <a:t> Region Instances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9188307" y="4187458"/>
            <a:ext cx="1036774" cy="58693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tint val="66000"/>
                  <a:satMod val="160000"/>
                </a:schemeClr>
              </a:gs>
              <a:gs pos="50000">
                <a:schemeClr val="bg2">
                  <a:lumMod val="10000"/>
                  <a:tint val="44500"/>
                  <a:satMod val="160000"/>
                </a:schemeClr>
              </a:gs>
              <a:gs pos="100000">
                <a:schemeClr val="bg2">
                  <a:lumMod val="1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Controller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81222" y="4762057"/>
            <a:ext cx="1044491" cy="17680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78227" y="3276431"/>
            <a:ext cx="1752399" cy="323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2950" y="2979255"/>
            <a:ext cx="714579" cy="3541572"/>
            <a:chOff x="3617758" y="2979255"/>
            <a:chExt cx="714579" cy="3541572"/>
          </a:xfrm>
        </p:grpSpPr>
        <p:sp>
          <p:nvSpPr>
            <p:cNvPr id="61" name="Rectangle 60"/>
            <p:cNvSpPr/>
            <p:nvPr/>
          </p:nvSpPr>
          <p:spPr>
            <a:xfrm>
              <a:off x="3617758" y="3280263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70018" y="328026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17758" y="3575165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70018" y="357516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617758" y="3870067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70018" y="387006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17758" y="4164970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970018" y="4164970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617758" y="4459872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70018" y="4459872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617758" y="4754774"/>
              <a:ext cx="348332" cy="284924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970018" y="4754774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617758" y="5049677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70018" y="504967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617758" y="5344579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70018" y="534457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617758" y="5639481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70018" y="5639481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17758" y="5934383"/>
              <a:ext cx="348332" cy="28492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970018" y="593438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617758" y="6229289"/>
              <a:ext cx="348332" cy="284924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70018" y="622928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25289" y="2979255"/>
              <a:ext cx="348332" cy="284924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77549" y="297925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66837" y="3000230"/>
            <a:ext cx="750959" cy="3541572"/>
            <a:chOff x="4680993" y="2979255"/>
            <a:chExt cx="721034" cy="3541572"/>
          </a:xfrm>
        </p:grpSpPr>
        <p:sp>
          <p:nvSpPr>
            <p:cNvPr id="64" name="Rectangle 63"/>
            <p:cNvSpPr/>
            <p:nvPr/>
          </p:nvSpPr>
          <p:spPr>
            <a:xfrm>
              <a:off x="4680993" y="328026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039708" y="328026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80993" y="357516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39708" y="357516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80993" y="387006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039708" y="387006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680993" y="4164970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039708" y="4164970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80993" y="4459872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039708" y="4459872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80993" y="4754774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039708" y="4754774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680993" y="504967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039708" y="504967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680993" y="534457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39708" y="534457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680993" y="5639481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39708" y="5639481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680993" y="593438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039708" y="593438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680993" y="622928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039708" y="622928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88524" y="2979255"/>
              <a:ext cx="354788" cy="291538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47239" y="297925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9164078" y="1475365"/>
            <a:ext cx="1065805" cy="2988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tint val="66000"/>
                  <a:satMod val="160000"/>
                </a:schemeClr>
              </a:gs>
              <a:gs pos="50000">
                <a:schemeClr val="bg2">
                  <a:lumMod val="10000"/>
                  <a:tint val="44500"/>
                  <a:satMod val="160000"/>
                </a:schemeClr>
              </a:gs>
              <a:gs pos="100000">
                <a:schemeClr val="bg2">
                  <a:lumMod val="1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9179237" y="2389573"/>
            <a:ext cx="1042503" cy="5593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tint val="66000"/>
                  <a:satMod val="160000"/>
                </a:schemeClr>
              </a:gs>
              <a:gs pos="50000">
                <a:schemeClr val="bg2">
                  <a:lumMod val="10000"/>
                  <a:tint val="44500"/>
                  <a:satMod val="160000"/>
                </a:schemeClr>
              </a:gs>
              <a:gs pos="100000">
                <a:schemeClr val="bg2">
                  <a:lumMod val="1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Ethernet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9167197" y="1785325"/>
            <a:ext cx="1069865" cy="61731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tint val="66000"/>
                  <a:satMod val="160000"/>
                </a:schemeClr>
              </a:gs>
              <a:gs pos="50000">
                <a:schemeClr val="bg2">
                  <a:lumMod val="10000"/>
                  <a:tint val="44500"/>
                  <a:satMod val="160000"/>
                </a:schemeClr>
              </a:gs>
              <a:gs pos="100000">
                <a:schemeClr val="bg2">
                  <a:lumMod val="1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PLL/CGU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PMC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177361" y="2953359"/>
            <a:ext cx="1049879" cy="1222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22877" y="4733992"/>
            <a:ext cx="1417588" cy="1803864"/>
            <a:chOff x="1867685" y="4733992"/>
            <a:chExt cx="1417588" cy="1803864"/>
          </a:xfrm>
        </p:grpSpPr>
        <p:sp>
          <p:nvSpPr>
            <p:cNvPr id="50" name="Rectangle 49"/>
            <p:cNvSpPr/>
            <p:nvPr/>
          </p:nvSpPr>
          <p:spPr>
            <a:xfrm>
              <a:off x="1872752" y="4733992"/>
              <a:ext cx="1412521" cy="30784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68230" y="5038665"/>
              <a:ext cx="1400149" cy="903241"/>
            </a:xfrm>
            <a:prstGeom prst="rect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TSVs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67685" y="5954296"/>
              <a:ext cx="1400694" cy="5835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tint val="66000"/>
                    <a:satMod val="160000"/>
                  </a:schemeClr>
                </a:gs>
                <a:gs pos="50000">
                  <a:schemeClr val="accent1">
                    <a:lumMod val="50000"/>
                    <a:tint val="44500"/>
                    <a:satMod val="160000"/>
                  </a:schemeClr>
                </a:gs>
                <a:gs pos="100000">
                  <a:schemeClr val="accent1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3D Memory Control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16035" y="1465532"/>
            <a:ext cx="2826880" cy="1214065"/>
            <a:chOff x="1860843" y="1465532"/>
            <a:chExt cx="2826880" cy="1214065"/>
          </a:xfrm>
        </p:grpSpPr>
        <p:grpSp>
          <p:nvGrpSpPr>
            <p:cNvPr id="163" name="Group 162"/>
            <p:cNvGrpSpPr/>
            <p:nvPr/>
          </p:nvGrpSpPr>
          <p:grpSpPr>
            <a:xfrm>
              <a:off x="1860845" y="1465532"/>
              <a:ext cx="2825752" cy="1209924"/>
              <a:chOff x="483329" y="1387959"/>
              <a:chExt cx="2825752" cy="1209924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483329" y="1387959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190394" y="1387959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897459" y="1387959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2604525" y="1387959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83329" y="2002337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190394" y="2002337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897459" y="2002337"/>
                <a:ext cx="704556" cy="59554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604525" y="1982284"/>
                <a:ext cx="704556" cy="61559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1860843" y="1470053"/>
              <a:ext cx="2826880" cy="1209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Protocol Processing Region</a:t>
              </a:r>
            </a:p>
            <a:p>
              <a:pPr algn="ctr"/>
              <a:endParaRPr lang="sv-SE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2122385" y="2973811"/>
            <a:ext cx="1407090" cy="3561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877152" y="2962892"/>
            <a:ext cx="1782121" cy="357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401709" y="2979256"/>
            <a:ext cx="1427085" cy="3539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3542434" y="2971631"/>
            <a:ext cx="323631" cy="3554129"/>
            <a:chOff x="3287242" y="2971631"/>
            <a:chExt cx="323631" cy="3554129"/>
          </a:xfrm>
        </p:grpSpPr>
        <p:sp>
          <p:nvSpPr>
            <p:cNvPr id="177" name="Rectangle 176"/>
            <p:cNvSpPr/>
            <p:nvPr/>
          </p:nvSpPr>
          <p:spPr>
            <a:xfrm>
              <a:off x="3287242" y="2971631"/>
              <a:ext cx="323631" cy="572628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287242" y="3567931"/>
              <a:ext cx="323631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287242" y="4164231"/>
              <a:ext cx="323631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tIns="36000" rIns="36000"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NOCs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287242" y="4760531"/>
              <a:ext cx="323631" cy="572628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287242" y="5356831"/>
              <a:ext cx="323631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87242" y="5953132"/>
              <a:ext cx="323631" cy="572628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822017" y="2984664"/>
            <a:ext cx="357220" cy="3545395"/>
            <a:chOff x="2033241" y="3055192"/>
            <a:chExt cx="357220" cy="3545395"/>
          </a:xfrm>
        </p:grpSpPr>
        <p:sp>
          <p:nvSpPr>
            <p:cNvPr id="191" name="Rectangle 190"/>
            <p:cNvSpPr/>
            <p:nvPr/>
          </p:nvSpPr>
          <p:spPr>
            <a:xfrm>
              <a:off x="2054105" y="3646787"/>
              <a:ext cx="323631" cy="59170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048306" y="3055192"/>
              <a:ext cx="342155" cy="582050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036559" y="4239058"/>
              <a:ext cx="349198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033241" y="4835358"/>
              <a:ext cx="352516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043601" y="5431658"/>
              <a:ext cx="342155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043601" y="6027959"/>
              <a:ext cx="342155" cy="57262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2445" y="1482638"/>
            <a:ext cx="341740" cy="1168929"/>
            <a:chOff x="4697253" y="1482638"/>
            <a:chExt cx="341740" cy="1168929"/>
          </a:xfrm>
        </p:grpSpPr>
        <p:sp>
          <p:nvSpPr>
            <p:cNvPr id="197" name="Rectangle 196"/>
            <p:cNvSpPr/>
            <p:nvPr/>
          </p:nvSpPr>
          <p:spPr>
            <a:xfrm>
              <a:off x="4697253" y="1482638"/>
              <a:ext cx="341740" cy="572995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700219" y="2078939"/>
              <a:ext cx="338774" cy="572628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20450" y="1487786"/>
            <a:ext cx="359861" cy="1195590"/>
            <a:chOff x="8565258" y="1487786"/>
            <a:chExt cx="359861" cy="1195590"/>
          </a:xfrm>
        </p:grpSpPr>
        <p:sp>
          <p:nvSpPr>
            <p:cNvPr id="199" name="Rectangle 198"/>
            <p:cNvSpPr/>
            <p:nvPr/>
          </p:nvSpPr>
          <p:spPr>
            <a:xfrm>
              <a:off x="8568504" y="1487786"/>
              <a:ext cx="340383" cy="60034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8565258" y="2081757"/>
              <a:ext cx="359861" cy="601619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35159" y="2676912"/>
            <a:ext cx="5646063" cy="293964"/>
            <a:chOff x="3279967" y="2676912"/>
            <a:chExt cx="5625688" cy="293964"/>
          </a:xfrm>
        </p:grpSpPr>
        <p:sp>
          <p:nvSpPr>
            <p:cNvPr id="202" name="Rectangle 201"/>
            <p:cNvSpPr/>
            <p:nvPr/>
          </p:nvSpPr>
          <p:spPr>
            <a:xfrm rot="5400000">
              <a:off x="3480175" y="2476704"/>
              <a:ext cx="293963" cy="6943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 rot="5400000">
              <a:off x="4184648" y="2476704"/>
              <a:ext cx="293963" cy="694379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1600" dirty="0">
                  <a:solidFill>
                    <a:schemeClr val="tx1"/>
                  </a:solidFill>
                </a:rPr>
                <a:t>NOCs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 rot="5400000">
              <a:off x="4889121" y="2476704"/>
              <a:ext cx="293963" cy="6943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rot="5400000">
              <a:off x="5593594" y="2476704"/>
              <a:ext cx="293963" cy="694379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rot="5400000">
              <a:off x="6298067" y="2476704"/>
              <a:ext cx="293963" cy="6943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rot="5400000">
              <a:off x="6997494" y="2471658"/>
              <a:ext cx="293963" cy="70447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rot="5400000">
              <a:off x="7707013" y="2476704"/>
              <a:ext cx="293963" cy="6943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 rot="5400000">
              <a:off x="8411484" y="2476704"/>
              <a:ext cx="293963" cy="69437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21004" y="2663503"/>
            <a:ext cx="1411759" cy="2061721"/>
            <a:chOff x="1865812" y="2663503"/>
            <a:chExt cx="1411759" cy="2061721"/>
          </a:xfrm>
        </p:grpSpPr>
        <p:sp>
          <p:nvSpPr>
            <p:cNvPr id="210" name="Rectangle 209"/>
            <p:cNvSpPr/>
            <p:nvPr/>
          </p:nvSpPr>
          <p:spPr>
            <a:xfrm rot="5400000">
              <a:off x="2080803" y="2448512"/>
              <a:ext cx="277778" cy="70776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5400000">
              <a:off x="2079591" y="2746387"/>
              <a:ext cx="290647" cy="70776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5400000">
              <a:off x="2787668" y="2769031"/>
              <a:ext cx="277778" cy="6753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5400000">
              <a:off x="2092450" y="3042458"/>
              <a:ext cx="277778" cy="70776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5400000">
              <a:off x="2786248" y="3063188"/>
              <a:ext cx="277778" cy="6753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5400000">
              <a:off x="2074108" y="3341975"/>
              <a:ext cx="309419" cy="72324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5400000">
              <a:off x="2791679" y="3347504"/>
              <a:ext cx="277778" cy="6753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5400000">
              <a:off x="2098555" y="3638509"/>
              <a:ext cx="277778" cy="70776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5400000">
              <a:off x="2799315" y="3652313"/>
              <a:ext cx="277778" cy="6753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5400000">
              <a:off x="2097976" y="3934011"/>
              <a:ext cx="277778" cy="72176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5400000">
              <a:off x="2798777" y="3953995"/>
              <a:ext cx="277778" cy="6753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5400000">
              <a:off x="2100588" y="4222840"/>
              <a:ext cx="277778" cy="72698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5400000">
              <a:off x="2794376" y="2483195"/>
              <a:ext cx="277778" cy="6753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5400000">
              <a:off x="2791660" y="4234639"/>
              <a:ext cx="296481" cy="6753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91912" y="2988897"/>
            <a:ext cx="1422427" cy="3544085"/>
            <a:chOff x="5405133" y="2979952"/>
            <a:chExt cx="1422427" cy="3544085"/>
          </a:xfrm>
        </p:grpSpPr>
        <p:sp>
          <p:nvSpPr>
            <p:cNvPr id="226" name="Rectangle 225"/>
            <p:cNvSpPr/>
            <p:nvPr/>
          </p:nvSpPr>
          <p:spPr>
            <a:xfrm rot="5400000">
              <a:off x="5623551" y="2772275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 rot="5400000">
              <a:off x="6331992" y="2779323"/>
              <a:ext cx="286387" cy="6920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 rot="5400000">
              <a:off x="5628769" y="3068735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 rot="5400000">
              <a:off x="6337210" y="3075783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 rot="5400000">
              <a:off x="5624693" y="3373481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 rot="5400000">
              <a:off x="6333134" y="3380529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 rot="5400000">
              <a:off x="5629911" y="3652426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 rot="5400000">
              <a:off x="6338352" y="3659474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 rot="5400000">
              <a:off x="5612810" y="3954563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 rot="5400000">
              <a:off x="6321251" y="3961611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 rot="5400000">
              <a:off x="5618028" y="4251023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 rot="5400000">
              <a:off x="6326469" y="4258071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 rot="5400000">
              <a:off x="5613952" y="4555769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 rot="5400000">
              <a:off x="6322393" y="4562817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 rot="5400000">
              <a:off x="5619170" y="4834714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 rot="5400000">
              <a:off x="6327611" y="4841762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 rot="5400000">
              <a:off x="5618333" y="5147630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 rot="5400000">
              <a:off x="6326774" y="5154678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 rot="5400000">
              <a:off x="5623551" y="5444090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 rot="5400000">
              <a:off x="6331992" y="5451138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 rot="5400000">
              <a:off x="5619475" y="5748836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 rot="5400000">
              <a:off x="6327916" y="5755884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 rot="5400000">
              <a:off x="5624693" y="6027781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 rot="5400000">
              <a:off x="6333134" y="6034829"/>
              <a:ext cx="286387" cy="6920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684298" y="3816558"/>
              <a:ext cx="1006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DiMArch</a:t>
              </a:r>
              <a:endParaRPr lang="en-US" dirty="0"/>
            </a:p>
          </p:txBody>
        </p:sp>
        <p:sp>
          <p:nvSpPr>
            <p:cNvPr id="253" name="Rectangle 252"/>
            <p:cNvSpPr/>
            <p:nvPr/>
          </p:nvSpPr>
          <p:spPr>
            <a:xfrm rot="5400000">
              <a:off x="6335538" y="3075882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9126133" y="1455836"/>
            <a:ext cx="114691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400" dirty="0" smtClean="0"/>
              <a:t>Interrup</a:t>
            </a:r>
            <a:r>
              <a:rPr lang="en-US" sz="1400" dirty="0" smtClean="0"/>
              <a:t>t Ctrl</a:t>
            </a:r>
            <a:endParaRPr lang="sv-SE" sz="1400" dirty="0" smtClean="0"/>
          </a:p>
        </p:txBody>
      </p:sp>
      <p:cxnSp>
        <p:nvCxnSpPr>
          <p:cNvPr id="320" name="Straight Connector 319"/>
          <p:cNvCxnSpPr/>
          <p:nvPr/>
        </p:nvCxnSpPr>
        <p:spPr>
          <a:xfrm flipV="1">
            <a:off x="8474913" y="1259305"/>
            <a:ext cx="0" cy="541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/>
          <p:cNvGrpSpPr/>
          <p:nvPr/>
        </p:nvGrpSpPr>
        <p:grpSpPr>
          <a:xfrm>
            <a:off x="4560863" y="2997717"/>
            <a:ext cx="1422427" cy="3544085"/>
            <a:chOff x="5405133" y="2979952"/>
            <a:chExt cx="1422427" cy="3544085"/>
          </a:xfrm>
        </p:grpSpPr>
        <p:sp>
          <p:nvSpPr>
            <p:cNvPr id="322" name="Rectangle 321"/>
            <p:cNvSpPr/>
            <p:nvPr/>
          </p:nvSpPr>
          <p:spPr>
            <a:xfrm rot="5400000">
              <a:off x="5623551" y="2772275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 rot="5400000">
              <a:off x="6331992" y="2779323"/>
              <a:ext cx="286387" cy="6920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 rot="5400000">
              <a:off x="5628769" y="3068735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 rot="5400000">
              <a:off x="6337210" y="3075783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 rot="5400000">
              <a:off x="5624693" y="3373481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 rot="5400000">
              <a:off x="6333134" y="3380529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 rot="5400000">
              <a:off x="5629911" y="3652426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 rot="5400000">
              <a:off x="6338352" y="3659474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 rot="5400000">
              <a:off x="5612810" y="3954563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 rot="5400000">
              <a:off x="6321251" y="3961611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 rot="5400000">
              <a:off x="5618028" y="4251023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 rot="5400000">
              <a:off x="6326469" y="4258071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 rot="5400000">
              <a:off x="5613952" y="4555769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 rot="5400000">
              <a:off x="6322393" y="4562817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 rot="5400000">
              <a:off x="5619170" y="4834714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 rot="5400000">
              <a:off x="6327611" y="4841762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 rot="5400000">
              <a:off x="5618333" y="5147630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 rot="5400000">
              <a:off x="6326774" y="5154678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 rot="5400000">
              <a:off x="5623551" y="5444090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 rot="5400000">
              <a:off x="6331992" y="5451138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 rot="5400000">
              <a:off x="5619475" y="5748836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 rot="5400000">
              <a:off x="6327916" y="5755884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 rot="5400000">
              <a:off x="5624693" y="6027781"/>
              <a:ext cx="286387" cy="70174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 rot="5400000">
              <a:off x="6333134" y="6034829"/>
              <a:ext cx="286387" cy="6920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684298" y="3816558"/>
              <a:ext cx="1006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DiMArch</a:t>
              </a:r>
              <a:endParaRPr lang="en-US" dirty="0"/>
            </a:p>
          </p:txBody>
        </p:sp>
        <p:sp>
          <p:nvSpPr>
            <p:cNvPr id="347" name="Rectangle 346"/>
            <p:cNvSpPr/>
            <p:nvPr/>
          </p:nvSpPr>
          <p:spPr>
            <a:xfrm rot="5400000">
              <a:off x="6335538" y="3075882"/>
              <a:ext cx="286387" cy="69202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8093951" y="3006918"/>
            <a:ext cx="750959" cy="3541572"/>
            <a:chOff x="4680993" y="2979255"/>
            <a:chExt cx="721034" cy="3541572"/>
          </a:xfrm>
        </p:grpSpPr>
        <p:sp>
          <p:nvSpPr>
            <p:cNvPr id="349" name="Rectangle 348"/>
            <p:cNvSpPr/>
            <p:nvPr/>
          </p:nvSpPr>
          <p:spPr>
            <a:xfrm>
              <a:off x="4680993" y="328026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5039708" y="328026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680993" y="357516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039708" y="357516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680993" y="387006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39708" y="387006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680993" y="4164970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039708" y="4164970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680993" y="4459872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039708" y="4459872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680993" y="4754774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039708" y="4754774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680993" y="504967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039708" y="5049677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680993" y="534457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39708" y="534457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680993" y="5639481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039708" y="5639481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680993" y="593438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039708" y="5934383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4680993" y="622928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039708" y="6229289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688524" y="2979255"/>
              <a:ext cx="354788" cy="29153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047239" y="2979255"/>
              <a:ext cx="354788" cy="291538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283093" y="1508741"/>
            <a:ext cx="3551433" cy="1172850"/>
            <a:chOff x="5027901" y="1508741"/>
            <a:chExt cx="3551433" cy="1172850"/>
          </a:xfrm>
        </p:grpSpPr>
        <p:grpSp>
          <p:nvGrpSpPr>
            <p:cNvPr id="135" name="Group 134"/>
            <p:cNvGrpSpPr/>
            <p:nvPr/>
          </p:nvGrpSpPr>
          <p:grpSpPr>
            <a:xfrm>
              <a:off x="5027901" y="1508741"/>
              <a:ext cx="3535664" cy="1172850"/>
              <a:chOff x="-4529922" y="1119346"/>
              <a:chExt cx="3490042" cy="119622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-1379287" y="1710173"/>
                <a:ext cx="339407" cy="59319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-4519577" y="1710173"/>
                <a:ext cx="343233" cy="58403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-4181330" y="1710172"/>
                <a:ext cx="352784" cy="5951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-3819431" y="1710173"/>
                <a:ext cx="358692" cy="5954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-3464928" y="1710172"/>
                <a:ext cx="347799" cy="59542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-3117631" y="1710173"/>
                <a:ext cx="342160" cy="5954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-2774215" y="1710172"/>
                <a:ext cx="362610" cy="6053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-2427901" y="1710173"/>
                <a:ext cx="351569" cy="59887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-2076704" y="1710172"/>
                <a:ext cx="354309" cy="60533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-4529922" y="1119346"/>
                <a:ext cx="363992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-4169153" y="1119346"/>
                <a:ext cx="351020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-3816173" y="1119346"/>
                <a:ext cx="361906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-3472495" y="1119346"/>
                <a:ext cx="359640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-3114727" y="1119346"/>
                <a:ext cx="343531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-2774104" y="1119346"/>
                <a:ext cx="359508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-2411407" y="1119346"/>
                <a:ext cx="345489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-2062393" y="1119346"/>
                <a:ext cx="350413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-1385248" y="1119346"/>
                <a:ext cx="341908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-1731269" y="1710173"/>
                <a:ext cx="348419" cy="59967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-1720855" y="1119346"/>
                <a:ext cx="325842" cy="58403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5229250" y="1763035"/>
              <a:ext cx="33500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i="1" dirty="0" smtClean="0"/>
                <a:t>Distributed Memory Architecture</a:t>
              </a:r>
            </a:p>
            <a:p>
              <a:pPr algn="ctr"/>
              <a:r>
                <a:rPr lang="sv-SE" b="1" i="1" dirty="0" smtClean="0"/>
                <a:t>DiMArch</a:t>
              </a:r>
              <a:endParaRPr lang="en-US" b="1" i="1" dirty="0"/>
            </a:p>
          </p:txBody>
        </p:sp>
      </p:grpSp>
      <p:sp>
        <p:nvSpPr>
          <p:cNvPr id="251" name="TextBox 250"/>
          <p:cNvSpPr txBox="1"/>
          <p:nvPr/>
        </p:nvSpPr>
        <p:spPr>
          <a:xfrm rot="16200000">
            <a:off x="4926368" y="4366909"/>
            <a:ext cx="2912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i="1" dirty="0" smtClean="0"/>
              <a:t>Dynamically Reconfigurable </a:t>
            </a:r>
          </a:p>
          <a:p>
            <a:pPr algn="ctr"/>
            <a:r>
              <a:rPr lang="sv-SE" b="1" i="1" dirty="0" smtClean="0"/>
              <a:t>Resource Array</a:t>
            </a:r>
          </a:p>
          <a:p>
            <a:pPr algn="ctr"/>
            <a:r>
              <a:rPr lang="sv-SE" b="1" i="1" dirty="0" smtClean="0"/>
              <a:t>DRRA</a:t>
            </a:r>
            <a:endParaRPr lang="en-US" b="1" i="1" dirty="0"/>
          </a:p>
        </p:txBody>
      </p:sp>
      <p:grpSp>
        <p:nvGrpSpPr>
          <p:cNvPr id="224" name="Group 223"/>
          <p:cNvGrpSpPr/>
          <p:nvPr/>
        </p:nvGrpSpPr>
        <p:grpSpPr>
          <a:xfrm>
            <a:off x="2131174" y="1259305"/>
            <a:ext cx="8105889" cy="5414211"/>
            <a:chOff x="1875982" y="1639370"/>
            <a:chExt cx="8105889" cy="51054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751486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92458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0028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10514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81000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28570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99056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69542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87598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58084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86729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57215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927701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75271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645757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16243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63813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34299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04785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22841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93327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V="1">
              <a:off x="9629442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9981871" y="1639370"/>
              <a:ext cx="0" cy="510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932007" y="1492699"/>
            <a:ext cx="8606174" cy="5061226"/>
            <a:chOff x="1849854" y="1660250"/>
            <a:chExt cx="8132017" cy="5061226"/>
          </a:xfrm>
        </p:grpSpPr>
        <p:cxnSp>
          <p:nvCxnSpPr>
            <p:cNvPr id="6" name="Straight Connector 5"/>
            <p:cNvCxnSpPr/>
            <p:nvPr/>
          </p:nvCxnSpPr>
          <p:spPr>
            <a:xfrm rot="5400000" flipV="1">
              <a:off x="5915863" y="2357745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V="1">
              <a:off x="5915863" y="571431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V="1">
              <a:off x="5915863" y="1166869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V="1">
              <a:off x="5915863" y="1762307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V="1">
              <a:off x="5915863" y="-1214883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V="1">
              <a:off x="5915863" y="-619445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V="1">
              <a:off x="5915863" y="-24007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V="1">
              <a:off x="5915863" y="-2405759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V="1">
              <a:off x="5915863" y="-1810321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V="1">
              <a:off x="5915863" y="869150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V="1">
              <a:off x="5915863" y="1464588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V="1">
              <a:off x="5915863" y="2060026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V="1">
              <a:off x="5915863" y="-917164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V="1">
              <a:off x="5915863" y="-321726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V="1">
              <a:off x="5915863" y="273712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V="1">
              <a:off x="5915863" y="-2108040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V="1">
              <a:off x="5915863" y="-1512602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5400000" flipV="1">
              <a:off x="5915863" y="2655467"/>
              <a:ext cx="0" cy="813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415943" y="4767411"/>
            <a:ext cx="1565493" cy="1791950"/>
            <a:chOff x="160751" y="4767411"/>
            <a:chExt cx="1565493" cy="1791950"/>
          </a:xfrm>
        </p:grpSpPr>
        <p:sp>
          <p:nvSpPr>
            <p:cNvPr id="256" name="TextBox 255"/>
            <p:cNvSpPr txBox="1"/>
            <p:nvPr/>
          </p:nvSpPr>
          <p:spPr>
            <a:xfrm>
              <a:off x="160751" y="5386178"/>
              <a:ext cx="1565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b="1" i="1" dirty="0" smtClean="0"/>
                <a:t>Conceptual </a:t>
              </a:r>
            </a:p>
            <a:p>
              <a:pPr algn="ctr"/>
              <a:r>
                <a:rPr lang="sv-SE" b="1" i="1" dirty="0" smtClean="0"/>
                <a:t>Does Not Exist</a:t>
              </a:r>
              <a:endParaRPr lang="en-US" b="1" i="1" dirty="0"/>
            </a:p>
          </p:txBody>
        </p:sp>
        <p:sp>
          <p:nvSpPr>
            <p:cNvPr id="257" name="Left Brace 256"/>
            <p:cNvSpPr/>
            <p:nvPr/>
          </p:nvSpPr>
          <p:spPr>
            <a:xfrm>
              <a:off x="1610465" y="4767411"/>
              <a:ext cx="110741" cy="1791950"/>
            </a:xfrm>
            <a:prstGeom prst="leftBrace">
              <a:avLst>
                <a:gd name="adj1" fmla="val 58161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110610" y="3844795"/>
            <a:ext cx="3587949" cy="646331"/>
            <a:chOff x="110610" y="3844795"/>
            <a:chExt cx="3587949" cy="646331"/>
          </a:xfrm>
        </p:grpSpPr>
        <p:sp>
          <p:nvSpPr>
            <p:cNvPr id="259" name="TextBox 258"/>
            <p:cNvSpPr txBox="1"/>
            <p:nvPr/>
          </p:nvSpPr>
          <p:spPr>
            <a:xfrm>
              <a:off x="110610" y="3844795"/>
              <a:ext cx="2007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/>
                <a:t>Buffered/Pipelined</a:t>
              </a:r>
            </a:p>
            <a:p>
              <a:r>
                <a:rPr lang="sv-SE" b="1" dirty="0" smtClean="0"/>
                <a:t>NOC SiLago Blocks</a:t>
              </a:r>
              <a:endParaRPr lang="en-US" b="1" dirty="0"/>
            </a:p>
          </p:txBody>
        </p:sp>
        <p:cxnSp>
          <p:nvCxnSpPr>
            <p:cNvPr id="262" name="Straight Arrow Connector 261"/>
            <p:cNvCxnSpPr/>
            <p:nvPr/>
          </p:nvCxnSpPr>
          <p:spPr>
            <a:xfrm flipV="1">
              <a:off x="2001097" y="3966410"/>
              <a:ext cx="1697462" cy="1155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>
              <a:off x="1976398" y="4094826"/>
              <a:ext cx="1671899" cy="2634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339548" y="2799011"/>
            <a:ext cx="4088160" cy="646331"/>
            <a:chOff x="339548" y="2799011"/>
            <a:chExt cx="4088160" cy="646331"/>
          </a:xfrm>
        </p:grpSpPr>
        <p:sp>
          <p:nvSpPr>
            <p:cNvPr id="281" name="TextBox 280"/>
            <p:cNvSpPr txBox="1"/>
            <p:nvPr/>
          </p:nvSpPr>
          <p:spPr>
            <a:xfrm>
              <a:off x="339548" y="2799011"/>
              <a:ext cx="1450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/>
                <a:t>NOC Switch</a:t>
              </a:r>
            </a:p>
            <a:p>
              <a:r>
                <a:rPr lang="sv-SE" b="1" dirty="0" smtClean="0"/>
                <a:t>SiLago Blocks</a:t>
              </a:r>
              <a:endParaRPr lang="en-US" b="1" dirty="0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flipV="1">
              <a:off x="1652867" y="2835353"/>
              <a:ext cx="2774841" cy="2973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>
              <a:off x="1660730" y="3147099"/>
              <a:ext cx="2051197" cy="2142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 flipH="1">
            <a:off x="8613691" y="2466002"/>
            <a:ext cx="3441970" cy="1241254"/>
            <a:chOff x="399984" y="3261347"/>
            <a:chExt cx="3441970" cy="1241254"/>
          </a:xfrm>
        </p:grpSpPr>
        <p:sp>
          <p:nvSpPr>
            <p:cNvPr id="289" name="TextBox 288"/>
            <p:cNvSpPr txBox="1"/>
            <p:nvPr/>
          </p:nvSpPr>
          <p:spPr>
            <a:xfrm>
              <a:off x="399984" y="3579271"/>
              <a:ext cx="16575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/>
                <a:t>Region Specific Network Interface Units</a:t>
              </a:r>
              <a:endParaRPr lang="en-US" b="1" dirty="0"/>
            </a:p>
          </p:txBody>
        </p:sp>
        <p:cxnSp>
          <p:nvCxnSpPr>
            <p:cNvPr id="290" name="Straight Arrow Connector 289"/>
            <p:cNvCxnSpPr/>
            <p:nvPr/>
          </p:nvCxnSpPr>
          <p:spPr>
            <a:xfrm flipV="1">
              <a:off x="2001097" y="3261347"/>
              <a:ext cx="1840857" cy="8206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1976397" y="3942115"/>
              <a:ext cx="1854724" cy="1527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46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156" grpId="0" animBg="1"/>
      <p:bldP spid="158" grpId="0" animBg="1"/>
      <p:bldP spid="159" grpId="0" animBg="1"/>
      <p:bldP spid="160" grpId="0" animBg="1"/>
      <p:bldP spid="254" grpId="0"/>
      <p:bldP spid="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235C-4A89-418D-B7AD-02D8D3984E96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NOCs are key enablers of Composition by Abutment for DSE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2520" y="1559751"/>
            <a:ext cx="3528082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SiLago Physical Design Platform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52978" y="3150566"/>
            <a:ext cx="124784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Design </a:t>
            </a:r>
          </a:p>
          <a:p>
            <a:pPr algn="ctr"/>
            <a:r>
              <a:rPr lang="sv-SE" sz="2000" dirty="0" smtClean="0"/>
              <a:t>Instance 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015982" y="3146183"/>
            <a:ext cx="1247842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Design </a:t>
            </a:r>
          </a:p>
          <a:p>
            <a:pPr algn="ctr"/>
            <a:r>
              <a:rPr lang="sv-SE" sz="2000" dirty="0" smtClean="0"/>
              <a:t>Instance 2</a:t>
            </a:r>
            <a:endParaRPr lang="en-US" sz="2000" dirty="0"/>
          </a:p>
        </p:txBody>
      </p:sp>
      <p:cxnSp>
        <p:nvCxnSpPr>
          <p:cNvPr id="9" name="Elbow Connector 8"/>
          <p:cNvCxnSpPr>
            <a:stCxn id="4" idx="2"/>
            <a:endCxn id="5" idx="0"/>
          </p:cNvCxnSpPr>
          <p:nvPr/>
        </p:nvCxnSpPr>
        <p:spPr>
          <a:xfrm rot="5400000">
            <a:off x="8096378" y="2140382"/>
            <a:ext cx="1190705" cy="829662"/>
          </a:xfrm>
          <a:prstGeom prst="bentConnector3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21728" y="3117271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.  .  .</a:t>
            </a:r>
            <a:endParaRPr lang="en-US" sz="3200" b="1" dirty="0"/>
          </a:p>
        </p:txBody>
      </p:sp>
      <p:cxnSp>
        <p:nvCxnSpPr>
          <p:cNvPr id="12" name="Elbow Connector 11"/>
          <p:cNvCxnSpPr>
            <a:stCxn id="4" idx="2"/>
            <a:endCxn id="6" idx="0"/>
          </p:cNvCxnSpPr>
          <p:nvPr/>
        </p:nvCxnSpPr>
        <p:spPr>
          <a:xfrm rot="16200000" flipH="1">
            <a:off x="8780071" y="2286351"/>
            <a:ext cx="1186322" cy="53334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07910" y="2403590"/>
            <a:ext cx="2617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i="1" dirty="0" smtClean="0"/>
              <a:t>VLSI Designs</a:t>
            </a:r>
          </a:p>
          <a:p>
            <a:pPr algn="ctr"/>
            <a:r>
              <a:rPr lang="sv-SE" i="1" dirty="0" smtClean="0"/>
              <a:t>Composition By Abutment</a:t>
            </a:r>
            <a:endParaRPr lang="en-US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5514" y="1487724"/>
            <a:ext cx="7397351" cy="4772357"/>
            <a:chOff x="1007175" y="1670604"/>
            <a:chExt cx="8199986" cy="4772357"/>
          </a:xfrm>
        </p:grpSpPr>
        <p:sp>
          <p:nvSpPr>
            <p:cNvPr id="26" name="Rounded Rectangle 25"/>
            <p:cNvSpPr/>
            <p:nvPr/>
          </p:nvSpPr>
          <p:spPr>
            <a:xfrm>
              <a:off x="1388864" y="3902967"/>
              <a:ext cx="6108373" cy="1009719"/>
            </a:xfrm>
            <a:prstGeom prst="roundRect">
              <a:avLst>
                <a:gd name="adj" fmla="val 4778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396539" y="4899365"/>
              <a:ext cx="6100698" cy="1197903"/>
            </a:xfrm>
            <a:prstGeom prst="roundRect">
              <a:avLst>
                <a:gd name="adj" fmla="val 477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007175" y="6172382"/>
              <a:ext cx="6767659" cy="594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5004" y="6165962"/>
              <a:ext cx="765215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i="1" dirty="0"/>
                <a:t># of Solutions increases exponentially with abstraction gap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1183021" y="1695796"/>
              <a:ext cx="22326" cy="464681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303384" y="4003942"/>
              <a:ext cx="16845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i="1" dirty="0"/>
                <a:t>Abstraction Level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44630" y="4470437"/>
              <a:ext cx="1916367" cy="757164"/>
              <a:chOff x="3677872" y="4483341"/>
              <a:chExt cx="1434825" cy="918315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77872" y="5103030"/>
                <a:ext cx="445541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/>
                  <a:t>Gates</a:t>
                </a: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3776218" y="4483341"/>
                <a:ext cx="1336479" cy="872684"/>
                <a:chOff x="3209633" y="3683919"/>
                <a:chExt cx="1761271" cy="1055979"/>
              </a:xfrm>
            </p:grpSpPr>
            <p:sp>
              <p:nvSpPr>
                <p:cNvPr id="96" name="Rectangle 95"/>
                <p:cNvSpPr/>
                <p:nvPr/>
              </p:nvSpPr>
              <p:spPr>
                <a:xfrm rot="10800000" flipV="1">
                  <a:off x="4785765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 rot="10800000" flipV="1">
                  <a:off x="4508057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 rot="10800000" flipV="1">
                  <a:off x="4230349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 rot="10800000" flipV="1">
                  <a:off x="3952642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 rot="10800000" flipV="1">
                  <a:off x="3674934" y="451931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101" name="Elbow Connector 100"/>
                <p:cNvCxnSpPr>
                  <a:stCxn id="72" idx="2"/>
                  <a:endCxn id="96" idx="0"/>
                </p:cNvCxnSpPr>
                <p:nvPr/>
              </p:nvCxnSpPr>
              <p:spPr>
                <a:xfrm rot="16200000" flipH="1">
                  <a:off x="3626289" y="3267267"/>
                  <a:ext cx="835389" cy="166870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Elbow Connector 101"/>
                <p:cNvCxnSpPr>
                  <a:stCxn id="72" idx="2"/>
                  <a:endCxn id="97" idx="0"/>
                </p:cNvCxnSpPr>
                <p:nvPr/>
              </p:nvCxnSpPr>
              <p:spPr>
                <a:xfrm rot="16200000" flipH="1">
                  <a:off x="3487433" y="3406119"/>
                  <a:ext cx="835393" cy="139099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Elbow Connector 102"/>
                <p:cNvCxnSpPr>
                  <a:stCxn id="72" idx="2"/>
                  <a:endCxn id="98" idx="0"/>
                </p:cNvCxnSpPr>
                <p:nvPr/>
              </p:nvCxnSpPr>
              <p:spPr>
                <a:xfrm rot="16200000" flipH="1">
                  <a:off x="3348581" y="3544975"/>
                  <a:ext cx="835389" cy="111328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Elbow Connector 103"/>
                <p:cNvCxnSpPr>
                  <a:stCxn id="72" idx="2"/>
                  <a:endCxn id="99" idx="0"/>
                </p:cNvCxnSpPr>
                <p:nvPr/>
              </p:nvCxnSpPr>
              <p:spPr>
                <a:xfrm rot="16200000" flipH="1">
                  <a:off x="3209728" y="3683828"/>
                  <a:ext cx="835389" cy="835578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Elbow Connector 104"/>
                <p:cNvCxnSpPr>
                  <a:stCxn id="72" idx="2"/>
                  <a:endCxn id="100" idx="0"/>
                </p:cNvCxnSpPr>
                <p:nvPr/>
              </p:nvCxnSpPr>
              <p:spPr>
                <a:xfrm rot="16200000" flipH="1">
                  <a:off x="3070874" y="3822682"/>
                  <a:ext cx="835389" cy="557870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32"/>
            <p:cNvGrpSpPr/>
            <p:nvPr/>
          </p:nvGrpSpPr>
          <p:grpSpPr>
            <a:xfrm>
              <a:off x="4194561" y="5189970"/>
              <a:ext cx="3236863" cy="625226"/>
              <a:chOff x="3116280" y="5356041"/>
              <a:chExt cx="2423511" cy="758298"/>
            </a:xfrm>
          </p:grpSpPr>
          <p:sp>
            <p:nvSpPr>
              <p:cNvPr id="82" name="TextBox 81"/>
              <p:cNvSpPr txBox="1"/>
              <p:nvPr/>
            </p:nvSpPr>
            <p:spPr>
              <a:xfrm rot="10800000" flipV="1">
                <a:off x="3116280" y="5815713"/>
                <a:ext cx="1453820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v-SE" sz="1600" dirty="0" smtClean="0"/>
                  <a:t>Physical/Rectangles</a:t>
                </a:r>
                <a:endParaRPr lang="sv-SE" sz="1600" dirty="0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4187091" y="5356041"/>
                <a:ext cx="1352700" cy="729219"/>
                <a:chOff x="3751084" y="4739864"/>
                <a:chExt cx="1782642" cy="882373"/>
              </a:xfrm>
            </p:grpSpPr>
            <p:sp>
              <p:nvSpPr>
                <p:cNvPr id="84" name="Rectangle 83"/>
                <p:cNvSpPr/>
                <p:nvPr/>
              </p:nvSpPr>
              <p:spPr>
                <a:xfrm rot="10800000" flipV="1">
                  <a:off x="5348587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10800000" flipV="1">
                  <a:off x="5070878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0800000" flipV="1">
                  <a:off x="4793171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10800000" flipV="1">
                  <a:off x="4515463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 rot="10800000" flipV="1">
                  <a:off x="4237755" y="5401652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89" name="Elbow Connector 88"/>
                <p:cNvCxnSpPr>
                  <a:stCxn id="100" idx="2"/>
                  <a:endCxn id="84" idx="0"/>
                </p:cNvCxnSpPr>
                <p:nvPr/>
              </p:nvCxnSpPr>
              <p:spPr>
                <a:xfrm rot="16200000" flipH="1">
                  <a:off x="4265227" y="4225722"/>
                  <a:ext cx="661787" cy="1690071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Elbow Connector 89"/>
                <p:cNvCxnSpPr>
                  <a:stCxn id="100" idx="2"/>
                  <a:endCxn id="85" idx="0"/>
                </p:cNvCxnSpPr>
                <p:nvPr/>
              </p:nvCxnSpPr>
              <p:spPr>
                <a:xfrm rot="16200000" flipH="1">
                  <a:off x="4126374" y="4364578"/>
                  <a:ext cx="661784" cy="141236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Elbow Connector 90"/>
                <p:cNvCxnSpPr>
                  <a:stCxn id="100" idx="2"/>
                  <a:endCxn id="86" idx="0"/>
                </p:cNvCxnSpPr>
                <p:nvPr/>
              </p:nvCxnSpPr>
              <p:spPr>
                <a:xfrm rot="16200000" flipH="1">
                  <a:off x="3987521" y="4503431"/>
                  <a:ext cx="661782" cy="113465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Elbow Connector 91"/>
                <p:cNvCxnSpPr>
                  <a:stCxn id="100" idx="2"/>
                  <a:endCxn id="87" idx="0"/>
                </p:cNvCxnSpPr>
                <p:nvPr/>
              </p:nvCxnSpPr>
              <p:spPr>
                <a:xfrm rot="16200000" flipH="1">
                  <a:off x="3848667" y="4642286"/>
                  <a:ext cx="661782" cy="85694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Elbow Connector 92"/>
                <p:cNvCxnSpPr>
                  <a:stCxn id="100" idx="2"/>
                  <a:endCxn id="88" idx="0"/>
                </p:cNvCxnSpPr>
                <p:nvPr/>
              </p:nvCxnSpPr>
              <p:spPr>
                <a:xfrm rot="16200000" flipH="1">
                  <a:off x="3709813" y="4781140"/>
                  <a:ext cx="661782" cy="57923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3694278" y="3762088"/>
              <a:ext cx="2589428" cy="910744"/>
              <a:chOff x="2741709" y="3624226"/>
              <a:chExt cx="1938763" cy="1104581"/>
            </a:xfrm>
          </p:grpSpPr>
          <p:sp>
            <p:nvSpPr>
              <p:cNvPr id="70" name="TextBox 69"/>
              <p:cNvSpPr txBox="1"/>
              <p:nvPr/>
            </p:nvSpPr>
            <p:spPr>
              <a:xfrm rot="10800000" flipV="1">
                <a:off x="2741709" y="4131554"/>
                <a:ext cx="998101" cy="597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>
                    <a:latin typeface="Calibri body"/>
                  </a:rPr>
                  <a:t>RTL </a:t>
                </a:r>
                <a:r>
                  <a:rPr lang="sv-SE" sz="1600" dirty="0">
                    <a:latin typeface="+mj-lt"/>
                  </a:rPr>
                  <a:t>/</a:t>
                </a:r>
              </a:p>
              <a:p>
                <a:pPr algn="ctr"/>
                <a:r>
                  <a:rPr lang="sv-SE" sz="1600" dirty="0">
                    <a:latin typeface="Symbol" panose="05050102010706020507" pitchFamily="18" charset="2"/>
                  </a:rPr>
                  <a:t>m</a:t>
                </a:r>
                <a:r>
                  <a:rPr lang="sv-SE" sz="1600" dirty="0"/>
                  <a:t>-architecture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3103697" y="3624226"/>
                <a:ext cx="1576775" cy="866005"/>
                <a:chOff x="2323338" y="2644249"/>
                <a:chExt cx="2077937" cy="104786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 rot="10800000" flipV="1">
                  <a:off x="3117049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10800000" flipV="1">
                  <a:off x="3950173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10800000" flipV="1">
                  <a:off x="3672465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10800000" flipV="1">
                  <a:off x="3394757" y="3463201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rot="10800000" flipV="1">
                  <a:off x="4216136" y="347153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77" name="Elbow Connector 76"/>
                <p:cNvCxnSpPr>
                  <a:stCxn id="63" idx="2"/>
                  <a:endCxn id="72" idx="0"/>
                </p:cNvCxnSpPr>
                <p:nvPr/>
              </p:nvCxnSpPr>
              <p:spPr>
                <a:xfrm rot="16200000" flipH="1">
                  <a:off x="2357003" y="2610585"/>
                  <a:ext cx="818951" cy="886279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Elbow Connector 77"/>
                <p:cNvCxnSpPr>
                  <a:stCxn id="63" idx="2"/>
                  <a:endCxn id="73" idx="0"/>
                </p:cNvCxnSpPr>
                <p:nvPr/>
              </p:nvCxnSpPr>
              <p:spPr>
                <a:xfrm rot="16200000" flipH="1">
                  <a:off x="2773565" y="2194023"/>
                  <a:ext cx="818951" cy="171940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Elbow Connector 78"/>
                <p:cNvCxnSpPr>
                  <a:stCxn id="63" idx="2"/>
                  <a:endCxn id="74" idx="0"/>
                </p:cNvCxnSpPr>
                <p:nvPr/>
              </p:nvCxnSpPr>
              <p:spPr>
                <a:xfrm rot="16200000" flipH="1">
                  <a:off x="2634712" y="2332878"/>
                  <a:ext cx="818948" cy="1441695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lbow Connector 79"/>
                <p:cNvCxnSpPr>
                  <a:stCxn id="63" idx="2"/>
                  <a:endCxn id="75" idx="0"/>
                </p:cNvCxnSpPr>
                <p:nvPr/>
              </p:nvCxnSpPr>
              <p:spPr>
                <a:xfrm rot="16200000" flipH="1">
                  <a:off x="2495858" y="2471732"/>
                  <a:ext cx="818948" cy="1163987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Elbow Connector 80"/>
                <p:cNvCxnSpPr>
                  <a:stCxn id="63" idx="2"/>
                  <a:endCxn id="76" idx="0"/>
                </p:cNvCxnSpPr>
                <p:nvPr/>
              </p:nvCxnSpPr>
              <p:spPr>
                <a:xfrm rot="16200000" flipH="1">
                  <a:off x="2902381" y="2065209"/>
                  <a:ext cx="827281" cy="198536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/>
            <p:cNvGrpSpPr/>
            <p:nvPr/>
          </p:nvGrpSpPr>
          <p:grpSpPr>
            <a:xfrm>
              <a:off x="2991920" y="2864004"/>
              <a:ext cx="2405458" cy="913125"/>
              <a:chOff x="2215837" y="2535013"/>
              <a:chExt cx="1801017" cy="110747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033451" y="2535013"/>
                <a:ext cx="983403" cy="1089231"/>
                <a:chOff x="2230781" y="1326343"/>
                <a:chExt cx="1295970" cy="131799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 rot="10800000" flipV="1">
                  <a:off x="3341612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10800000" flipV="1">
                  <a:off x="3063904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10800000" flipV="1">
                  <a:off x="2786196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0800000" flipV="1">
                  <a:off x="2508489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0800000" flipV="1">
                  <a:off x="2230781" y="242375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rot="10800000" flipV="1">
                  <a:off x="2247370" y="1326343"/>
                  <a:ext cx="185139" cy="220585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65" name="Elbow Connector 64"/>
                <p:cNvCxnSpPr>
                  <a:stCxn id="64" idx="2"/>
                  <a:endCxn id="59" idx="0"/>
                </p:cNvCxnSpPr>
                <p:nvPr/>
              </p:nvCxnSpPr>
              <p:spPr>
                <a:xfrm rot="5400000" flipV="1">
                  <a:off x="2448647" y="1438218"/>
                  <a:ext cx="876826" cy="1094243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Elbow Connector 65"/>
                <p:cNvCxnSpPr>
                  <a:stCxn id="64" idx="2"/>
                  <a:endCxn id="60" idx="0"/>
                </p:cNvCxnSpPr>
                <p:nvPr/>
              </p:nvCxnSpPr>
              <p:spPr>
                <a:xfrm rot="5400000" flipV="1">
                  <a:off x="2309793" y="1577073"/>
                  <a:ext cx="876826" cy="816534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Elbow Connector 66"/>
                <p:cNvCxnSpPr>
                  <a:stCxn id="64" idx="2"/>
                  <a:endCxn id="61" idx="0"/>
                </p:cNvCxnSpPr>
                <p:nvPr/>
              </p:nvCxnSpPr>
              <p:spPr>
                <a:xfrm rot="5400000" flipV="1">
                  <a:off x="2170939" y="1715927"/>
                  <a:ext cx="876826" cy="538826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Elbow Connector 67"/>
                <p:cNvCxnSpPr>
                  <a:stCxn id="64" idx="2"/>
                  <a:endCxn id="62" idx="0"/>
                </p:cNvCxnSpPr>
                <p:nvPr/>
              </p:nvCxnSpPr>
              <p:spPr>
                <a:xfrm rot="5400000" flipV="1">
                  <a:off x="2032085" y="1854781"/>
                  <a:ext cx="876826" cy="26111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Elbow Connector 68"/>
                <p:cNvCxnSpPr>
                  <a:stCxn id="64" idx="2"/>
                  <a:endCxn id="63" idx="0"/>
                </p:cNvCxnSpPr>
                <p:nvPr/>
              </p:nvCxnSpPr>
              <p:spPr>
                <a:xfrm rot="5400000">
                  <a:off x="1893232" y="1977046"/>
                  <a:ext cx="876826" cy="16589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2215837" y="3343860"/>
                <a:ext cx="762662" cy="298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600" dirty="0"/>
                  <a:t>Algoritims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975108" y="2120904"/>
              <a:ext cx="1313442" cy="898084"/>
              <a:chOff x="2230781" y="1326343"/>
              <a:chExt cx="1295970" cy="1317995"/>
            </a:xfrm>
          </p:grpSpPr>
          <p:sp>
            <p:nvSpPr>
              <p:cNvPr id="46" name="Rectangle 45"/>
              <p:cNvSpPr/>
              <p:nvPr/>
            </p:nvSpPr>
            <p:spPr>
              <a:xfrm rot="10800000" flipV="1">
                <a:off x="3341612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0800000" flipV="1">
                <a:off x="3063904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0800000" flipV="1">
                <a:off x="2786196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0800000" flipV="1">
                <a:off x="2508489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0800000" flipV="1">
                <a:off x="2230781" y="242375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 flipV="1">
                <a:off x="2247370" y="1326343"/>
                <a:ext cx="185139" cy="220585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52" name="Elbow Connector 51"/>
              <p:cNvCxnSpPr>
                <a:stCxn id="51" idx="2"/>
                <a:endCxn id="46" idx="0"/>
              </p:cNvCxnSpPr>
              <p:nvPr/>
            </p:nvCxnSpPr>
            <p:spPr>
              <a:xfrm rot="5400000" flipV="1">
                <a:off x="2448647" y="1438218"/>
                <a:ext cx="876826" cy="109424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>
                <a:stCxn id="51" idx="2"/>
                <a:endCxn id="47" idx="0"/>
              </p:cNvCxnSpPr>
              <p:nvPr/>
            </p:nvCxnSpPr>
            <p:spPr>
              <a:xfrm rot="5400000" flipV="1">
                <a:off x="2309793" y="1577073"/>
                <a:ext cx="876826" cy="81653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>
                <a:stCxn id="51" idx="2"/>
                <a:endCxn id="48" idx="0"/>
              </p:cNvCxnSpPr>
              <p:nvPr/>
            </p:nvCxnSpPr>
            <p:spPr>
              <a:xfrm rot="5400000" flipV="1">
                <a:off x="2170939" y="1715927"/>
                <a:ext cx="876826" cy="53882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/>
              <p:cNvCxnSpPr>
                <a:stCxn id="51" idx="2"/>
                <a:endCxn id="49" idx="0"/>
              </p:cNvCxnSpPr>
              <p:nvPr/>
            </p:nvCxnSpPr>
            <p:spPr>
              <a:xfrm rot="5400000" flipV="1">
                <a:off x="2032085" y="1854781"/>
                <a:ext cx="876826" cy="26111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lbow Connector 55"/>
              <p:cNvCxnSpPr>
                <a:stCxn id="51" idx="2"/>
                <a:endCxn id="50" idx="0"/>
              </p:cNvCxnSpPr>
              <p:nvPr/>
            </p:nvCxnSpPr>
            <p:spPr>
              <a:xfrm rot="5400000">
                <a:off x="1893232" y="1977046"/>
                <a:ext cx="876826" cy="1658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2258195" y="2072978"/>
              <a:ext cx="6958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sz="1600" dirty="0" smtClean="0"/>
                <a:t>System</a:t>
              </a:r>
              <a:endParaRPr lang="sv-SE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28939" y="2822745"/>
              <a:ext cx="118597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1600" dirty="0" smtClean="0"/>
                <a:t>Application</a:t>
              </a:r>
              <a:endParaRPr lang="sv-SE" sz="16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96538" y="1670604"/>
              <a:ext cx="6100698" cy="2231966"/>
              <a:chOff x="1396538" y="1670604"/>
              <a:chExt cx="6100698" cy="2231966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396538" y="1853737"/>
                <a:ext cx="6100698" cy="2048833"/>
                <a:chOff x="1396538" y="1853737"/>
                <a:chExt cx="6100698" cy="2048833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1396538" y="1853737"/>
                  <a:ext cx="6100698" cy="2048833"/>
                </a:xfrm>
                <a:prstGeom prst="roundRect">
                  <a:avLst>
                    <a:gd name="adj" fmla="val 477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5" name="Down Arrow 44"/>
                <p:cNvSpPr/>
                <p:nvPr/>
              </p:nvSpPr>
              <p:spPr>
                <a:xfrm>
                  <a:off x="5762442" y="2003609"/>
                  <a:ext cx="798592" cy="1823099"/>
                </a:xfrm>
                <a:prstGeom prst="downArrow">
                  <a:avLst>
                    <a:gd name="adj1" fmla="val 65905"/>
                    <a:gd name="adj2" fmla="val 29889"/>
                  </a:avLst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sv-SE" sz="2000" b="1" i="1" dirty="0" smtClean="0">
                      <a:solidFill>
                        <a:schemeClr val="tx1"/>
                      </a:solidFill>
                    </a:rPr>
                    <a:t>Automation</a:t>
                  </a:r>
                  <a:endParaRPr lang="en-US" sz="2000" b="1" i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1728939" y="1670604"/>
                <a:ext cx="5045763" cy="3340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SiLago Design Space: Exponentially Reduced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1047876" y="3649507"/>
            <a:ext cx="5432436" cy="2963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SiLago Physical Design Platform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5775052" y="2245030"/>
            <a:ext cx="1782759" cy="1300771"/>
          </a:xfrm>
          <a:prstGeom prst="rightArrow">
            <a:avLst>
              <a:gd name="adj1" fmla="val 50000"/>
              <a:gd name="adj2" fmla="val 3762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i="1" dirty="0" smtClean="0">
                <a:solidFill>
                  <a:schemeClr val="tx1"/>
                </a:solidFill>
              </a:rPr>
              <a:t>Design Space Exploration</a:t>
            </a:r>
            <a:endParaRPr lang="en-US" b="1" i="1" dirty="0">
              <a:solidFill>
                <a:schemeClr val="tx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77752" y="3928996"/>
            <a:ext cx="1059474" cy="2016574"/>
            <a:chOff x="845315" y="3788001"/>
            <a:chExt cx="1349665" cy="2157569"/>
          </a:xfrm>
        </p:grpSpPr>
        <p:pic>
          <p:nvPicPr>
            <p:cNvPr id="109" name="Picture 2" descr="Bildresultat för Greek pillar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9749" r="32242" b="9106"/>
            <a:stretch/>
          </p:blipFill>
          <p:spPr bwMode="auto">
            <a:xfrm>
              <a:off x="845315" y="3788001"/>
              <a:ext cx="1349665" cy="215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 rot="16200000">
              <a:off x="733391" y="4699866"/>
              <a:ext cx="14953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2000" b="1" i="1" dirty="0" smtClean="0"/>
                <a:t>NOCs / CGRAs</a:t>
              </a:r>
              <a:endParaRPr lang="en-US" sz="2000" b="1" i="1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93200" y="3928996"/>
            <a:ext cx="1412010" cy="1994449"/>
            <a:chOff x="4988770" y="3765877"/>
            <a:chExt cx="1565638" cy="2157569"/>
          </a:xfrm>
        </p:grpSpPr>
        <p:pic>
          <p:nvPicPr>
            <p:cNvPr id="112" name="Picture 2" descr="Bildresultat för Greek pillar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t="9749" r="32242" b="9106"/>
            <a:stretch/>
          </p:blipFill>
          <p:spPr bwMode="auto">
            <a:xfrm>
              <a:off x="4988770" y="3765877"/>
              <a:ext cx="1565638" cy="2157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 rot="16200000">
              <a:off x="5008318" y="4530756"/>
              <a:ext cx="1539617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2000" b="1" i="1" dirty="0" smtClean="0"/>
                <a:t>Synchoros VLSI Design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5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.1|13.2|8|5.6|9|6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2|0.2|0.2|0.2|0.2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7|5.2|1.3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6|6.7|7.6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9.9|0.5|2|7|10.9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9127</TotalTime>
  <Words>754</Words>
  <Application>Microsoft Office PowerPoint</Application>
  <PresentationFormat>Widescreen</PresentationFormat>
  <Paragraphs>266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body</vt:lpstr>
      <vt:lpstr>Calibri Light</vt:lpstr>
      <vt:lpstr>Symbol</vt:lpstr>
      <vt:lpstr>Wingdings</vt:lpstr>
      <vt:lpstr>Office Theme</vt:lpstr>
      <vt:lpstr>NOCs: Past, Present and Future</vt:lpstr>
      <vt:lpstr>The Promise of NOC</vt:lpstr>
      <vt:lpstr>Exponentially Reduce the VLSI Design Space</vt:lpstr>
      <vt:lpstr>Synchronicity</vt:lpstr>
      <vt:lpstr>SiLago Blocks  m-architecture Level Physical Design SiLago: Silicon Large Grain Object</vt:lpstr>
      <vt:lpstr>Composition by Abutment</vt:lpstr>
      <vt:lpstr>NOC/CGRAs + Synchoricity Enables  Composition By Abutment</vt:lpstr>
      <vt:lpstr>SiLago Design Instances =  Region Instances</vt:lpstr>
      <vt:lpstr>NOCs are key enablers of Composition by Abutment for DSE</vt:lpstr>
      <vt:lpstr>PowerPoint Presentation</vt:lpstr>
      <vt:lpstr>NOCs are multi-layer clustering agents for DSE</vt:lpstr>
      <vt:lpstr>SiLago vs. Standard Cell Based ASIC Design Flow</vt:lpstr>
      <vt:lpstr>SiLago Enables Automation of Highly Efficient Custom Design</vt:lpstr>
      <vt:lpstr>The Impact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Hemani</dc:creator>
  <cp:lastModifiedBy>Hemani</cp:lastModifiedBy>
  <cp:revision>447</cp:revision>
  <dcterms:created xsi:type="dcterms:W3CDTF">2017-05-08T08:01:18Z</dcterms:created>
  <dcterms:modified xsi:type="dcterms:W3CDTF">2017-10-19T03:30:24Z</dcterms:modified>
</cp:coreProperties>
</file>