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tags/tag1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329" r:id="rId2"/>
    <p:sldId id="330" r:id="rId3"/>
    <p:sldId id="289" r:id="rId4"/>
    <p:sldId id="290" r:id="rId5"/>
    <p:sldId id="292" r:id="rId6"/>
    <p:sldId id="293" r:id="rId7"/>
    <p:sldId id="332" r:id="rId8"/>
    <p:sldId id="333" r:id="rId9"/>
    <p:sldId id="334" r:id="rId10"/>
    <p:sldId id="335" r:id="rId11"/>
    <p:sldId id="337" r:id="rId12"/>
    <p:sldId id="336" r:id="rId13"/>
    <p:sldId id="338" r:id="rId14"/>
    <p:sldId id="274" r:id="rId15"/>
    <p:sldId id="339" r:id="rId16"/>
    <p:sldId id="340" r:id="rId17"/>
    <p:sldId id="341" r:id="rId18"/>
    <p:sldId id="345" r:id="rId19"/>
    <p:sldId id="346" r:id="rId20"/>
    <p:sldId id="347" r:id="rId21"/>
    <p:sldId id="348" r:id="rId22"/>
    <p:sldId id="349" r:id="rId23"/>
    <p:sldId id="344" r:id="rId24"/>
    <p:sldId id="342" r:id="rId25"/>
    <p:sldId id="350" r:id="rId26"/>
    <p:sldId id="351" r:id="rId27"/>
    <p:sldId id="282" r:id="rId28"/>
    <p:sldId id="354" r:id="rId29"/>
    <p:sldId id="355" r:id="rId30"/>
    <p:sldId id="356" r:id="rId31"/>
    <p:sldId id="316" r:id="rId32"/>
    <p:sldId id="358" r:id="rId33"/>
    <p:sldId id="359" r:id="rId34"/>
    <p:sldId id="360" r:id="rId35"/>
    <p:sldId id="361" r:id="rId36"/>
    <p:sldId id="331" r:id="rId3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FF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321" autoAdjust="0"/>
  </p:normalViewPr>
  <p:slideViewPr>
    <p:cSldViewPr>
      <p:cViewPr varScale="1">
        <p:scale>
          <a:sx n="93" d="100"/>
          <a:sy n="93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BB6A29-3A2E-4777-B7F6-B6B4B7180794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E6B70-EC96-4469-8CC2-285AF34D370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E6B70-EC96-4469-8CC2-285AF34D3701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BE6B70-EC96-4469-8CC2-285AF34D3701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3700" y="76200"/>
            <a:ext cx="2171700" cy="6477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28600" y="76200"/>
            <a:ext cx="6362700" cy="6477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267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4267200" cy="5638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CCFFCC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620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9144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2012/2/4</a:t>
            </a:fld>
            <a:endParaRPr kumimoji="1" lang="ja-JP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152400" y="838200"/>
            <a:ext cx="8915400" cy="0"/>
          </a:xfrm>
          <a:prstGeom prst="line">
            <a:avLst/>
          </a:prstGeom>
          <a:noFill/>
          <a:ln w="76200">
            <a:solidFill>
              <a:srgbClr val="CCFFC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Comic Sans MS" pitchFamily="66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400">
          <a:solidFill>
            <a:schemeClr val="accent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accent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en.wikipedia.org/wiki/Image:Keio-logo.pn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Relationship Id="rId4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16024" y="1997968"/>
            <a:ext cx="8748464" cy="1143000"/>
          </a:xfrm>
        </p:spPr>
        <p:txBody>
          <a:bodyPr/>
          <a:lstStyle/>
          <a:p>
            <a:r>
              <a:rPr lang="en-US" altLang="ja-JP" dirty="0" smtClean="0"/>
              <a:t>A 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Dynamic Variable-Pipeline On-Chip Router for CMPs 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43042" y="3947876"/>
            <a:ext cx="3214710" cy="1857388"/>
          </a:xfrm>
        </p:spPr>
        <p:txBody>
          <a:bodyPr/>
          <a:lstStyle/>
          <a:p>
            <a:pPr algn="l"/>
            <a:r>
              <a:rPr lang="en-US" altLang="ja-JP" sz="2400" dirty="0" smtClean="0"/>
              <a:t>Hiroki </a:t>
            </a:r>
            <a:r>
              <a:rPr lang="en-US" altLang="ja-JP" sz="2400" dirty="0" err="1" smtClean="0"/>
              <a:t>Matsutani</a:t>
            </a:r>
            <a:endParaRPr lang="en-US" altLang="ja-JP" sz="2400" dirty="0" smtClean="0"/>
          </a:p>
          <a:p>
            <a:pPr algn="l"/>
            <a:r>
              <a:rPr lang="en-US" altLang="ja-JP" sz="2400" dirty="0" err="1" smtClean="0"/>
              <a:t>Yuto</a:t>
            </a:r>
            <a:r>
              <a:rPr lang="en-US" altLang="ja-JP" sz="2400" dirty="0" smtClean="0"/>
              <a:t> Hirata</a:t>
            </a:r>
          </a:p>
          <a:p>
            <a:pPr algn="l"/>
            <a:r>
              <a:rPr lang="en-US" altLang="ja-JP" sz="2400" dirty="0" err="1" smtClean="0"/>
              <a:t>Michihiro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Koibuchi</a:t>
            </a:r>
            <a:endParaRPr lang="en-US" altLang="ja-JP" sz="2400" dirty="0" smtClean="0"/>
          </a:p>
          <a:p>
            <a:pPr algn="l"/>
            <a:r>
              <a:rPr lang="en-US" altLang="ja-JP" sz="2400" dirty="0" err="1" smtClean="0"/>
              <a:t>Kimiyoshi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Usami</a:t>
            </a:r>
            <a:endParaRPr lang="en-US" altLang="ja-JP" sz="2400" dirty="0" smtClean="0"/>
          </a:p>
          <a:p>
            <a:pPr algn="l"/>
            <a:r>
              <a:rPr lang="en-US" altLang="ja-JP" sz="2400" dirty="0" smtClean="0"/>
              <a:t>Hiroshi Nakamura </a:t>
            </a:r>
          </a:p>
          <a:p>
            <a:pPr algn="l"/>
            <a:r>
              <a:rPr lang="en-US" altLang="ja-JP" sz="2400" dirty="0" err="1" smtClean="0"/>
              <a:t>Hideharu</a:t>
            </a:r>
            <a:r>
              <a:rPr lang="en-US" altLang="ja-JP" sz="2400" dirty="0" smtClean="0"/>
              <a:t> Amano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500430" y="0"/>
            <a:ext cx="5643570" cy="1447800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pic>
        <p:nvPicPr>
          <p:cNvPr id="6" name="図 5" descr="NII_logo4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82588"/>
            <a:ext cx="1295400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図 7" descr="a02_0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50109" y="0"/>
            <a:ext cx="1362251" cy="1357298"/>
          </a:xfrm>
          <a:prstGeom prst="rect">
            <a:avLst/>
          </a:prstGeom>
        </p:spPr>
      </p:pic>
      <p:pic>
        <p:nvPicPr>
          <p:cNvPr id="5" name="Picture 5" descr="Image:Keio-logo.png">
            <a:hlinkClick r:id="rId4" tooltip="Image:Keio-logo.png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0"/>
            <a:ext cx="130333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サブタイトル 2"/>
          <p:cNvSpPr txBox="1">
            <a:spLocks/>
          </p:cNvSpPr>
          <p:nvPr/>
        </p:nvSpPr>
        <p:spPr bwMode="auto">
          <a:xfrm>
            <a:off x="4214810" y="3947876"/>
            <a:ext cx="328614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(Keio 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lang="en-US" altLang="ja-JP" sz="2400" kern="0" dirty="0" smtClean="0"/>
              <a:t>Keio </a:t>
            </a:r>
            <a:r>
              <a:rPr lang="en-US" altLang="ja-JP" sz="2400" kern="0" dirty="0" err="1" smtClean="0"/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400" kern="0" dirty="0" smtClean="0"/>
              <a:t>(NII, Japan)</a:t>
            </a:r>
            <a:endParaRPr kumimoji="1" lang="en-US" altLang="ja-JP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(Shibaura IT, Japan)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Tokyo, Japan)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(Keio </a:t>
            </a:r>
            <a:r>
              <a:rPr kumimoji="1" lang="en-US" altLang="ja-JP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</a:t>
            </a:r>
            <a:r>
              <a:rPr kumimoji="1" lang="en-US" altLang="ja-JP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Japan)</a:t>
            </a:r>
          </a:p>
        </p:txBody>
      </p:sp>
      <p:pic>
        <p:nvPicPr>
          <p:cNvPr id="7" name="Picture 8" descr="C:\Documents and Settings\nn\My Documents\U-tokyo_logo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79196" y="116632"/>
            <a:ext cx="1257300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85852" y="2000263"/>
            <a:ext cx="5857916" cy="478632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3643306" y="2143139"/>
            <a:ext cx="1143008" cy="71438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643306" y="2313006"/>
            <a:ext cx="1101881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Arbiter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8" name="Line 54"/>
          <p:cNvSpPr>
            <a:spLocks noChangeShapeType="1"/>
          </p:cNvSpPr>
          <p:nvPr/>
        </p:nvSpPr>
        <p:spPr bwMode="auto">
          <a:xfrm>
            <a:off x="890556" y="323852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>
            <a:off x="282543" y="3027386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0" name="Text Box 56"/>
          <p:cNvSpPr txBox="1">
            <a:spLocks noChangeArrowheads="1"/>
          </p:cNvSpPr>
          <p:nvPr/>
        </p:nvSpPr>
        <p:spPr bwMode="auto">
          <a:xfrm>
            <a:off x="282543" y="3778273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>
            <a:off x="282543" y="4540273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2" name="Text Box 58"/>
          <p:cNvSpPr txBox="1">
            <a:spLocks noChangeArrowheads="1"/>
          </p:cNvSpPr>
          <p:nvPr/>
        </p:nvSpPr>
        <p:spPr bwMode="auto">
          <a:xfrm>
            <a:off x="280956" y="5302273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142844" y="606427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>
            <a:off x="888968" y="4043386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0" name="Line 81"/>
          <p:cNvSpPr>
            <a:spLocks noChangeShapeType="1"/>
          </p:cNvSpPr>
          <p:nvPr/>
        </p:nvSpPr>
        <p:spPr bwMode="auto">
          <a:xfrm>
            <a:off x="900081" y="4795861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" name="Line 82"/>
          <p:cNvSpPr>
            <a:spLocks noChangeShapeType="1"/>
          </p:cNvSpPr>
          <p:nvPr/>
        </p:nvSpPr>
        <p:spPr bwMode="auto">
          <a:xfrm>
            <a:off x="900081" y="555627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2" name="Line 83"/>
          <p:cNvSpPr>
            <a:spLocks noChangeShapeType="1"/>
          </p:cNvSpPr>
          <p:nvPr/>
        </p:nvSpPr>
        <p:spPr bwMode="auto">
          <a:xfrm>
            <a:off x="900081" y="630874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" name="Line 84"/>
          <p:cNvSpPr>
            <a:spLocks noChangeShapeType="1"/>
          </p:cNvSpPr>
          <p:nvPr/>
        </p:nvSpPr>
        <p:spPr bwMode="auto">
          <a:xfrm flipV="1">
            <a:off x="2443143" y="30861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" name="Line 85"/>
          <p:cNvSpPr>
            <a:spLocks noChangeShapeType="1"/>
          </p:cNvSpPr>
          <p:nvPr/>
        </p:nvSpPr>
        <p:spPr bwMode="auto">
          <a:xfrm flipV="1">
            <a:off x="2443143" y="33909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" name="Line 86"/>
          <p:cNvSpPr>
            <a:spLocks noChangeShapeType="1"/>
          </p:cNvSpPr>
          <p:nvPr/>
        </p:nvSpPr>
        <p:spPr bwMode="auto">
          <a:xfrm flipV="1">
            <a:off x="2439968" y="3890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" name="Line 87"/>
          <p:cNvSpPr>
            <a:spLocks noChangeShapeType="1"/>
          </p:cNvSpPr>
          <p:nvPr/>
        </p:nvSpPr>
        <p:spPr bwMode="auto">
          <a:xfrm flipV="1">
            <a:off x="2439968" y="4195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7" name="Line 88"/>
          <p:cNvSpPr>
            <a:spLocks noChangeShapeType="1"/>
          </p:cNvSpPr>
          <p:nvPr/>
        </p:nvSpPr>
        <p:spPr bwMode="auto">
          <a:xfrm flipV="1">
            <a:off x="2439968" y="4652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8" name="Line 89"/>
          <p:cNvSpPr>
            <a:spLocks noChangeShapeType="1"/>
          </p:cNvSpPr>
          <p:nvPr/>
        </p:nvSpPr>
        <p:spPr bwMode="auto">
          <a:xfrm flipV="1">
            <a:off x="2439968" y="4957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" name="Line 90"/>
          <p:cNvSpPr>
            <a:spLocks noChangeShapeType="1"/>
          </p:cNvSpPr>
          <p:nvPr/>
        </p:nvSpPr>
        <p:spPr bwMode="auto">
          <a:xfrm flipV="1">
            <a:off x="2439968" y="5414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" name="Line 91"/>
          <p:cNvSpPr>
            <a:spLocks noChangeShapeType="1"/>
          </p:cNvSpPr>
          <p:nvPr/>
        </p:nvSpPr>
        <p:spPr bwMode="auto">
          <a:xfrm flipV="1">
            <a:off x="2439968" y="5719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1" name="Line 92"/>
          <p:cNvSpPr>
            <a:spLocks noChangeShapeType="1"/>
          </p:cNvSpPr>
          <p:nvPr/>
        </p:nvSpPr>
        <p:spPr bwMode="auto">
          <a:xfrm flipV="1">
            <a:off x="2439968" y="6176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2" name="Line 93"/>
          <p:cNvSpPr>
            <a:spLocks noChangeShapeType="1"/>
          </p:cNvSpPr>
          <p:nvPr/>
        </p:nvSpPr>
        <p:spPr bwMode="auto">
          <a:xfrm flipV="1">
            <a:off x="2439968" y="6481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3" name="Freeform 94"/>
          <p:cNvSpPr>
            <a:spLocks/>
          </p:cNvSpPr>
          <p:nvPr/>
        </p:nvSpPr>
        <p:spPr bwMode="auto">
          <a:xfrm>
            <a:off x="2801886" y="2913086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4" name="Line 99"/>
          <p:cNvSpPr>
            <a:spLocks noChangeShapeType="1"/>
          </p:cNvSpPr>
          <p:nvPr/>
        </p:nvSpPr>
        <p:spPr bwMode="auto">
          <a:xfrm>
            <a:off x="3144819" y="3143271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5" name="Line 100"/>
          <p:cNvSpPr>
            <a:spLocks noChangeShapeType="1"/>
          </p:cNvSpPr>
          <p:nvPr/>
        </p:nvSpPr>
        <p:spPr bwMode="auto">
          <a:xfrm>
            <a:off x="3133706" y="402274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6" name="Line 101"/>
          <p:cNvSpPr>
            <a:spLocks noChangeShapeType="1"/>
          </p:cNvSpPr>
          <p:nvPr/>
        </p:nvSpPr>
        <p:spPr bwMode="auto">
          <a:xfrm>
            <a:off x="3133706" y="4795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7" name="Line 102"/>
          <p:cNvSpPr>
            <a:spLocks noChangeShapeType="1"/>
          </p:cNvSpPr>
          <p:nvPr/>
        </p:nvSpPr>
        <p:spPr bwMode="auto">
          <a:xfrm>
            <a:off x="3133706" y="5580086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8" name="Line 103"/>
          <p:cNvSpPr>
            <a:spLocks noChangeShapeType="1"/>
          </p:cNvSpPr>
          <p:nvPr/>
        </p:nvSpPr>
        <p:spPr bwMode="auto">
          <a:xfrm>
            <a:off x="3133706" y="6319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9" name="Freeform 94"/>
          <p:cNvSpPr>
            <a:spLocks/>
          </p:cNvSpPr>
          <p:nvPr/>
        </p:nvSpPr>
        <p:spPr bwMode="auto">
          <a:xfrm>
            <a:off x="2801886" y="3729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0" name="Freeform 94"/>
          <p:cNvSpPr>
            <a:spLocks/>
          </p:cNvSpPr>
          <p:nvPr/>
        </p:nvSpPr>
        <p:spPr bwMode="auto">
          <a:xfrm>
            <a:off x="2801886" y="451487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1" name="Freeform 94"/>
          <p:cNvSpPr>
            <a:spLocks/>
          </p:cNvSpPr>
          <p:nvPr/>
        </p:nvSpPr>
        <p:spPr bwMode="auto">
          <a:xfrm>
            <a:off x="2801886" y="527052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2" name="Freeform 94"/>
          <p:cNvSpPr>
            <a:spLocks/>
          </p:cNvSpPr>
          <p:nvPr/>
        </p:nvSpPr>
        <p:spPr bwMode="auto">
          <a:xfrm>
            <a:off x="2801886" y="6015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3" name="Rectangle 38"/>
          <p:cNvSpPr>
            <a:spLocks noChangeArrowheads="1"/>
          </p:cNvSpPr>
          <p:nvPr/>
        </p:nvSpPr>
        <p:spPr bwMode="auto">
          <a:xfrm>
            <a:off x="16588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1831923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5" name="Rectangle 38"/>
          <p:cNvSpPr>
            <a:spLocks noChangeArrowheads="1"/>
          </p:cNvSpPr>
          <p:nvPr/>
        </p:nvSpPr>
        <p:spPr bwMode="auto">
          <a:xfrm>
            <a:off x="2006548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1658885" y="285752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47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8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9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0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51" name="Rectangle 38"/>
          <p:cNvSpPr>
            <a:spLocks noChangeArrowheads="1"/>
          </p:cNvSpPr>
          <p:nvPr/>
        </p:nvSpPr>
        <p:spPr bwMode="auto">
          <a:xfrm>
            <a:off x="21795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2" name="Rectangle 38"/>
          <p:cNvSpPr>
            <a:spLocks noChangeArrowheads="1"/>
          </p:cNvSpPr>
          <p:nvPr/>
        </p:nvSpPr>
        <p:spPr bwMode="auto">
          <a:xfrm>
            <a:off x="16588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3" name="Rectangle 38"/>
          <p:cNvSpPr>
            <a:spLocks noChangeArrowheads="1"/>
          </p:cNvSpPr>
          <p:nvPr/>
        </p:nvSpPr>
        <p:spPr bwMode="auto">
          <a:xfrm>
            <a:off x="16588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4" name="Rectangle 38"/>
          <p:cNvSpPr>
            <a:spLocks noChangeArrowheads="1"/>
          </p:cNvSpPr>
          <p:nvPr/>
        </p:nvSpPr>
        <p:spPr bwMode="auto">
          <a:xfrm>
            <a:off x="1831923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1831923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6" name="Rectangle 38"/>
          <p:cNvSpPr>
            <a:spLocks noChangeArrowheads="1"/>
          </p:cNvSpPr>
          <p:nvPr/>
        </p:nvSpPr>
        <p:spPr bwMode="auto">
          <a:xfrm>
            <a:off x="2006548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7" name="Rectangle 38"/>
          <p:cNvSpPr>
            <a:spLocks noChangeArrowheads="1"/>
          </p:cNvSpPr>
          <p:nvPr/>
        </p:nvSpPr>
        <p:spPr bwMode="auto">
          <a:xfrm>
            <a:off x="2006548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8" name="Rectangle 38"/>
          <p:cNvSpPr>
            <a:spLocks noChangeArrowheads="1"/>
          </p:cNvSpPr>
          <p:nvPr/>
        </p:nvSpPr>
        <p:spPr bwMode="auto">
          <a:xfrm>
            <a:off x="21795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9" name="Rectangle 38"/>
          <p:cNvSpPr>
            <a:spLocks noChangeArrowheads="1"/>
          </p:cNvSpPr>
          <p:nvPr/>
        </p:nvSpPr>
        <p:spPr bwMode="auto">
          <a:xfrm>
            <a:off x="21795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16588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1" name="Rectangle 38"/>
          <p:cNvSpPr>
            <a:spLocks noChangeArrowheads="1"/>
          </p:cNvSpPr>
          <p:nvPr/>
        </p:nvSpPr>
        <p:spPr bwMode="auto">
          <a:xfrm>
            <a:off x="16588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2" name="Rectangle 38"/>
          <p:cNvSpPr>
            <a:spLocks noChangeArrowheads="1"/>
          </p:cNvSpPr>
          <p:nvPr/>
        </p:nvSpPr>
        <p:spPr bwMode="auto">
          <a:xfrm>
            <a:off x="1831923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3" name="Rectangle 38"/>
          <p:cNvSpPr>
            <a:spLocks noChangeArrowheads="1"/>
          </p:cNvSpPr>
          <p:nvPr/>
        </p:nvSpPr>
        <p:spPr bwMode="auto">
          <a:xfrm>
            <a:off x="1831923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4" name="Rectangle 38"/>
          <p:cNvSpPr>
            <a:spLocks noChangeArrowheads="1"/>
          </p:cNvSpPr>
          <p:nvPr/>
        </p:nvSpPr>
        <p:spPr bwMode="auto">
          <a:xfrm>
            <a:off x="2006548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5" name="Rectangle 38"/>
          <p:cNvSpPr>
            <a:spLocks noChangeArrowheads="1"/>
          </p:cNvSpPr>
          <p:nvPr/>
        </p:nvSpPr>
        <p:spPr bwMode="auto">
          <a:xfrm>
            <a:off x="2006548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6" name="Rectangle 38"/>
          <p:cNvSpPr>
            <a:spLocks noChangeArrowheads="1"/>
          </p:cNvSpPr>
          <p:nvPr/>
        </p:nvSpPr>
        <p:spPr bwMode="auto">
          <a:xfrm>
            <a:off x="21795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7" name="Rectangle 38"/>
          <p:cNvSpPr>
            <a:spLocks noChangeArrowheads="1"/>
          </p:cNvSpPr>
          <p:nvPr/>
        </p:nvSpPr>
        <p:spPr bwMode="auto">
          <a:xfrm>
            <a:off x="21795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16588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9" name="Rectangle 38"/>
          <p:cNvSpPr>
            <a:spLocks noChangeArrowheads="1"/>
          </p:cNvSpPr>
          <p:nvPr/>
        </p:nvSpPr>
        <p:spPr bwMode="auto">
          <a:xfrm>
            <a:off x="16588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0" name="Rectangle 38"/>
          <p:cNvSpPr>
            <a:spLocks noChangeArrowheads="1"/>
          </p:cNvSpPr>
          <p:nvPr/>
        </p:nvSpPr>
        <p:spPr bwMode="auto">
          <a:xfrm>
            <a:off x="1831923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1" name="Rectangle 38"/>
          <p:cNvSpPr>
            <a:spLocks noChangeArrowheads="1"/>
          </p:cNvSpPr>
          <p:nvPr/>
        </p:nvSpPr>
        <p:spPr bwMode="auto">
          <a:xfrm>
            <a:off x="1831923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2006548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3" name="Rectangle 38"/>
          <p:cNvSpPr>
            <a:spLocks noChangeArrowheads="1"/>
          </p:cNvSpPr>
          <p:nvPr/>
        </p:nvSpPr>
        <p:spPr bwMode="auto">
          <a:xfrm>
            <a:off x="2006548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21795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5" name="Rectangle 38"/>
          <p:cNvSpPr>
            <a:spLocks noChangeArrowheads="1"/>
          </p:cNvSpPr>
          <p:nvPr/>
        </p:nvSpPr>
        <p:spPr bwMode="auto">
          <a:xfrm>
            <a:off x="21795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6" name="Rectangle 38"/>
          <p:cNvSpPr>
            <a:spLocks noChangeArrowheads="1"/>
          </p:cNvSpPr>
          <p:nvPr/>
        </p:nvSpPr>
        <p:spPr bwMode="auto">
          <a:xfrm>
            <a:off x="16588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7" name="Rectangle 38"/>
          <p:cNvSpPr>
            <a:spLocks noChangeArrowheads="1"/>
          </p:cNvSpPr>
          <p:nvPr/>
        </p:nvSpPr>
        <p:spPr bwMode="auto">
          <a:xfrm>
            <a:off x="16588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8" name="Rectangle 38"/>
          <p:cNvSpPr>
            <a:spLocks noChangeArrowheads="1"/>
          </p:cNvSpPr>
          <p:nvPr/>
        </p:nvSpPr>
        <p:spPr bwMode="auto">
          <a:xfrm>
            <a:off x="1831923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9" name="Rectangle 38"/>
          <p:cNvSpPr>
            <a:spLocks noChangeArrowheads="1"/>
          </p:cNvSpPr>
          <p:nvPr/>
        </p:nvSpPr>
        <p:spPr bwMode="auto">
          <a:xfrm>
            <a:off x="1831923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0" name="Rectangle 38"/>
          <p:cNvSpPr>
            <a:spLocks noChangeArrowheads="1"/>
          </p:cNvSpPr>
          <p:nvPr/>
        </p:nvSpPr>
        <p:spPr bwMode="auto">
          <a:xfrm>
            <a:off x="2006548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1" name="Rectangle 38"/>
          <p:cNvSpPr>
            <a:spLocks noChangeArrowheads="1"/>
          </p:cNvSpPr>
          <p:nvPr/>
        </p:nvSpPr>
        <p:spPr bwMode="auto">
          <a:xfrm>
            <a:off x="2006548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2" name="Rectangle 38"/>
          <p:cNvSpPr>
            <a:spLocks noChangeArrowheads="1"/>
          </p:cNvSpPr>
          <p:nvPr/>
        </p:nvSpPr>
        <p:spPr bwMode="auto">
          <a:xfrm>
            <a:off x="21795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3" name="Rectangle 38"/>
          <p:cNvSpPr>
            <a:spLocks noChangeArrowheads="1"/>
          </p:cNvSpPr>
          <p:nvPr/>
        </p:nvSpPr>
        <p:spPr bwMode="auto">
          <a:xfrm>
            <a:off x="21795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1658878" y="285751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1658878" y="321470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8" name="グループ化 152"/>
          <p:cNvGrpSpPr/>
          <p:nvPr/>
        </p:nvGrpSpPr>
        <p:grpSpPr>
          <a:xfrm>
            <a:off x="1658878" y="400052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4" name="グループ化 167"/>
          <p:cNvGrpSpPr/>
          <p:nvPr/>
        </p:nvGrpSpPr>
        <p:grpSpPr>
          <a:xfrm>
            <a:off x="1658878" y="521497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7" name="グループ化 172"/>
          <p:cNvGrpSpPr/>
          <p:nvPr/>
        </p:nvGrpSpPr>
        <p:grpSpPr>
          <a:xfrm>
            <a:off x="1658878" y="557216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8" name="グループ化 177"/>
          <p:cNvGrpSpPr/>
          <p:nvPr/>
        </p:nvGrpSpPr>
        <p:grpSpPr>
          <a:xfrm>
            <a:off x="1658878" y="600079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19" name="Rectangle 3"/>
          <p:cNvSpPr>
            <a:spLocks noChangeArrowheads="1"/>
          </p:cNvSpPr>
          <p:nvPr/>
        </p:nvSpPr>
        <p:spPr bwMode="auto">
          <a:xfrm>
            <a:off x="3643306" y="3000395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20" name="Text Box 46"/>
          <p:cNvSpPr txBox="1">
            <a:spLocks noChangeArrowheads="1"/>
          </p:cNvSpPr>
          <p:nvPr/>
        </p:nvSpPr>
        <p:spPr bwMode="auto">
          <a:xfrm>
            <a:off x="3786182" y="5657871"/>
            <a:ext cx="1785950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 smtClean="0">
                <a:cs typeface="Arial" charset="0"/>
              </a:rPr>
              <a:t>x5</a:t>
            </a:r>
          </a:p>
          <a:p>
            <a:pPr algn="ctr"/>
            <a:r>
              <a:rPr lang="en-US" altLang="ja-JP" sz="2000" dirty="0" smtClean="0">
                <a:cs typeface="Arial" charset="0"/>
              </a:rPr>
              <a:t>Crossbar SW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21" name="Line 104"/>
          <p:cNvSpPr>
            <a:spLocks noChangeShapeType="1"/>
          </p:cNvSpPr>
          <p:nvPr/>
        </p:nvSpPr>
        <p:spPr bwMode="auto">
          <a:xfrm flipH="1"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2" name="Line 105"/>
          <p:cNvSpPr>
            <a:spLocks noChangeShapeType="1"/>
          </p:cNvSpPr>
          <p:nvPr/>
        </p:nvSpPr>
        <p:spPr bwMode="auto">
          <a:xfrm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3" name="Line 106"/>
          <p:cNvSpPr>
            <a:spLocks noChangeShapeType="1"/>
          </p:cNvSpPr>
          <p:nvPr/>
        </p:nvSpPr>
        <p:spPr bwMode="auto">
          <a:xfrm>
            <a:off x="3990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4" name="Line 107"/>
          <p:cNvSpPr>
            <a:spLocks noChangeShapeType="1"/>
          </p:cNvSpPr>
          <p:nvPr/>
        </p:nvSpPr>
        <p:spPr bwMode="auto">
          <a:xfrm>
            <a:off x="5133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5" name="Line 108"/>
          <p:cNvSpPr>
            <a:spLocks noChangeShapeType="1"/>
          </p:cNvSpPr>
          <p:nvPr/>
        </p:nvSpPr>
        <p:spPr bwMode="auto">
          <a:xfrm>
            <a:off x="3990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6" name="Line 109"/>
          <p:cNvSpPr>
            <a:spLocks noChangeShapeType="1"/>
          </p:cNvSpPr>
          <p:nvPr/>
        </p:nvSpPr>
        <p:spPr bwMode="auto">
          <a:xfrm>
            <a:off x="5133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241" name="グループ化 157"/>
          <p:cNvGrpSpPr/>
          <p:nvPr/>
        </p:nvGrpSpPr>
        <p:grpSpPr>
          <a:xfrm>
            <a:off x="1658878" y="478634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36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7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8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9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51" name="Text Box 51"/>
          <p:cNvSpPr txBox="1">
            <a:spLocks noChangeArrowheads="1"/>
          </p:cNvSpPr>
          <p:nvPr/>
        </p:nvSpPr>
        <p:spPr bwMode="auto">
          <a:xfrm>
            <a:off x="1701793" y="3080586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2" name="Text Box 51"/>
          <p:cNvSpPr txBox="1">
            <a:spLocks noChangeArrowheads="1"/>
          </p:cNvSpPr>
          <p:nvPr/>
        </p:nvSpPr>
        <p:spPr bwMode="auto">
          <a:xfrm>
            <a:off x="1714480" y="3866404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3" name="Text Box 51"/>
          <p:cNvSpPr txBox="1">
            <a:spLocks noChangeArrowheads="1"/>
          </p:cNvSpPr>
          <p:nvPr/>
        </p:nvSpPr>
        <p:spPr bwMode="auto">
          <a:xfrm>
            <a:off x="1714480" y="4652222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4" name="Text Box 51"/>
          <p:cNvSpPr txBox="1">
            <a:spLocks noChangeArrowheads="1"/>
          </p:cNvSpPr>
          <p:nvPr/>
        </p:nvSpPr>
        <p:spPr bwMode="auto">
          <a:xfrm>
            <a:off x="1714480" y="5438040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5" name="Text Box 51"/>
          <p:cNvSpPr txBox="1">
            <a:spLocks noChangeArrowheads="1"/>
          </p:cNvSpPr>
          <p:nvPr/>
        </p:nvSpPr>
        <p:spPr bwMode="auto">
          <a:xfrm>
            <a:off x="1714480" y="6223858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grpSp>
        <p:nvGrpSpPr>
          <p:cNvPr id="246" name="グループ化 245"/>
          <p:cNvGrpSpPr/>
          <p:nvPr/>
        </p:nvGrpSpPr>
        <p:grpSpPr>
          <a:xfrm>
            <a:off x="71406" y="883592"/>
            <a:ext cx="5715040" cy="1116671"/>
            <a:chOff x="71406" y="883592"/>
            <a:chExt cx="5715040" cy="1116671"/>
          </a:xfrm>
        </p:grpSpPr>
        <p:sp>
          <p:nvSpPr>
            <p:cNvPr id="222" name="Freeform 94"/>
            <p:cNvSpPr>
              <a:spLocks/>
            </p:cNvSpPr>
            <p:nvPr/>
          </p:nvSpPr>
          <p:spPr bwMode="auto">
            <a:xfrm rot="5400000">
              <a:off x="2607443" y="992981"/>
              <a:ext cx="284195" cy="1158865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>
              <a:solidFill>
                <a:schemeClr val="tx2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224" name="直線コネクタ 223"/>
            <p:cNvCxnSpPr/>
            <p:nvPr/>
          </p:nvCxnSpPr>
          <p:spPr bwMode="auto">
            <a:xfrm rot="5400000">
              <a:off x="2614593" y="1857387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5" name="Line 54"/>
            <p:cNvSpPr>
              <a:spLocks noChangeShapeType="1"/>
            </p:cNvSpPr>
            <p:nvPr/>
          </p:nvSpPr>
          <p:spPr bwMode="auto">
            <a:xfrm>
              <a:off x="1500166" y="1595449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26" name="Text Box 55"/>
            <p:cNvSpPr txBox="1">
              <a:spLocks noChangeArrowheads="1"/>
            </p:cNvSpPr>
            <p:nvPr/>
          </p:nvSpPr>
          <p:spPr bwMode="auto">
            <a:xfrm>
              <a:off x="71406" y="1384312"/>
              <a:ext cx="1456146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err="1" smtClean="0">
                  <a:cs typeface="Arial" charset="0"/>
                </a:rPr>
                <a:t>Vdd</a:t>
              </a:r>
              <a:r>
                <a:rPr lang="en-US" altLang="ja-JP" sz="2000" dirty="0" smtClean="0">
                  <a:cs typeface="Arial" charset="0"/>
                </a:rPr>
                <a:t> select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227" name="直線コネクタ 226"/>
            <p:cNvCxnSpPr/>
            <p:nvPr/>
          </p:nvCxnSpPr>
          <p:spPr bwMode="auto">
            <a:xfrm rot="5400000">
              <a:off x="2285984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9" name="直線コネクタ 228"/>
            <p:cNvCxnSpPr/>
            <p:nvPr/>
          </p:nvCxnSpPr>
          <p:spPr bwMode="auto">
            <a:xfrm rot="5400000">
              <a:off x="2928926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0" name="Text Box 55"/>
            <p:cNvSpPr txBox="1">
              <a:spLocks noChangeArrowheads="1"/>
            </p:cNvSpPr>
            <p:nvPr/>
          </p:nvSpPr>
          <p:spPr bwMode="auto">
            <a:xfrm>
              <a:off x="1142976" y="883592"/>
              <a:ext cx="1316684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-high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231" name="Text Box 55"/>
            <p:cNvSpPr txBox="1">
              <a:spLocks noChangeArrowheads="1"/>
            </p:cNvSpPr>
            <p:nvPr/>
          </p:nvSpPr>
          <p:spPr bwMode="auto">
            <a:xfrm>
              <a:off x="3000364" y="883592"/>
              <a:ext cx="1193253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-low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232" name="Text Box 48"/>
            <p:cNvSpPr txBox="1">
              <a:spLocks noChangeArrowheads="1"/>
            </p:cNvSpPr>
            <p:nvPr/>
          </p:nvSpPr>
          <p:spPr bwMode="auto">
            <a:xfrm>
              <a:off x="3855811" y="1571635"/>
              <a:ext cx="1930635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Voltage switch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235" name="直線矢印コネクタ 234"/>
            <p:cNvCxnSpPr/>
            <p:nvPr/>
          </p:nvCxnSpPr>
          <p:spPr bwMode="auto">
            <a:xfrm rot="10800000">
              <a:off x="3287926" y="1643073"/>
              <a:ext cx="569695" cy="12970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95" name="タイトル 182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Multi-</a:t>
            </a:r>
            <a:r>
              <a:rPr lang="en-US" altLang="ja-JP" sz="4000" dirty="0" err="1" smtClean="0"/>
              <a:t>Vdd</a:t>
            </a:r>
            <a:r>
              <a:rPr lang="en-US" altLang="ja-JP" sz="4000" dirty="0" smtClean="0"/>
              <a:t> variable-pipeline router</a:t>
            </a:r>
            <a:endParaRPr kumimoji="1" lang="ja-JP" altLang="en-US" sz="4000" dirty="0"/>
          </a:p>
        </p:txBody>
      </p:sp>
      <p:sp>
        <p:nvSpPr>
          <p:cNvPr id="189" name="Text Box 60"/>
          <p:cNvSpPr txBox="1">
            <a:spLocks noChangeArrowheads="1"/>
          </p:cNvSpPr>
          <p:nvPr/>
        </p:nvSpPr>
        <p:spPr bwMode="auto">
          <a:xfrm>
            <a:off x="8324882" y="2999718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1" name="Text Box 61"/>
          <p:cNvSpPr txBox="1">
            <a:spLocks noChangeArrowheads="1"/>
          </p:cNvSpPr>
          <p:nvPr/>
        </p:nvSpPr>
        <p:spPr bwMode="auto">
          <a:xfrm>
            <a:off x="8324882" y="3750606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2" name="Text Box 62"/>
          <p:cNvSpPr txBox="1">
            <a:spLocks noChangeArrowheads="1"/>
          </p:cNvSpPr>
          <p:nvPr/>
        </p:nvSpPr>
        <p:spPr bwMode="auto">
          <a:xfrm>
            <a:off x="8324882" y="457454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203" name="Text Box 63"/>
          <p:cNvSpPr txBox="1">
            <a:spLocks noChangeArrowheads="1"/>
          </p:cNvSpPr>
          <p:nvPr/>
        </p:nvSpPr>
        <p:spPr bwMode="auto">
          <a:xfrm>
            <a:off x="8323295" y="5336543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4" name="Text Box 64"/>
          <p:cNvSpPr txBox="1">
            <a:spLocks noChangeArrowheads="1"/>
          </p:cNvSpPr>
          <p:nvPr/>
        </p:nvSpPr>
        <p:spPr bwMode="auto">
          <a:xfrm>
            <a:off x="8337800" y="609854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205" name="Rectangle 38"/>
          <p:cNvSpPr>
            <a:spLocks noChangeArrowheads="1"/>
          </p:cNvSpPr>
          <p:nvPr/>
        </p:nvSpPr>
        <p:spPr bwMode="auto">
          <a:xfrm>
            <a:off x="6072198" y="300039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cxnSp>
        <p:nvCxnSpPr>
          <p:cNvPr id="206" name="直線矢印コネクタ 205"/>
          <p:cNvCxnSpPr/>
          <p:nvPr/>
        </p:nvCxnSpPr>
        <p:spPr bwMode="auto">
          <a:xfrm flipV="1">
            <a:off x="5715008" y="3214663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07" name="Rectangle 38"/>
          <p:cNvSpPr>
            <a:spLocks noChangeArrowheads="1"/>
          </p:cNvSpPr>
          <p:nvPr/>
        </p:nvSpPr>
        <p:spPr bwMode="auto">
          <a:xfrm>
            <a:off x="6072198" y="375605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08" name="Rectangle 38"/>
          <p:cNvSpPr>
            <a:spLocks noChangeArrowheads="1"/>
          </p:cNvSpPr>
          <p:nvPr/>
        </p:nvSpPr>
        <p:spPr bwMode="auto">
          <a:xfrm>
            <a:off x="6072198" y="454187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19" name="Rectangle 38"/>
          <p:cNvSpPr>
            <a:spLocks noChangeArrowheads="1"/>
          </p:cNvSpPr>
          <p:nvPr/>
        </p:nvSpPr>
        <p:spPr bwMode="auto">
          <a:xfrm>
            <a:off x="6072198" y="532769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223" name="Rectangle 38"/>
          <p:cNvSpPr>
            <a:spLocks noChangeArrowheads="1"/>
          </p:cNvSpPr>
          <p:nvPr/>
        </p:nvSpPr>
        <p:spPr bwMode="auto">
          <a:xfrm>
            <a:off x="6072198" y="6113512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cxnSp>
        <p:nvCxnSpPr>
          <p:cNvPr id="242" name="直線矢印コネクタ 241"/>
          <p:cNvCxnSpPr/>
          <p:nvPr/>
        </p:nvCxnSpPr>
        <p:spPr bwMode="auto">
          <a:xfrm flipV="1">
            <a:off x="5715008" y="3929043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3" name="直線矢印コネクタ 242"/>
          <p:cNvCxnSpPr/>
          <p:nvPr/>
        </p:nvCxnSpPr>
        <p:spPr bwMode="auto">
          <a:xfrm flipV="1">
            <a:off x="5715008" y="4714861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4" name="直線矢印コネクタ 243"/>
          <p:cNvCxnSpPr/>
          <p:nvPr/>
        </p:nvCxnSpPr>
        <p:spPr bwMode="auto">
          <a:xfrm flipV="1">
            <a:off x="5715008" y="5500702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45" name="直線矢印コネクタ 244"/>
          <p:cNvCxnSpPr/>
          <p:nvPr/>
        </p:nvCxnSpPr>
        <p:spPr bwMode="auto">
          <a:xfrm flipV="1">
            <a:off x="5715008" y="6286520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56" name="グループ化 155"/>
          <p:cNvGrpSpPr/>
          <p:nvPr/>
        </p:nvGrpSpPr>
        <p:grpSpPr>
          <a:xfrm>
            <a:off x="4929190" y="2143139"/>
            <a:ext cx="1214446" cy="714380"/>
            <a:chOff x="4929190" y="2143139"/>
            <a:chExt cx="1214446" cy="714380"/>
          </a:xfrm>
        </p:grpSpPr>
        <p:sp>
          <p:nvSpPr>
            <p:cNvPr id="157" name="Rectangle 47"/>
            <p:cNvSpPr>
              <a:spLocks noChangeArrowheads="1"/>
            </p:cNvSpPr>
            <p:nvPr/>
          </p:nvSpPr>
          <p:spPr bwMode="auto">
            <a:xfrm>
              <a:off x="4929190" y="2143139"/>
              <a:ext cx="1143008" cy="714380"/>
            </a:xfrm>
            <a:prstGeom prst="rect">
              <a:avLst/>
            </a:prstGeom>
            <a:solidFill>
              <a:srgbClr val="99C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158" name="Text Box 48"/>
            <p:cNvSpPr txBox="1">
              <a:spLocks noChangeArrowheads="1"/>
            </p:cNvSpPr>
            <p:nvPr/>
          </p:nvSpPr>
          <p:spPr bwMode="auto">
            <a:xfrm>
              <a:off x="4929190" y="2143139"/>
              <a:ext cx="1214446" cy="71006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Pipeline control</a:t>
              </a:r>
              <a:endParaRPr lang="en-US" altLang="ja-JP" sz="2000" dirty="0">
                <a:cs typeface="Arial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85852" y="2000263"/>
            <a:ext cx="5857916" cy="478632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3643306" y="2143139"/>
            <a:ext cx="1143008" cy="71438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643306" y="2313006"/>
            <a:ext cx="1101881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Arbiter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8" name="Line 54"/>
          <p:cNvSpPr>
            <a:spLocks noChangeShapeType="1"/>
          </p:cNvSpPr>
          <p:nvPr/>
        </p:nvSpPr>
        <p:spPr bwMode="auto">
          <a:xfrm>
            <a:off x="890556" y="323852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>
            <a:off x="282543" y="3027386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0" name="Text Box 56"/>
          <p:cNvSpPr txBox="1">
            <a:spLocks noChangeArrowheads="1"/>
          </p:cNvSpPr>
          <p:nvPr/>
        </p:nvSpPr>
        <p:spPr bwMode="auto">
          <a:xfrm>
            <a:off x="282543" y="3778273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>
            <a:off x="282543" y="4540273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2" name="Text Box 58"/>
          <p:cNvSpPr txBox="1">
            <a:spLocks noChangeArrowheads="1"/>
          </p:cNvSpPr>
          <p:nvPr/>
        </p:nvSpPr>
        <p:spPr bwMode="auto">
          <a:xfrm>
            <a:off x="280956" y="5302273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142844" y="606427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>
            <a:off x="888968" y="4043386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0" name="Line 81"/>
          <p:cNvSpPr>
            <a:spLocks noChangeShapeType="1"/>
          </p:cNvSpPr>
          <p:nvPr/>
        </p:nvSpPr>
        <p:spPr bwMode="auto">
          <a:xfrm>
            <a:off x="900081" y="4795861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" name="Line 82"/>
          <p:cNvSpPr>
            <a:spLocks noChangeShapeType="1"/>
          </p:cNvSpPr>
          <p:nvPr/>
        </p:nvSpPr>
        <p:spPr bwMode="auto">
          <a:xfrm>
            <a:off x="900081" y="555627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2" name="Line 83"/>
          <p:cNvSpPr>
            <a:spLocks noChangeShapeType="1"/>
          </p:cNvSpPr>
          <p:nvPr/>
        </p:nvSpPr>
        <p:spPr bwMode="auto">
          <a:xfrm>
            <a:off x="900081" y="630874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" name="Line 84"/>
          <p:cNvSpPr>
            <a:spLocks noChangeShapeType="1"/>
          </p:cNvSpPr>
          <p:nvPr/>
        </p:nvSpPr>
        <p:spPr bwMode="auto">
          <a:xfrm flipV="1">
            <a:off x="2443143" y="30861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" name="Line 85"/>
          <p:cNvSpPr>
            <a:spLocks noChangeShapeType="1"/>
          </p:cNvSpPr>
          <p:nvPr/>
        </p:nvSpPr>
        <p:spPr bwMode="auto">
          <a:xfrm flipV="1">
            <a:off x="2443143" y="33909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" name="Line 86"/>
          <p:cNvSpPr>
            <a:spLocks noChangeShapeType="1"/>
          </p:cNvSpPr>
          <p:nvPr/>
        </p:nvSpPr>
        <p:spPr bwMode="auto">
          <a:xfrm flipV="1">
            <a:off x="2439968" y="3890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" name="Line 87"/>
          <p:cNvSpPr>
            <a:spLocks noChangeShapeType="1"/>
          </p:cNvSpPr>
          <p:nvPr/>
        </p:nvSpPr>
        <p:spPr bwMode="auto">
          <a:xfrm flipV="1">
            <a:off x="2439968" y="4195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7" name="Line 88"/>
          <p:cNvSpPr>
            <a:spLocks noChangeShapeType="1"/>
          </p:cNvSpPr>
          <p:nvPr/>
        </p:nvSpPr>
        <p:spPr bwMode="auto">
          <a:xfrm flipV="1">
            <a:off x="2439968" y="4652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8" name="Line 89"/>
          <p:cNvSpPr>
            <a:spLocks noChangeShapeType="1"/>
          </p:cNvSpPr>
          <p:nvPr/>
        </p:nvSpPr>
        <p:spPr bwMode="auto">
          <a:xfrm flipV="1">
            <a:off x="2439968" y="4957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" name="Line 90"/>
          <p:cNvSpPr>
            <a:spLocks noChangeShapeType="1"/>
          </p:cNvSpPr>
          <p:nvPr/>
        </p:nvSpPr>
        <p:spPr bwMode="auto">
          <a:xfrm flipV="1">
            <a:off x="2439968" y="5414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" name="Line 91"/>
          <p:cNvSpPr>
            <a:spLocks noChangeShapeType="1"/>
          </p:cNvSpPr>
          <p:nvPr/>
        </p:nvSpPr>
        <p:spPr bwMode="auto">
          <a:xfrm flipV="1">
            <a:off x="2439968" y="5719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1" name="Line 92"/>
          <p:cNvSpPr>
            <a:spLocks noChangeShapeType="1"/>
          </p:cNvSpPr>
          <p:nvPr/>
        </p:nvSpPr>
        <p:spPr bwMode="auto">
          <a:xfrm flipV="1">
            <a:off x="2439968" y="6176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2" name="Line 93"/>
          <p:cNvSpPr>
            <a:spLocks noChangeShapeType="1"/>
          </p:cNvSpPr>
          <p:nvPr/>
        </p:nvSpPr>
        <p:spPr bwMode="auto">
          <a:xfrm flipV="1">
            <a:off x="2439968" y="6481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3" name="Freeform 94"/>
          <p:cNvSpPr>
            <a:spLocks/>
          </p:cNvSpPr>
          <p:nvPr/>
        </p:nvSpPr>
        <p:spPr bwMode="auto">
          <a:xfrm>
            <a:off x="2801886" y="2913086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4" name="Line 99"/>
          <p:cNvSpPr>
            <a:spLocks noChangeShapeType="1"/>
          </p:cNvSpPr>
          <p:nvPr/>
        </p:nvSpPr>
        <p:spPr bwMode="auto">
          <a:xfrm>
            <a:off x="3144819" y="3143271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5" name="Line 100"/>
          <p:cNvSpPr>
            <a:spLocks noChangeShapeType="1"/>
          </p:cNvSpPr>
          <p:nvPr/>
        </p:nvSpPr>
        <p:spPr bwMode="auto">
          <a:xfrm>
            <a:off x="3133706" y="402274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6" name="Line 101"/>
          <p:cNvSpPr>
            <a:spLocks noChangeShapeType="1"/>
          </p:cNvSpPr>
          <p:nvPr/>
        </p:nvSpPr>
        <p:spPr bwMode="auto">
          <a:xfrm>
            <a:off x="3133706" y="4795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7" name="Line 102"/>
          <p:cNvSpPr>
            <a:spLocks noChangeShapeType="1"/>
          </p:cNvSpPr>
          <p:nvPr/>
        </p:nvSpPr>
        <p:spPr bwMode="auto">
          <a:xfrm>
            <a:off x="3133706" y="5580086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8" name="Line 103"/>
          <p:cNvSpPr>
            <a:spLocks noChangeShapeType="1"/>
          </p:cNvSpPr>
          <p:nvPr/>
        </p:nvSpPr>
        <p:spPr bwMode="auto">
          <a:xfrm>
            <a:off x="3133706" y="6319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9" name="Freeform 94"/>
          <p:cNvSpPr>
            <a:spLocks/>
          </p:cNvSpPr>
          <p:nvPr/>
        </p:nvSpPr>
        <p:spPr bwMode="auto">
          <a:xfrm>
            <a:off x="2801886" y="3729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0" name="Freeform 94"/>
          <p:cNvSpPr>
            <a:spLocks/>
          </p:cNvSpPr>
          <p:nvPr/>
        </p:nvSpPr>
        <p:spPr bwMode="auto">
          <a:xfrm>
            <a:off x="2801886" y="451487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1" name="Freeform 94"/>
          <p:cNvSpPr>
            <a:spLocks/>
          </p:cNvSpPr>
          <p:nvPr/>
        </p:nvSpPr>
        <p:spPr bwMode="auto">
          <a:xfrm>
            <a:off x="2801886" y="527052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2" name="Freeform 94"/>
          <p:cNvSpPr>
            <a:spLocks/>
          </p:cNvSpPr>
          <p:nvPr/>
        </p:nvSpPr>
        <p:spPr bwMode="auto">
          <a:xfrm>
            <a:off x="2801886" y="6015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3" name="Rectangle 38"/>
          <p:cNvSpPr>
            <a:spLocks noChangeArrowheads="1"/>
          </p:cNvSpPr>
          <p:nvPr/>
        </p:nvSpPr>
        <p:spPr bwMode="auto">
          <a:xfrm>
            <a:off x="16588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1831923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5" name="Rectangle 38"/>
          <p:cNvSpPr>
            <a:spLocks noChangeArrowheads="1"/>
          </p:cNvSpPr>
          <p:nvPr/>
        </p:nvSpPr>
        <p:spPr bwMode="auto">
          <a:xfrm>
            <a:off x="2006548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1658885" y="285752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47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8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9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0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51" name="Rectangle 38"/>
          <p:cNvSpPr>
            <a:spLocks noChangeArrowheads="1"/>
          </p:cNvSpPr>
          <p:nvPr/>
        </p:nvSpPr>
        <p:spPr bwMode="auto">
          <a:xfrm>
            <a:off x="21795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2" name="Rectangle 38"/>
          <p:cNvSpPr>
            <a:spLocks noChangeArrowheads="1"/>
          </p:cNvSpPr>
          <p:nvPr/>
        </p:nvSpPr>
        <p:spPr bwMode="auto">
          <a:xfrm>
            <a:off x="16588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3" name="Rectangle 38"/>
          <p:cNvSpPr>
            <a:spLocks noChangeArrowheads="1"/>
          </p:cNvSpPr>
          <p:nvPr/>
        </p:nvSpPr>
        <p:spPr bwMode="auto">
          <a:xfrm>
            <a:off x="16588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4" name="Rectangle 38"/>
          <p:cNvSpPr>
            <a:spLocks noChangeArrowheads="1"/>
          </p:cNvSpPr>
          <p:nvPr/>
        </p:nvSpPr>
        <p:spPr bwMode="auto">
          <a:xfrm>
            <a:off x="1831923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1831923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6" name="Rectangle 38"/>
          <p:cNvSpPr>
            <a:spLocks noChangeArrowheads="1"/>
          </p:cNvSpPr>
          <p:nvPr/>
        </p:nvSpPr>
        <p:spPr bwMode="auto">
          <a:xfrm>
            <a:off x="2006548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7" name="Rectangle 38"/>
          <p:cNvSpPr>
            <a:spLocks noChangeArrowheads="1"/>
          </p:cNvSpPr>
          <p:nvPr/>
        </p:nvSpPr>
        <p:spPr bwMode="auto">
          <a:xfrm>
            <a:off x="2006548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8" name="Rectangle 38"/>
          <p:cNvSpPr>
            <a:spLocks noChangeArrowheads="1"/>
          </p:cNvSpPr>
          <p:nvPr/>
        </p:nvSpPr>
        <p:spPr bwMode="auto">
          <a:xfrm>
            <a:off x="21795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9" name="Rectangle 38"/>
          <p:cNvSpPr>
            <a:spLocks noChangeArrowheads="1"/>
          </p:cNvSpPr>
          <p:nvPr/>
        </p:nvSpPr>
        <p:spPr bwMode="auto">
          <a:xfrm>
            <a:off x="21795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16588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1" name="Rectangle 38"/>
          <p:cNvSpPr>
            <a:spLocks noChangeArrowheads="1"/>
          </p:cNvSpPr>
          <p:nvPr/>
        </p:nvSpPr>
        <p:spPr bwMode="auto">
          <a:xfrm>
            <a:off x="16588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2" name="Rectangle 38"/>
          <p:cNvSpPr>
            <a:spLocks noChangeArrowheads="1"/>
          </p:cNvSpPr>
          <p:nvPr/>
        </p:nvSpPr>
        <p:spPr bwMode="auto">
          <a:xfrm>
            <a:off x="1831923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3" name="Rectangle 38"/>
          <p:cNvSpPr>
            <a:spLocks noChangeArrowheads="1"/>
          </p:cNvSpPr>
          <p:nvPr/>
        </p:nvSpPr>
        <p:spPr bwMode="auto">
          <a:xfrm>
            <a:off x="1831923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4" name="Rectangle 38"/>
          <p:cNvSpPr>
            <a:spLocks noChangeArrowheads="1"/>
          </p:cNvSpPr>
          <p:nvPr/>
        </p:nvSpPr>
        <p:spPr bwMode="auto">
          <a:xfrm>
            <a:off x="2006548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5" name="Rectangle 38"/>
          <p:cNvSpPr>
            <a:spLocks noChangeArrowheads="1"/>
          </p:cNvSpPr>
          <p:nvPr/>
        </p:nvSpPr>
        <p:spPr bwMode="auto">
          <a:xfrm>
            <a:off x="2006548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6" name="Rectangle 38"/>
          <p:cNvSpPr>
            <a:spLocks noChangeArrowheads="1"/>
          </p:cNvSpPr>
          <p:nvPr/>
        </p:nvSpPr>
        <p:spPr bwMode="auto">
          <a:xfrm>
            <a:off x="21795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7" name="Rectangle 38"/>
          <p:cNvSpPr>
            <a:spLocks noChangeArrowheads="1"/>
          </p:cNvSpPr>
          <p:nvPr/>
        </p:nvSpPr>
        <p:spPr bwMode="auto">
          <a:xfrm>
            <a:off x="21795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16588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9" name="Rectangle 38"/>
          <p:cNvSpPr>
            <a:spLocks noChangeArrowheads="1"/>
          </p:cNvSpPr>
          <p:nvPr/>
        </p:nvSpPr>
        <p:spPr bwMode="auto">
          <a:xfrm>
            <a:off x="16588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0" name="Rectangle 38"/>
          <p:cNvSpPr>
            <a:spLocks noChangeArrowheads="1"/>
          </p:cNvSpPr>
          <p:nvPr/>
        </p:nvSpPr>
        <p:spPr bwMode="auto">
          <a:xfrm>
            <a:off x="1831923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1" name="Rectangle 38"/>
          <p:cNvSpPr>
            <a:spLocks noChangeArrowheads="1"/>
          </p:cNvSpPr>
          <p:nvPr/>
        </p:nvSpPr>
        <p:spPr bwMode="auto">
          <a:xfrm>
            <a:off x="1831923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2006548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3" name="Rectangle 38"/>
          <p:cNvSpPr>
            <a:spLocks noChangeArrowheads="1"/>
          </p:cNvSpPr>
          <p:nvPr/>
        </p:nvSpPr>
        <p:spPr bwMode="auto">
          <a:xfrm>
            <a:off x="2006548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21795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5" name="Rectangle 38"/>
          <p:cNvSpPr>
            <a:spLocks noChangeArrowheads="1"/>
          </p:cNvSpPr>
          <p:nvPr/>
        </p:nvSpPr>
        <p:spPr bwMode="auto">
          <a:xfrm>
            <a:off x="21795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6" name="Rectangle 38"/>
          <p:cNvSpPr>
            <a:spLocks noChangeArrowheads="1"/>
          </p:cNvSpPr>
          <p:nvPr/>
        </p:nvSpPr>
        <p:spPr bwMode="auto">
          <a:xfrm>
            <a:off x="16588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7" name="Rectangle 38"/>
          <p:cNvSpPr>
            <a:spLocks noChangeArrowheads="1"/>
          </p:cNvSpPr>
          <p:nvPr/>
        </p:nvSpPr>
        <p:spPr bwMode="auto">
          <a:xfrm>
            <a:off x="16588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8" name="Rectangle 38"/>
          <p:cNvSpPr>
            <a:spLocks noChangeArrowheads="1"/>
          </p:cNvSpPr>
          <p:nvPr/>
        </p:nvSpPr>
        <p:spPr bwMode="auto">
          <a:xfrm>
            <a:off x="1831923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9" name="Rectangle 38"/>
          <p:cNvSpPr>
            <a:spLocks noChangeArrowheads="1"/>
          </p:cNvSpPr>
          <p:nvPr/>
        </p:nvSpPr>
        <p:spPr bwMode="auto">
          <a:xfrm>
            <a:off x="1831923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0" name="Rectangle 38"/>
          <p:cNvSpPr>
            <a:spLocks noChangeArrowheads="1"/>
          </p:cNvSpPr>
          <p:nvPr/>
        </p:nvSpPr>
        <p:spPr bwMode="auto">
          <a:xfrm>
            <a:off x="2006548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1" name="Rectangle 38"/>
          <p:cNvSpPr>
            <a:spLocks noChangeArrowheads="1"/>
          </p:cNvSpPr>
          <p:nvPr/>
        </p:nvSpPr>
        <p:spPr bwMode="auto">
          <a:xfrm>
            <a:off x="2006548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2" name="Rectangle 38"/>
          <p:cNvSpPr>
            <a:spLocks noChangeArrowheads="1"/>
          </p:cNvSpPr>
          <p:nvPr/>
        </p:nvSpPr>
        <p:spPr bwMode="auto">
          <a:xfrm>
            <a:off x="21795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3" name="Rectangle 38"/>
          <p:cNvSpPr>
            <a:spLocks noChangeArrowheads="1"/>
          </p:cNvSpPr>
          <p:nvPr/>
        </p:nvSpPr>
        <p:spPr bwMode="auto">
          <a:xfrm>
            <a:off x="21795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1658878" y="285751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1658878" y="321470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4" name="グループ化 152"/>
          <p:cNvGrpSpPr/>
          <p:nvPr/>
        </p:nvGrpSpPr>
        <p:grpSpPr>
          <a:xfrm>
            <a:off x="1658878" y="400052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5" name="グループ化 167"/>
          <p:cNvGrpSpPr/>
          <p:nvPr/>
        </p:nvGrpSpPr>
        <p:grpSpPr>
          <a:xfrm>
            <a:off x="1658878" y="521497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6" name="グループ化 172"/>
          <p:cNvGrpSpPr/>
          <p:nvPr/>
        </p:nvGrpSpPr>
        <p:grpSpPr>
          <a:xfrm>
            <a:off x="1658878" y="557216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17" name="グループ化 177"/>
          <p:cNvGrpSpPr/>
          <p:nvPr/>
        </p:nvGrpSpPr>
        <p:grpSpPr>
          <a:xfrm>
            <a:off x="1658878" y="600079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19" name="Rectangle 3"/>
          <p:cNvSpPr>
            <a:spLocks noChangeArrowheads="1"/>
          </p:cNvSpPr>
          <p:nvPr/>
        </p:nvSpPr>
        <p:spPr bwMode="auto">
          <a:xfrm>
            <a:off x="3643306" y="3000395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20" name="Text Box 46"/>
          <p:cNvSpPr txBox="1">
            <a:spLocks noChangeArrowheads="1"/>
          </p:cNvSpPr>
          <p:nvPr/>
        </p:nvSpPr>
        <p:spPr bwMode="auto">
          <a:xfrm>
            <a:off x="3786182" y="5657871"/>
            <a:ext cx="1785950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 smtClean="0">
                <a:cs typeface="Arial" charset="0"/>
              </a:rPr>
              <a:t>x5</a:t>
            </a:r>
          </a:p>
          <a:p>
            <a:pPr algn="ctr"/>
            <a:r>
              <a:rPr lang="en-US" altLang="ja-JP" sz="2000" dirty="0" smtClean="0">
                <a:cs typeface="Arial" charset="0"/>
              </a:rPr>
              <a:t>Crossbar SW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21" name="Line 104"/>
          <p:cNvSpPr>
            <a:spLocks noChangeShapeType="1"/>
          </p:cNvSpPr>
          <p:nvPr/>
        </p:nvSpPr>
        <p:spPr bwMode="auto">
          <a:xfrm flipH="1"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2" name="Line 105"/>
          <p:cNvSpPr>
            <a:spLocks noChangeShapeType="1"/>
          </p:cNvSpPr>
          <p:nvPr/>
        </p:nvSpPr>
        <p:spPr bwMode="auto">
          <a:xfrm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3" name="Line 106"/>
          <p:cNvSpPr>
            <a:spLocks noChangeShapeType="1"/>
          </p:cNvSpPr>
          <p:nvPr/>
        </p:nvSpPr>
        <p:spPr bwMode="auto">
          <a:xfrm>
            <a:off x="3990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4" name="Line 107"/>
          <p:cNvSpPr>
            <a:spLocks noChangeShapeType="1"/>
          </p:cNvSpPr>
          <p:nvPr/>
        </p:nvSpPr>
        <p:spPr bwMode="auto">
          <a:xfrm>
            <a:off x="5133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5" name="Line 108"/>
          <p:cNvSpPr>
            <a:spLocks noChangeShapeType="1"/>
          </p:cNvSpPr>
          <p:nvPr/>
        </p:nvSpPr>
        <p:spPr bwMode="auto">
          <a:xfrm>
            <a:off x="3990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6" name="Line 109"/>
          <p:cNvSpPr>
            <a:spLocks noChangeShapeType="1"/>
          </p:cNvSpPr>
          <p:nvPr/>
        </p:nvSpPr>
        <p:spPr bwMode="auto">
          <a:xfrm>
            <a:off x="5133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18" name="グループ化 157"/>
          <p:cNvGrpSpPr/>
          <p:nvPr/>
        </p:nvGrpSpPr>
        <p:grpSpPr>
          <a:xfrm>
            <a:off x="1658878" y="478634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36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7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8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9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51" name="Text Box 51"/>
          <p:cNvSpPr txBox="1">
            <a:spLocks noChangeArrowheads="1"/>
          </p:cNvSpPr>
          <p:nvPr/>
        </p:nvSpPr>
        <p:spPr bwMode="auto">
          <a:xfrm>
            <a:off x="1701793" y="3080586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2" name="Text Box 51"/>
          <p:cNvSpPr txBox="1">
            <a:spLocks noChangeArrowheads="1"/>
          </p:cNvSpPr>
          <p:nvPr/>
        </p:nvSpPr>
        <p:spPr bwMode="auto">
          <a:xfrm>
            <a:off x="1714480" y="3866404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3" name="Text Box 51"/>
          <p:cNvSpPr txBox="1">
            <a:spLocks noChangeArrowheads="1"/>
          </p:cNvSpPr>
          <p:nvPr/>
        </p:nvSpPr>
        <p:spPr bwMode="auto">
          <a:xfrm>
            <a:off x="1714480" y="4652222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4" name="Text Box 51"/>
          <p:cNvSpPr txBox="1">
            <a:spLocks noChangeArrowheads="1"/>
          </p:cNvSpPr>
          <p:nvPr/>
        </p:nvSpPr>
        <p:spPr bwMode="auto">
          <a:xfrm>
            <a:off x="1714480" y="5438040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5" name="Text Box 51"/>
          <p:cNvSpPr txBox="1">
            <a:spLocks noChangeArrowheads="1"/>
          </p:cNvSpPr>
          <p:nvPr/>
        </p:nvSpPr>
        <p:spPr bwMode="auto">
          <a:xfrm>
            <a:off x="1714480" y="6223858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grpSp>
        <p:nvGrpSpPr>
          <p:cNvPr id="228" name="グループ化 245"/>
          <p:cNvGrpSpPr/>
          <p:nvPr/>
        </p:nvGrpSpPr>
        <p:grpSpPr>
          <a:xfrm>
            <a:off x="71406" y="883592"/>
            <a:ext cx="5715040" cy="1116671"/>
            <a:chOff x="71406" y="883592"/>
            <a:chExt cx="5715040" cy="1116671"/>
          </a:xfrm>
        </p:grpSpPr>
        <p:sp>
          <p:nvSpPr>
            <p:cNvPr id="222" name="Freeform 94"/>
            <p:cNvSpPr>
              <a:spLocks/>
            </p:cNvSpPr>
            <p:nvPr/>
          </p:nvSpPr>
          <p:spPr bwMode="auto">
            <a:xfrm rot="5400000">
              <a:off x="2607443" y="992981"/>
              <a:ext cx="284195" cy="1158865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>
              <a:solidFill>
                <a:schemeClr val="tx2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224" name="直線コネクタ 223"/>
            <p:cNvCxnSpPr/>
            <p:nvPr/>
          </p:nvCxnSpPr>
          <p:spPr bwMode="auto">
            <a:xfrm rot="5400000">
              <a:off x="2614593" y="1857387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5" name="Line 54"/>
            <p:cNvSpPr>
              <a:spLocks noChangeShapeType="1"/>
            </p:cNvSpPr>
            <p:nvPr/>
          </p:nvSpPr>
          <p:spPr bwMode="auto">
            <a:xfrm>
              <a:off x="1500166" y="1595449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26" name="Text Box 55"/>
            <p:cNvSpPr txBox="1">
              <a:spLocks noChangeArrowheads="1"/>
            </p:cNvSpPr>
            <p:nvPr/>
          </p:nvSpPr>
          <p:spPr bwMode="auto">
            <a:xfrm>
              <a:off x="71406" y="1384312"/>
              <a:ext cx="1456146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err="1" smtClean="0">
                  <a:cs typeface="Arial" charset="0"/>
                </a:rPr>
                <a:t>Vdd</a:t>
              </a:r>
              <a:r>
                <a:rPr lang="en-US" altLang="ja-JP" sz="2000" dirty="0" smtClean="0">
                  <a:cs typeface="Arial" charset="0"/>
                </a:rPr>
                <a:t> select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227" name="直線コネクタ 226"/>
            <p:cNvCxnSpPr/>
            <p:nvPr/>
          </p:nvCxnSpPr>
          <p:spPr bwMode="auto">
            <a:xfrm rot="5400000">
              <a:off x="2285984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9" name="直線コネクタ 228"/>
            <p:cNvCxnSpPr/>
            <p:nvPr/>
          </p:nvCxnSpPr>
          <p:spPr bwMode="auto">
            <a:xfrm rot="5400000">
              <a:off x="2928926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30" name="Text Box 55"/>
            <p:cNvSpPr txBox="1">
              <a:spLocks noChangeArrowheads="1"/>
            </p:cNvSpPr>
            <p:nvPr/>
          </p:nvSpPr>
          <p:spPr bwMode="auto">
            <a:xfrm>
              <a:off x="1142976" y="883592"/>
              <a:ext cx="1316684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-high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231" name="Text Box 55"/>
            <p:cNvSpPr txBox="1">
              <a:spLocks noChangeArrowheads="1"/>
            </p:cNvSpPr>
            <p:nvPr/>
          </p:nvSpPr>
          <p:spPr bwMode="auto">
            <a:xfrm>
              <a:off x="3000364" y="883592"/>
              <a:ext cx="1193253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-low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232" name="Text Box 48"/>
            <p:cNvSpPr txBox="1">
              <a:spLocks noChangeArrowheads="1"/>
            </p:cNvSpPr>
            <p:nvPr/>
          </p:nvSpPr>
          <p:spPr bwMode="auto">
            <a:xfrm>
              <a:off x="3855811" y="1571635"/>
              <a:ext cx="1930635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Voltage switch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235" name="直線矢印コネクタ 234"/>
            <p:cNvCxnSpPr/>
            <p:nvPr/>
          </p:nvCxnSpPr>
          <p:spPr bwMode="auto">
            <a:xfrm rot="10800000">
              <a:off x="3287926" y="1643073"/>
              <a:ext cx="569695" cy="12970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95" name="タイトル 182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Multi-</a:t>
            </a:r>
            <a:r>
              <a:rPr lang="en-US" altLang="ja-JP" sz="4000" dirty="0" err="1" smtClean="0"/>
              <a:t>Vdd</a:t>
            </a:r>
            <a:r>
              <a:rPr lang="en-US" altLang="ja-JP" sz="4000" dirty="0" smtClean="0"/>
              <a:t> variable-pipeline router</a:t>
            </a:r>
            <a:endParaRPr kumimoji="1" lang="ja-JP" altLang="en-US" sz="4000" dirty="0"/>
          </a:p>
        </p:txBody>
      </p:sp>
      <p:sp>
        <p:nvSpPr>
          <p:cNvPr id="189" name="Text Box 60"/>
          <p:cNvSpPr txBox="1">
            <a:spLocks noChangeArrowheads="1"/>
          </p:cNvSpPr>
          <p:nvPr/>
        </p:nvSpPr>
        <p:spPr bwMode="auto">
          <a:xfrm>
            <a:off x="8324882" y="2999718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201" name="Text Box 61"/>
          <p:cNvSpPr txBox="1">
            <a:spLocks noChangeArrowheads="1"/>
          </p:cNvSpPr>
          <p:nvPr/>
        </p:nvSpPr>
        <p:spPr bwMode="auto">
          <a:xfrm>
            <a:off x="8324882" y="3750606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202" name="Text Box 62"/>
          <p:cNvSpPr txBox="1">
            <a:spLocks noChangeArrowheads="1"/>
          </p:cNvSpPr>
          <p:nvPr/>
        </p:nvSpPr>
        <p:spPr bwMode="auto">
          <a:xfrm>
            <a:off x="8324882" y="457454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203" name="Text Box 63"/>
          <p:cNvSpPr txBox="1">
            <a:spLocks noChangeArrowheads="1"/>
          </p:cNvSpPr>
          <p:nvPr/>
        </p:nvSpPr>
        <p:spPr bwMode="auto">
          <a:xfrm>
            <a:off x="8323295" y="5336543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204" name="Text Box 64"/>
          <p:cNvSpPr txBox="1">
            <a:spLocks noChangeArrowheads="1"/>
          </p:cNvSpPr>
          <p:nvPr/>
        </p:nvSpPr>
        <p:spPr bwMode="auto">
          <a:xfrm>
            <a:off x="8337800" y="609854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56" name="Rectangle 38"/>
          <p:cNvSpPr>
            <a:spLocks noChangeArrowheads="1"/>
          </p:cNvSpPr>
          <p:nvPr/>
        </p:nvSpPr>
        <p:spPr bwMode="auto">
          <a:xfrm>
            <a:off x="6072198" y="300039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7" name="直線矢印コネクタ 156"/>
          <p:cNvCxnSpPr/>
          <p:nvPr/>
        </p:nvCxnSpPr>
        <p:spPr bwMode="auto">
          <a:xfrm flipV="1">
            <a:off x="5715008" y="3212976"/>
            <a:ext cx="1665304" cy="1711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58" name="Rectangle 38"/>
          <p:cNvSpPr>
            <a:spLocks noChangeArrowheads="1"/>
          </p:cNvSpPr>
          <p:nvPr/>
        </p:nvSpPr>
        <p:spPr bwMode="auto">
          <a:xfrm>
            <a:off x="6072198" y="375605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38"/>
          <p:cNvSpPr>
            <a:spLocks noChangeArrowheads="1"/>
          </p:cNvSpPr>
          <p:nvPr/>
        </p:nvSpPr>
        <p:spPr bwMode="auto">
          <a:xfrm>
            <a:off x="6072198" y="454187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Rectangle 38"/>
          <p:cNvSpPr>
            <a:spLocks noChangeArrowheads="1"/>
          </p:cNvSpPr>
          <p:nvPr/>
        </p:nvSpPr>
        <p:spPr bwMode="auto">
          <a:xfrm>
            <a:off x="6072198" y="532769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161" name="Rectangle 38"/>
          <p:cNvSpPr>
            <a:spLocks noChangeArrowheads="1"/>
          </p:cNvSpPr>
          <p:nvPr/>
        </p:nvSpPr>
        <p:spPr bwMode="auto">
          <a:xfrm>
            <a:off x="6072198" y="6113512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2" name="直線矢印コネクタ 161"/>
          <p:cNvCxnSpPr/>
          <p:nvPr/>
        </p:nvCxnSpPr>
        <p:spPr bwMode="auto">
          <a:xfrm flipV="1">
            <a:off x="5724128" y="3933056"/>
            <a:ext cx="1665304" cy="1711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63" name="直線矢印コネクタ 162"/>
          <p:cNvCxnSpPr/>
          <p:nvPr/>
        </p:nvCxnSpPr>
        <p:spPr bwMode="auto">
          <a:xfrm flipV="1">
            <a:off x="5724128" y="4725144"/>
            <a:ext cx="1665304" cy="1711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64" name="直線矢印コネクタ 163"/>
          <p:cNvCxnSpPr/>
          <p:nvPr/>
        </p:nvCxnSpPr>
        <p:spPr bwMode="auto">
          <a:xfrm flipV="1">
            <a:off x="5724128" y="5515521"/>
            <a:ext cx="1665304" cy="1711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65" name="直線矢印コネクタ 164"/>
          <p:cNvCxnSpPr/>
          <p:nvPr/>
        </p:nvCxnSpPr>
        <p:spPr bwMode="auto">
          <a:xfrm flipV="1">
            <a:off x="5724128" y="6307609"/>
            <a:ext cx="1665304" cy="1711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66" name="Line 54"/>
          <p:cNvSpPr>
            <a:spLocks noChangeShapeType="1"/>
          </p:cNvSpPr>
          <p:nvPr/>
        </p:nvSpPr>
        <p:spPr bwMode="auto">
          <a:xfrm>
            <a:off x="7693099" y="321572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Line 80"/>
          <p:cNvSpPr>
            <a:spLocks noChangeShapeType="1"/>
          </p:cNvSpPr>
          <p:nvPr/>
        </p:nvSpPr>
        <p:spPr bwMode="auto">
          <a:xfrm>
            <a:off x="7691511" y="397309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Line 81"/>
          <p:cNvSpPr>
            <a:spLocks noChangeShapeType="1"/>
          </p:cNvSpPr>
          <p:nvPr/>
        </p:nvSpPr>
        <p:spPr bwMode="auto">
          <a:xfrm>
            <a:off x="7702624" y="4725565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Line 82"/>
          <p:cNvSpPr>
            <a:spLocks noChangeShapeType="1"/>
          </p:cNvSpPr>
          <p:nvPr/>
        </p:nvSpPr>
        <p:spPr bwMode="auto">
          <a:xfrm>
            <a:off x="7702624" y="5517232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Line 83"/>
          <p:cNvSpPr>
            <a:spLocks noChangeShapeType="1"/>
          </p:cNvSpPr>
          <p:nvPr/>
        </p:nvSpPr>
        <p:spPr bwMode="auto">
          <a:xfrm>
            <a:off x="7702624" y="6309320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1" name="正方形/長方形 170"/>
          <p:cNvSpPr/>
          <p:nvPr/>
        </p:nvSpPr>
        <p:spPr bwMode="auto">
          <a:xfrm>
            <a:off x="7388292" y="3071240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172" name="正方形/長方形 171"/>
          <p:cNvSpPr/>
          <p:nvPr/>
        </p:nvSpPr>
        <p:spPr bwMode="auto">
          <a:xfrm>
            <a:off x="7388292" y="3809560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173" name="正方形/長方形 172"/>
          <p:cNvSpPr/>
          <p:nvPr/>
        </p:nvSpPr>
        <p:spPr bwMode="auto">
          <a:xfrm>
            <a:off x="7388292" y="4595378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174" name="正方形/長方形 173"/>
          <p:cNvSpPr/>
          <p:nvPr/>
        </p:nvSpPr>
        <p:spPr bwMode="auto">
          <a:xfrm>
            <a:off x="7388292" y="5381196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7388292" y="6167584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176" name="Text Box 48"/>
          <p:cNvSpPr txBox="1">
            <a:spLocks noChangeArrowheads="1"/>
          </p:cNvSpPr>
          <p:nvPr/>
        </p:nvSpPr>
        <p:spPr bwMode="auto">
          <a:xfrm>
            <a:off x="7264485" y="2211702"/>
            <a:ext cx="1736671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Level shifter</a:t>
            </a:r>
            <a:endParaRPr lang="en-US" altLang="ja-JP" sz="2000" dirty="0">
              <a:cs typeface="Arial" pitchFamily="34" charset="0"/>
            </a:endParaRPr>
          </a:p>
        </p:txBody>
      </p:sp>
      <p:cxnSp>
        <p:nvCxnSpPr>
          <p:cNvPr id="177" name="直線矢印コネクタ 176"/>
          <p:cNvCxnSpPr/>
          <p:nvPr/>
        </p:nvCxnSpPr>
        <p:spPr bwMode="auto">
          <a:xfrm rot="5400000">
            <a:off x="7393802" y="2747488"/>
            <a:ext cx="500067" cy="14287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grpSp>
        <p:nvGrpSpPr>
          <p:cNvPr id="178" name="グループ化 177"/>
          <p:cNvGrpSpPr/>
          <p:nvPr/>
        </p:nvGrpSpPr>
        <p:grpSpPr>
          <a:xfrm>
            <a:off x="4929190" y="2143139"/>
            <a:ext cx="1214446" cy="714380"/>
            <a:chOff x="4929190" y="2143139"/>
            <a:chExt cx="1214446" cy="714380"/>
          </a:xfrm>
        </p:grpSpPr>
        <p:sp>
          <p:nvSpPr>
            <p:cNvPr id="179" name="Rectangle 47"/>
            <p:cNvSpPr>
              <a:spLocks noChangeArrowheads="1"/>
            </p:cNvSpPr>
            <p:nvPr/>
          </p:nvSpPr>
          <p:spPr bwMode="auto">
            <a:xfrm>
              <a:off x="4929190" y="2143139"/>
              <a:ext cx="1143008" cy="714380"/>
            </a:xfrm>
            <a:prstGeom prst="rect">
              <a:avLst/>
            </a:prstGeom>
            <a:solidFill>
              <a:srgbClr val="99C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180" name="Text Box 48"/>
            <p:cNvSpPr txBox="1">
              <a:spLocks noChangeArrowheads="1"/>
            </p:cNvSpPr>
            <p:nvPr/>
          </p:nvSpPr>
          <p:spPr bwMode="auto">
            <a:xfrm>
              <a:off x="4929190" y="2143139"/>
              <a:ext cx="1214446" cy="71006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Pipeline control</a:t>
              </a:r>
              <a:endParaRPr lang="en-US" altLang="ja-JP" sz="2000" dirty="0">
                <a:cs typeface="Arial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85852" y="2000263"/>
            <a:ext cx="5857916" cy="478632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3643306" y="2143139"/>
            <a:ext cx="1143008" cy="71438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643306" y="2313006"/>
            <a:ext cx="1101881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Arbiter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8" name="Line 54"/>
          <p:cNvSpPr>
            <a:spLocks noChangeShapeType="1"/>
          </p:cNvSpPr>
          <p:nvPr/>
        </p:nvSpPr>
        <p:spPr bwMode="auto">
          <a:xfrm>
            <a:off x="890556" y="323852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>
            <a:off x="282543" y="3027386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0" name="Text Box 56"/>
          <p:cNvSpPr txBox="1">
            <a:spLocks noChangeArrowheads="1"/>
          </p:cNvSpPr>
          <p:nvPr/>
        </p:nvSpPr>
        <p:spPr bwMode="auto">
          <a:xfrm>
            <a:off x="282543" y="3778273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>
            <a:off x="282543" y="4540273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2" name="Text Box 58"/>
          <p:cNvSpPr txBox="1">
            <a:spLocks noChangeArrowheads="1"/>
          </p:cNvSpPr>
          <p:nvPr/>
        </p:nvSpPr>
        <p:spPr bwMode="auto">
          <a:xfrm>
            <a:off x="280956" y="5302273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142844" y="606427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8324882" y="3071833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5" name="Text Box 61"/>
          <p:cNvSpPr txBox="1">
            <a:spLocks noChangeArrowheads="1"/>
          </p:cNvSpPr>
          <p:nvPr/>
        </p:nvSpPr>
        <p:spPr bwMode="auto">
          <a:xfrm>
            <a:off x="8324882" y="3822721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6" name="Text Box 62"/>
          <p:cNvSpPr txBox="1">
            <a:spLocks noChangeArrowheads="1"/>
          </p:cNvSpPr>
          <p:nvPr/>
        </p:nvSpPr>
        <p:spPr bwMode="auto">
          <a:xfrm>
            <a:off x="8324882" y="4646658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7" name="Text Box 63"/>
          <p:cNvSpPr txBox="1">
            <a:spLocks noChangeArrowheads="1"/>
          </p:cNvSpPr>
          <p:nvPr/>
        </p:nvSpPr>
        <p:spPr bwMode="auto">
          <a:xfrm>
            <a:off x="8323295" y="5408658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8" name="Text Box 64"/>
          <p:cNvSpPr txBox="1">
            <a:spLocks noChangeArrowheads="1"/>
          </p:cNvSpPr>
          <p:nvPr/>
        </p:nvSpPr>
        <p:spPr bwMode="auto">
          <a:xfrm>
            <a:off x="8337800" y="6170658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>
            <a:off x="888968" y="4043386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0" name="Line 81"/>
          <p:cNvSpPr>
            <a:spLocks noChangeShapeType="1"/>
          </p:cNvSpPr>
          <p:nvPr/>
        </p:nvSpPr>
        <p:spPr bwMode="auto">
          <a:xfrm>
            <a:off x="900081" y="4795861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" name="Line 82"/>
          <p:cNvSpPr>
            <a:spLocks noChangeShapeType="1"/>
          </p:cNvSpPr>
          <p:nvPr/>
        </p:nvSpPr>
        <p:spPr bwMode="auto">
          <a:xfrm>
            <a:off x="900081" y="555627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2" name="Line 83"/>
          <p:cNvSpPr>
            <a:spLocks noChangeShapeType="1"/>
          </p:cNvSpPr>
          <p:nvPr/>
        </p:nvSpPr>
        <p:spPr bwMode="auto">
          <a:xfrm>
            <a:off x="900081" y="630874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" name="Line 84"/>
          <p:cNvSpPr>
            <a:spLocks noChangeShapeType="1"/>
          </p:cNvSpPr>
          <p:nvPr/>
        </p:nvSpPr>
        <p:spPr bwMode="auto">
          <a:xfrm flipV="1">
            <a:off x="2443143" y="30861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" name="Line 85"/>
          <p:cNvSpPr>
            <a:spLocks noChangeShapeType="1"/>
          </p:cNvSpPr>
          <p:nvPr/>
        </p:nvSpPr>
        <p:spPr bwMode="auto">
          <a:xfrm flipV="1">
            <a:off x="2443143" y="33909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" name="Line 86"/>
          <p:cNvSpPr>
            <a:spLocks noChangeShapeType="1"/>
          </p:cNvSpPr>
          <p:nvPr/>
        </p:nvSpPr>
        <p:spPr bwMode="auto">
          <a:xfrm flipV="1">
            <a:off x="2439968" y="3890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" name="Line 87"/>
          <p:cNvSpPr>
            <a:spLocks noChangeShapeType="1"/>
          </p:cNvSpPr>
          <p:nvPr/>
        </p:nvSpPr>
        <p:spPr bwMode="auto">
          <a:xfrm flipV="1">
            <a:off x="2439968" y="4195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7" name="Line 88"/>
          <p:cNvSpPr>
            <a:spLocks noChangeShapeType="1"/>
          </p:cNvSpPr>
          <p:nvPr/>
        </p:nvSpPr>
        <p:spPr bwMode="auto">
          <a:xfrm flipV="1">
            <a:off x="2439968" y="4652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8" name="Line 89"/>
          <p:cNvSpPr>
            <a:spLocks noChangeShapeType="1"/>
          </p:cNvSpPr>
          <p:nvPr/>
        </p:nvSpPr>
        <p:spPr bwMode="auto">
          <a:xfrm flipV="1">
            <a:off x="2439968" y="4957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" name="Line 90"/>
          <p:cNvSpPr>
            <a:spLocks noChangeShapeType="1"/>
          </p:cNvSpPr>
          <p:nvPr/>
        </p:nvSpPr>
        <p:spPr bwMode="auto">
          <a:xfrm flipV="1">
            <a:off x="2439968" y="5414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" name="Line 91"/>
          <p:cNvSpPr>
            <a:spLocks noChangeShapeType="1"/>
          </p:cNvSpPr>
          <p:nvPr/>
        </p:nvSpPr>
        <p:spPr bwMode="auto">
          <a:xfrm flipV="1">
            <a:off x="2439968" y="5719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1" name="Line 92"/>
          <p:cNvSpPr>
            <a:spLocks noChangeShapeType="1"/>
          </p:cNvSpPr>
          <p:nvPr/>
        </p:nvSpPr>
        <p:spPr bwMode="auto">
          <a:xfrm flipV="1">
            <a:off x="2439968" y="6176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2" name="Line 93"/>
          <p:cNvSpPr>
            <a:spLocks noChangeShapeType="1"/>
          </p:cNvSpPr>
          <p:nvPr/>
        </p:nvSpPr>
        <p:spPr bwMode="auto">
          <a:xfrm flipV="1">
            <a:off x="2439968" y="6481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3" name="Freeform 94"/>
          <p:cNvSpPr>
            <a:spLocks/>
          </p:cNvSpPr>
          <p:nvPr/>
        </p:nvSpPr>
        <p:spPr bwMode="auto">
          <a:xfrm>
            <a:off x="2801886" y="2913086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4" name="Line 99"/>
          <p:cNvSpPr>
            <a:spLocks noChangeShapeType="1"/>
          </p:cNvSpPr>
          <p:nvPr/>
        </p:nvSpPr>
        <p:spPr bwMode="auto">
          <a:xfrm>
            <a:off x="3144819" y="3143271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5" name="Line 100"/>
          <p:cNvSpPr>
            <a:spLocks noChangeShapeType="1"/>
          </p:cNvSpPr>
          <p:nvPr/>
        </p:nvSpPr>
        <p:spPr bwMode="auto">
          <a:xfrm>
            <a:off x="3133706" y="402274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6" name="Line 101"/>
          <p:cNvSpPr>
            <a:spLocks noChangeShapeType="1"/>
          </p:cNvSpPr>
          <p:nvPr/>
        </p:nvSpPr>
        <p:spPr bwMode="auto">
          <a:xfrm>
            <a:off x="3133706" y="4795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7" name="Line 102"/>
          <p:cNvSpPr>
            <a:spLocks noChangeShapeType="1"/>
          </p:cNvSpPr>
          <p:nvPr/>
        </p:nvSpPr>
        <p:spPr bwMode="auto">
          <a:xfrm>
            <a:off x="3133706" y="5580086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8" name="Line 103"/>
          <p:cNvSpPr>
            <a:spLocks noChangeShapeType="1"/>
          </p:cNvSpPr>
          <p:nvPr/>
        </p:nvSpPr>
        <p:spPr bwMode="auto">
          <a:xfrm>
            <a:off x="3133706" y="6319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9" name="Freeform 94"/>
          <p:cNvSpPr>
            <a:spLocks/>
          </p:cNvSpPr>
          <p:nvPr/>
        </p:nvSpPr>
        <p:spPr bwMode="auto">
          <a:xfrm>
            <a:off x="2801886" y="3729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0" name="Freeform 94"/>
          <p:cNvSpPr>
            <a:spLocks/>
          </p:cNvSpPr>
          <p:nvPr/>
        </p:nvSpPr>
        <p:spPr bwMode="auto">
          <a:xfrm>
            <a:off x="2801886" y="451487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1" name="Freeform 94"/>
          <p:cNvSpPr>
            <a:spLocks/>
          </p:cNvSpPr>
          <p:nvPr/>
        </p:nvSpPr>
        <p:spPr bwMode="auto">
          <a:xfrm>
            <a:off x="2801886" y="527052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2" name="Freeform 94"/>
          <p:cNvSpPr>
            <a:spLocks/>
          </p:cNvSpPr>
          <p:nvPr/>
        </p:nvSpPr>
        <p:spPr bwMode="auto">
          <a:xfrm>
            <a:off x="2801886" y="6015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3" name="Rectangle 38"/>
          <p:cNvSpPr>
            <a:spLocks noChangeArrowheads="1"/>
          </p:cNvSpPr>
          <p:nvPr/>
        </p:nvSpPr>
        <p:spPr bwMode="auto">
          <a:xfrm>
            <a:off x="16588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1831923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5" name="Rectangle 38"/>
          <p:cNvSpPr>
            <a:spLocks noChangeArrowheads="1"/>
          </p:cNvSpPr>
          <p:nvPr/>
        </p:nvSpPr>
        <p:spPr bwMode="auto">
          <a:xfrm>
            <a:off x="2006548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1658885" y="285752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47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8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9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0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51" name="Rectangle 38"/>
          <p:cNvSpPr>
            <a:spLocks noChangeArrowheads="1"/>
          </p:cNvSpPr>
          <p:nvPr/>
        </p:nvSpPr>
        <p:spPr bwMode="auto">
          <a:xfrm>
            <a:off x="21795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2" name="Rectangle 38"/>
          <p:cNvSpPr>
            <a:spLocks noChangeArrowheads="1"/>
          </p:cNvSpPr>
          <p:nvPr/>
        </p:nvSpPr>
        <p:spPr bwMode="auto">
          <a:xfrm>
            <a:off x="16588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3" name="Rectangle 38"/>
          <p:cNvSpPr>
            <a:spLocks noChangeArrowheads="1"/>
          </p:cNvSpPr>
          <p:nvPr/>
        </p:nvSpPr>
        <p:spPr bwMode="auto">
          <a:xfrm>
            <a:off x="16588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4" name="Rectangle 38"/>
          <p:cNvSpPr>
            <a:spLocks noChangeArrowheads="1"/>
          </p:cNvSpPr>
          <p:nvPr/>
        </p:nvSpPr>
        <p:spPr bwMode="auto">
          <a:xfrm>
            <a:off x="1831923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1831923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6" name="Rectangle 38"/>
          <p:cNvSpPr>
            <a:spLocks noChangeArrowheads="1"/>
          </p:cNvSpPr>
          <p:nvPr/>
        </p:nvSpPr>
        <p:spPr bwMode="auto">
          <a:xfrm>
            <a:off x="2006548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7" name="Rectangle 38"/>
          <p:cNvSpPr>
            <a:spLocks noChangeArrowheads="1"/>
          </p:cNvSpPr>
          <p:nvPr/>
        </p:nvSpPr>
        <p:spPr bwMode="auto">
          <a:xfrm>
            <a:off x="2006548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8" name="Rectangle 38"/>
          <p:cNvSpPr>
            <a:spLocks noChangeArrowheads="1"/>
          </p:cNvSpPr>
          <p:nvPr/>
        </p:nvSpPr>
        <p:spPr bwMode="auto">
          <a:xfrm>
            <a:off x="21795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9" name="Rectangle 38"/>
          <p:cNvSpPr>
            <a:spLocks noChangeArrowheads="1"/>
          </p:cNvSpPr>
          <p:nvPr/>
        </p:nvSpPr>
        <p:spPr bwMode="auto">
          <a:xfrm>
            <a:off x="21795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16588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1" name="Rectangle 38"/>
          <p:cNvSpPr>
            <a:spLocks noChangeArrowheads="1"/>
          </p:cNvSpPr>
          <p:nvPr/>
        </p:nvSpPr>
        <p:spPr bwMode="auto">
          <a:xfrm>
            <a:off x="16588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2" name="Rectangle 38"/>
          <p:cNvSpPr>
            <a:spLocks noChangeArrowheads="1"/>
          </p:cNvSpPr>
          <p:nvPr/>
        </p:nvSpPr>
        <p:spPr bwMode="auto">
          <a:xfrm>
            <a:off x="1831923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3" name="Rectangle 38"/>
          <p:cNvSpPr>
            <a:spLocks noChangeArrowheads="1"/>
          </p:cNvSpPr>
          <p:nvPr/>
        </p:nvSpPr>
        <p:spPr bwMode="auto">
          <a:xfrm>
            <a:off x="1831923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4" name="Rectangle 38"/>
          <p:cNvSpPr>
            <a:spLocks noChangeArrowheads="1"/>
          </p:cNvSpPr>
          <p:nvPr/>
        </p:nvSpPr>
        <p:spPr bwMode="auto">
          <a:xfrm>
            <a:off x="2006548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5" name="Rectangle 38"/>
          <p:cNvSpPr>
            <a:spLocks noChangeArrowheads="1"/>
          </p:cNvSpPr>
          <p:nvPr/>
        </p:nvSpPr>
        <p:spPr bwMode="auto">
          <a:xfrm>
            <a:off x="2006548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6" name="Rectangle 38"/>
          <p:cNvSpPr>
            <a:spLocks noChangeArrowheads="1"/>
          </p:cNvSpPr>
          <p:nvPr/>
        </p:nvSpPr>
        <p:spPr bwMode="auto">
          <a:xfrm>
            <a:off x="21795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7" name="Rectangle 38"/>
          <p:cNvSpPr>
            <a:spLocks noChangeArrowheads="1"/>
          </p:cNvSpPr>
          <p:nvPr/>
        </p:nvSpPr>
        <p:spPr bwMode="auto">
          <a:xfrm>
            <a:off x="21795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16588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9" name="Rectangle 38"/>
          <p:cNvSpPr>
            <a:spLocks noChangeArrowheads="1"/>
          </p:cNvSpPr>
          <p:nvPr/>
        </p:nvSpPr>
        <p:spPr bwMode="auto">
          <a:xfrm>
            <a:off x="16588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0" name="Rectangle 38"/>
          <p:cNvSpPr>
            <a:spLocks noChangeArrowheads="1"/>
          </p:cNvSpPr>
          <p:nvPr/>
        </p:nvSpPr>
        <p:spPr bwMode="auto">
          <a:xfrm>
            <a:off x="1831923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1" name="Rectangle 38"/>
          <p:cNvSpPr>
            <a:spLocks noChangeArrowheads="1"/>
          </p:cNvSpPr>
          <p:nvPr/>
        </p:nvSpPr>
        <p:spPr bwMode="auto">
          <a:xfrm>
            <a:off x="1831923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2006548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3" name="Rectangle 38"/>
          <p:cNvSpPr>
            <a:spLocks noChangeArrowheads="1"/>
          </p:cNvSpPr>
          <p:nvPr/>
        </p:nvSpPr>
        <p:spPr bwMode="auto">
          <a:xfrm>
            <a:off x="2006548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21795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5" name="Rectangle 38"/>
          <p:cNvSpPr>
            <a:spLocks noChangeArrowheads="1"/>
          </p:cNvSpPr>
          <p:nvPr/>
        </p:nvSpPr>
        <p:spPr bwMode="auto">
          <a:xfrm>
            <a:off x="21795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6" name="Rectangle 38"/>
          <p:cNvSpPr>
            <a:spLocks noChangeArrowheads="1"/>
          </p:cNvSpPr>
          <p:nvPr/>
        </p:nvSpPr>
        <p:spPr bwMode="auto">
          <a:xfrm>
            <a:off x="16588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7" name="Rectangle 38"/>
          <p:cNvSpPr>
            <a:spLocks noChangeArrowheads="1"/>
          </p:cNvSpPr>
          <p:nvPr/>
        </p:nvSpPr>
        <p:spPr bwMode="auto">
          <a:xfrm>
            <a:off x="16588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8" name="Rectangle 38"/>
          <p:cNvSpPr>
            <a:spLocks noChangeArrowheads="1"/>
          </p:cNvSpPr>
          <p:nvPr/>
        </p:nvSpPr>
        <p:spPr bwMode="auto">
          <a:xfrm>
            <a:off x="1831923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9" name="Rectangle 38"/>
          <p:cNvSpPr>
            <a:spLocks noChangeArrowheads="1"/>
          </p:cNvSpPr>
          <p:nvPr/>
        </p:nvSpPr>
        <p:spPr bwMode="auto">
          <a:xfrm>
            <a:off x="1831923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0" name="Rectangle 38"/>
          <p:cNvSpPr>
            <a:spLocks noChangeArrowheads="1"/>
          </p:cNvSpPr>
          <p:nvPr/>
        </p:nvSpPr>
        <p:spPr bwMode="auto">
          <a:xfrm>
            <a:off x="2006548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1" name="Rectangle 38"/>
          <p:cNvSpPr>
            <a:spLocks noChangeArrowheads="1"/>
          </p:cNvSpPr>
          <p:nvPr/>
        </p:nvSpPr>
        <p:spPr bwMode="auto">
          <a:xfrm>
            <a:off x="2006548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2" name="Rectangle 38"/>
          <p:cNvSpPr>
            <a:spLocks noChangeArrowheads="1"/>
          </p:cNvSpPr>
          <p:nvPr/>
        </p:nvSpPr>
        <p:spPr bwMode="auto">
          <a:xfrm>
            <a:off x="21795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3" name="Rectangle 38"/>
          <p:cNvSpPr>
            <a:spLocks noChangeArrowheads="1"/>
          </p:cNvSpPr>
          <p:nvPr/>
        </p:nvSpPr>
        <p:spPr bwMode="auto">
          <a:xfrm>
            <a:off x="21795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1658878" y="285751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1658878" y="321470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8" name="グループ化 152"/>
          <p:cNvGrpSpPr/>
          <p:nvPr/>
        </p:nvGrpSpPr>
        <p:grpSpPr>
          <a:xfrm>
            <a:off x="1658878" y="400052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4" name="グループ化 167"/>
          <p:cNvGrpSpPr/>
          <p:nvPr/>
        </p:nvGrpSpPr>
        <p:grpSpPr>
          <a:xfrm>
            <a:off x="1658878" y="521497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7" name="グループ化 172"/>
          <p:cNvGrpSpPr/>
          <p:nvPr/>
        </p:nvGrpSpPr>
        <p:grpSpPr>
          <a:xfrm>
            <a:off x="1658878" y="557216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38" name="グループ化 177"/>
          <p:cNvGrpSpPr/>
          <p:nvPr/>
        </p:nvGrpSpPr>
        <p:grpSpPr>
          <a:xfrm>
            <a:off x="1658878" y="600079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19" name="Rectangle 3"/>
          <p:cNvSpPr>
            <a:spLocks noChangeArrowheads="1"/>
          </p:cNvSpPr>
          <p:nvPr/>
        </p:nvSpPr>
        <p:spPr bwMode="auto">
          <a:xfrm>
            <a:off x="3643306" y="3000395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20" name="Text Box 46"/>
          <p:cNvSpPr txBox="1">
            <a:spLocks noChangeArrowheads="1"/>
          </p:cNvSpPr>
          <p:nvPr/>
        </p:nvSpPr>
        <p:spPr bwMode="auto">
          <a:xfrm>
            <a:off x="3786182" y="5657871"/>
            <a:ext cx="1785950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 smtClean="0">
                <a:cs typeface="Arial" charset="0"/>
              </a:rPr>
              <a:t>x5</a:t>
            </a:r>
          </a:p>
          <a:p>
            <a:pPr algn="ctr"/>
            <a:r>
              <a:rPr lang="en-US" altLang="ja-JP" sz="2000" dirty="0" smtClean="0">
                <a:cs typeface="Arial" charset="0"/>
              </a:rPr>
              <a:t>Crossbar SW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21" name="Line 104"/>
          <p:cNvSpPr>
            <a:spLocks noChangeShapeType="1"/>
          </p:cNvSpPr>
          <p:nvPr/>
        </p:nvSpPr>
        <p:spPr bwMode="auto">
          <a:xfrm flipH="1"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2" name="Line 105"/>
          <p:cNvSpPr>
            <a:spLocks noChangeShapeType="1"/>
          </p:cNvSpPr>
          <p:nvPr/>
        </p:nvSpPr>
        <p:spPr bwMode="auto">
          <a:xfrm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3" name="Line 106"/>
          <p:cNvSpPr>
            <a:spLocks noChangeShapeType="1"/>
          </p:cNvSpPr>
          <p:nvPr/>
        </p:nvSpPr>
        <p:spPr bwMode="auto">
          <a:xfrm>
            <a:off x="3990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4" name="Line 107"/>
          <p:cNvSpPr>
            <a:spLocks noChangeShapeType="1"/>
          </p:cNvSpPr>
          <p:nvPr/>
        </p:nvSpPr>
        <p:spPr bwMode="auto">
          <a:xfrm>
            <a:off x="5133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5" name="Line 108"/>
          <p:cNvSpPr>
            <a:spLocks noChangeShapeType="1"/>
          </p:cNvSpPr>
          <p:nvPr/>
        </p:nvSpPr>
        <p:spPr bwMode="auto">
          <a:xfrm>
            <a:off x="3990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6" name="Line 109"/>
          <p:cNvSpPr>
            <a:spLocks noChangeShapeType="1"/>
          </p:cNvSpPr>
          <p:nvPr/>
        </p:nvSpPr>
        <p:spPr bwMode="auto">
          <a:xfrm>
            <a:off x="5133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241" name="グループ化 157"/>
          <p:cNvGrpSpPr/>
          <p:nvPr/>
        </p:nvGrpSpPr>
        <p:grpSpPr>
          <a:xfrm>
            <a:off x="1658878" y="478634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36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7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8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9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51" name="Text Box 51"/>
          <p:cNvSpPr txBox="1">
            <a:spLocks noChangeArrowheads="1"/>
          </p:cNvSpPr>
          <p:nvPr/>
        </p:nvSpPr>
        <p:spPr bwMode="auto">
          <a:xfrm>
            <a:off x="1701793" y="3080586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2" name="Text Box 51"/>
          <p:cNvSpPr txBox="1">
            <a:spLocks noChangeArrowheads="1"/>
          </p:cNvSpPr>
          <p:nvPr/>
        </p:nvSpPr>
        <p:spPr bwMode="auto">
          <a:xfrm>
            <a:off x="1714480" y="3866404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3" name="Text Box 51"/>
          <p:cNvSpPr txBox="1">
            <a:spLocks noChangeArrowheads="1"/>
          </p:cNvSpPr>
          <p:nvPr/>
        </p:nvSpPr>
        <p:spPr bwMode="auto">
          <a:xfrm>
            <a:off x="1714480" y="4652222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4" name="Text Box 51"/>
          <p:cNvSpPr txBox="1">
            <a:spLocks noChangeArrowheads="1"/>
          </p:cNvSpPr>
          <p:nvPr/>
        </p:nvSpPr>
        <p:spPr bwMode="auto">
          <a:xfrm>
            <a:off x="1714480" y="5438040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5" name="Text Box 51"/>
          <p:cNvSpPr txBox="1">
            <a:spLocks noChangeArrowheads="1"/>
          </p:cNvSpPr>
          <p:nvPr/>
        </p:nvSpPr>
        <p:spPr bwMode="auto">
          <a:xfrm>
            <a:off x="1714480" y="6223858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87" name="Rectangle 38"/>
          <p:cNvSpPr>
            <a:spLocks noChangeArrowheads="1"/>
          </p:cNvSpPr>
          <p:nvPr/>
        </p:nvSpPr>
        <p:spPr bwMode="auto">
          <a:xfrm>
            <a:off x="6072198" y="300039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56" name="フリーフォーム 155"/>
          <p:cNvSpPr/>
          <p:nvPr/>
        </p:nvSpPr>
        <p:spPr bwMode="auto">
          <a:xfrm>
            <a:off x="5898811" y="3154670"/>
            <a:ext cx="673453" cy="345791"/>
          </a:xfrm>
          <a:custGeom>
            <a:avLst/>
            <a:gdLst>
              <a:gd name="connsiteX0" fmla="*/ 0 w 873303"/>
              <a:gd name="connsiteY0" fmla="*/ 0 h 318499"/>
              <a:gd name="connsiteX1" fmla="*/ 0 w 873303"/>
              <a:gd name="connsiteY1" fmla="*/ 318499 h 318499"/>
              <a:gd name="connsiteX2" fmla="*/ 873303 w 873303"/>
              <a:gd name="connsiteY2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3303" h="318499">
                <a:moveTo>
                  <a:pt x="0" y="0"/>
                </a:moveTo>
                <a:lnTo>
                  <a:pt x="0" y="318499"/>
                </a:lnTo>
                <a:lnTo>
                  <a:pt x="873303" y="318499"/>
                </a:lnTo>
              </a:path>
            </a:pathLst>
          </a:cu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72" name="直線矢印コネクタ 171"/>
          <p:cNvCxnSpPr/>
          <p:nvPr/>
        </p:nvCxnSpPr>
        <p:spPr bwMode="auto">
          <a:xfrm>
            <a:off x="5715008" y="3143271"/>
            <a:ext cx="857256" cy="1588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74" name="Freeform 94"/>
          <p:cNvSpPr>
            <a:spLocks/>
          </p:cNvSpPr>
          <p:nvPr/>
        </p:nvSpPr>
        <p:spPr bwMode="auto">
          <a:xfrm>
            <a:off x="6591287" y="3000395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75" name="Line 99"/>
          <p:cNvSpPr>
            <a:spLocks noChangeShapeType="1"/>
          </p:cNvSpPr>
          <p:nvPr/>
        </p:nvSpPr>
        <p:spPr bwMode="auto">
          <a:xfrm>
            <a:off x="6934220" y="3286147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6072198" y="375605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79" name="フリーフォーム 178"/>
          <p:cNvSpPr/>
          <p:nvPr/>
        </p:nvSpPr>
        <p:spPr bwMode="auto">
          <a:xfrm>
            <a:off x="5898811" y="3910330"/>
            <a:ext cx="673453" cy="345791"/>
          </a:xfrm>
          <a:custGeom>
            <a:avLst/>
            <a:gdLst>
              <a:gd name="connsiteX0" fmla="*/ 0 w 873303"/>
              <a:gd name="connsiteY0" fmla="*/ 0 h 318499"/>
              <a:gd name="connsiteX1" fmla="*/ 0 w 873303"/>
              <a:gd name="connsiteY1" fmla="*/ 318499 h 318499"/>
              <a:gd name="connsiteX2" fmla="*/ 873303 w 873303"/>
              <a:gd name="connsiteY2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3303" h="318499">
                <a:moveTo>
                  <a:pt x="0" y="0"/>
                </a:moveTo>
                <a:lnTo>
                  <a:pt x="0" y="318499"/>
                </a:lnTo>
                <a:lnTo>
                  <a:pt x="873303" y="318499"/>
                </a:lnTo>
              </a:path>
            </a:pathLst>
          </a:cu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80" name="直線矢印コネクタ 179"/>
          <p:cNvCxnSpPr/>
          <p:nvPr/>
        </p:nvCxnSpPr>
        <p:spPr bwMode="auto">
          <a:xfrm>
            <a:off x="5715008" y="3898931"/>
            <a:ext cx="857256" cy="1588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81" name="Freeform 94"/>
          <p:cNvSpPr>
            <a:spLocks/>
          </p:cNvSpPr>
          <p:nvPr/>
        </p:nvSpPr>
        <p:spPr bwMode="auto">
          <a:xfrm>
            <a:off x="6591287" y="3756055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2" name="Line 99"/>
          <p:cNvSpPr>
            <a:spLocks noChangeShapeType="1"/>
          </p:cNvSpPr>
          <p:nvPr/>
        </p:nvSpPr>
        <p:spPr bwMode="auto">
          <a:xfrm>
            <a:off x="6934220" y="4041807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84" name="Rectangle 38"/>
          <p:cNvSpPr>
            <a:spLocks noChangeArrowheads="1"/>
          </p:cNvSpPr>
          <p:nvPr/>
        </p:nvSpPr>
        <p:spPr bwMode="auto">
          <a:xfrm>
            <a:off x="6072198" y="454187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5" name="フリーフォーム 184"/>
          <p:cNvSpPr/>
          <p:nvPr/>
        </p:nvSpPr>
        <p:spPr bwMode="auto">
          <a:xfrm>
            <a:off x="5898811" y="4696148"/>
            <a:ext cx="673453" cy="345791"/>
          </a:xfrm>
          <a:custGeom>
            <a:avLst/>
            <a:gdLst>
              <a:gd name="connsiteX0" fmla="*/ 0 w 873303"/>
              <a:gd name="connsiteY0" fmla="*/ 0 h 318499"/>
              <a:gd name="connsiteX1" fmla="*/ 0 w 873303"/>
              <a:gd name="connsiteY1" fmla="*/ 318499 h 318499"/>
              <a:gd name="connsiteX2" fmla="*/ 873303 w 873303"/>
              <a:gd name="connsiteY2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3303" h="318499">
                <a:moveTo>
                  <a:pt x="0" y="0"/>
                </a:moveTo>
                <a:lnTo>
                  <a:pt x="0" y="318499"/>
                </a:lnTo>
                <a:lnTo>
                  <a:pt x="873303" y="318499"/>
                </a:lnTo>
              </a:path>
            </a:pathLst>
          </a:cu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86" name="直線矢印コネクタ 185"/>
          <p:cNvCxnSpPr/>
          <p:nvPr/>
        </p:nvCxnSpPr>
        <p:spPr bwMode="auto">
          <a:xfrm>
            <a:off x="5715008" y="4684749"/>
            <a:ext cx="857256" cy="1588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87" name="Freeform 94"/>
          <p:cNvSpPr>
            <a:spLocks/>
          </p:cNvSpPr>
          <p:nvPr/>
        </p:nvSpPr>
        <p:spPr bwMode="auto">
          <a:xfrm>
            <a:off x="6591287" y="4541873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88" name="Line 99"/>
          <p:cNvSpPr>
            <a:spLocks noChangeShapeType="1"/>
          </p:cNvSpPr>
          <p:nvPr/>
        </p:nvSpPr>
        <p:spPr bwMode="auto">
          <a:xfrm>
            <a:off x="6934220" y="4827625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6072198" y="532769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1" name="フリーフォーム 190"/>
          <p:cNvSpPr/>
          <p:nvPr/>
        </p:nvSpPr>
        <p:spPr bwMode="auto">
          <a:xfrm>
            <a:off x="5898811" y="5481966"/>
            <a:ext cx="673453" cy="345791"/>
          </a:xfrm>
          <a:custGeom>
            <a:avLst/>
            <a:gdLst>
              <a:gd name="connsiteX0" fmla="*/ 0 w 873303"/>
              <a:gd name="connsiteY0" fmla="*/ 0 h 318499"/>
              <a:gd name="connsiteX1" fmla="*/ 0 w 873303"/>
              <a:gd name="connsiteY1" fmla="*/ 318499 h 318499"/>
              <a:gd name="connsiteX2" fmla="*/ 873303 w 873303"/>
              <a:gd name="connsiteY2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3303" h="318499">
                <a:moveTo>
                  <a:pt x="0" y="0"/>
                </a:moveTo>
                <a:lnTo>
                  <a:pt x="0" y="318499"/>
                </a:lnTo>
                <a:lnTo>
                  <a:pt x="873303" y="318499"/>
                </a:lnTo>
              </a:path>
            </a:pathLst>
          </a:cu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92" name="直線矢印コネクタ 191"/>
          <p:cNvCxnSpPr/>
          <p:nvPr/>
        </p:nvCxnSpPr>
        <p:spPr bwMode="auto">
          <a:xfrm>
            <a:off x="5715008" y="5470567"/>
            <a:ext cx="857256" cy="1588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93" name="Freeform 94"/>
          <p:cNvSpPr>
            <a:spLocks/>
          </p:cNvSpPr>
          <p:nvPr/>
        </p:nvSpPr>
        <p:spPr bwMode="auto">
          <a:xfrm>
            <a:off x="6591287" y="532769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94" name="Line 99"/>
          <p:cNvSpPr>
            <a:spLocks noChangeShapeType="1"/>
          </p:cNvSpPr>
          <p:nvPr/>
        </p:nvSpPr>
        <p:spPr bwMode="auto">
          <a:xfrm>
            <a:off x="6934220" y="5613443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6072198" y="6113512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7" name="フリーフォーム 196"/>
          <p:cNvSpPr/>
          <p:nvPr/>
        </p:nvSpPr>
        <p:spPr bwMode="auto">
          <a:xfrm>
            <a:off x="5898811" y="6267784"/>
            <a:ext cx="673453" cy="345791"/>
          </a:xfrm>
          <a:custGeom>
            <a:avLst/>
            <a:gdLst>
              <a:gd name="connsiteX0" fmla="*/ 0 w 873303"/>
              <a:gd name="connsiteY0" fmla="*/ 0 h 318499"/>
              <a:gd name="connsiteX1" fmla="*/ 0 w 873303"/>
              <a:gd name="connsiteY1" fmla="*/ 318499 h 318499"/>
              <a:gd name="connsiteX2" fmla="*/ 873303 w 873303"/>
              <a:gd name="connsiteY2" fmla="*/ 318499 h 31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73303" h="318499">
                <a:moveTo>
                  <a:pt x="0" y="0"/>
                </a:moveTo>
                <a:lnTo>
                  <a:pt x="0" y="318499"/>
                </a:lnTo>
                <a:lnTo>
                  <a:pt x="873303" y="318499"/>
                </a:lnTo>
              </a:path>
            </a:pathLst>
          </a:cu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198" name="直線矢印コネクタ 197"/>
          <p:cNvCxnSpPr/>
          <p:nvPr/>
        </p:nvCxnSpPr>
        <p:spPr bwMode="auto">
          <a:xfrm>
            <a:off x="5715008" y="6256385"/>
            <a:ext cx="857256" cy="1588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99" name="Freeform 94"/>
          <p:cNvSpPr>
            <a:spLocks/>
          </p:cNvSpPr>
          <p:nvPr/>
        </p:nvSpPr>
        <p:spPr bwMode="auto">
          <a:xfrm>
            <a:off x="6591287" y="6113509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200" name="Line 99"/>
          <p:cNvSpPr>
            <a:spLocks noChangeShapeType="1"/>
          </p:cNvSpPr>
          <p:nvPr/>
        </p:nvSpPr>
        <p:spPr bwMode="auto">
          <a:xfrm>
            <a:off x="6934220" y="6399261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09" name="Line 54"/>
          <p:cNvSpPr>
            <a:spLocks noChangeShapeType="1"/>
          </p:cNvSpPr>
          <p:nvPr/>
        </p:nvSpPr>
        <p:spPr bwMode="auto">
          <a:xfrm>
            <a:off x="7662889" y="3287756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0" name="Line 80"/>
          <p:cNvSpPr>
            <a:spLocks noChangeShapeType="1"/>
          </p:cNvSpPr>
          <p:nvPr/>
        </p:nvSpPr>
        <p:spPr bwMode="auto">
          <a:xfrm>
            <a:off x="7661301" y="4092619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1" name="Line 81"/>
          <p:cNvSpPr>
            <a:spLocks noChangeShapeType="1"/>
          </p:cNvSpPr>
          <p:nvPr/>
        </p:nvSpPr>
        <p:spPr bwMode="auto">
          <a:xfrm>
            <a:off x="7672414" y="4845094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2" name="Line 82"/>
          <p:cNvSpPr>
            <a:spLocks noChangeShapeType="1"/>
          </p:cNvSpPr>
          <p:nvPr/>
        </p:nvSpPr>
        <p:spPr bwMode="auto">
          <a:xfrm>
            <a:off x="7672414" y="5605506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3" name="Line 83"/>
          <p:cNvSpPr>
            <a:spLocks noChangeShapeType="1"/>
          </p:cNvSpPr>
          <p:nvPr/>
        </p:nvSpPr>
        <p:spPr bwMode="auto">
          <a:xfrm>
            <a:off x="7672414" y="6357981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4" name="正方形/長方形 213"/>
          <p:cNvSpPr/>
          <p:nvPr/>
        </p:nvSpPr>
        <p:spPr bwMode="auto">
          <a:xfrm>
            <a:off x="7358082" y="3143271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5" name="正方形/長方形 214"/>
          <p:cNvSpPr/>
          <p:nvPr/>
        </p:nvSpPr>
        <p:spPr bwMode="auto">
          <a:xfrm>
            <a:off x="7358082" y="3929089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6" name="正方形/長方形 215"/>
          <p:cNvSpPr/>
          <p:nvPr/>
        </p:nvSpPr>
        <p:spPr bwMode="auto">
          <a:xfrm>
            <a:off x="7358082" y="4714907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7" name="正方形/長方形 216"/>
          <p:cNvSpPr/>
          <p:nvPr/>
        </p:nvSpPr>
        <p:spPr bwMode="auto">
          <a:xfrm>
            <a:off x="7358082" y="5500725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8" name="正方形/長方形 217"/>
          <p:cNvSpPr/>
          <p:nvPr/>
        </p:nvSpPr>
        <p:spPr bwMode="auto">
          <a:xfrm>
            <a:off x="7358082" y="6215105"/>
            <a:ext cx="285752" cy="285752"/>
          </a:xfrm>
          <a:prstGeom prst="rect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189" name="グループ化 188"/>
          <p:cNvGrpSpPr/>
          <p:nvPr/>
        </p:nvGrpSpPr>
        <p:grpSpPr>
          <a:xfrm>
            <a:off x="4929190" y="2143139"/>
            <a:ext cx="1214446" cy="714380"/>
            <a:chOff x="4929190" y="2143139"/>
            <a:chExt cx="1214446" cy="714380"/>
          </a:xfrm>
        </p:grpSpPr>
        <p:sp>
          <p:nvSpPr>
            <p:cNvPr id="220" name="Rectangle 47"/>
            <p:cNvSpPr>
              <a:spLocks noChangeArrowheads="1"/>
            </p:cNvSpPr>
            <p:nvPr/>
          </p:nvSpPr>
          <p:spPr bwMode="auto">
            <a:xfrm>
              <a:off x="4929190" y="2143139"/>
              <a:ext cx="1143008" cy="714380"/>
            </a:xfrm>
            <a:prstGeom prst="rect">
              <a:avLst/>
            </a:prstGeom>
            <a:solidFill>
              <a:srgbClr val="99C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221" name="Text Box 48"/>
            <p:cNvSpPr txBox="1">
              <a:spLocks noChangeArrowheads="1"/>
            </p:cNvSpPr>
            <p:nvPr/>
          </p:nvSpPr>
          <p:spPr bwMode="auto">
            <a:xfrm>
              <a:off x="4929190" y="2143139"/>
              <a:ext cx="1214446" cy="71006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Pipeline control</a:t>
              </a:r>
              <a:endParaRPr lang="en-US" altLang="ja-JP" sz="2000" dirty="0">
                <a:cs typeface="Arial" charset="0"/>
              </a:endParaRPr>
            </a:p>
          </p:txBody>
        </p:sp>
      </p:grpSp>
      <p:sp>
        <p:nvSpPr>
          <p:cNvPr id="222" name="Freeform 94"/>
          <p:cNvSpPr>
            <a:spLocks/>
          </p:cNvSpPr>
          <p:nvPr/>
        </p:nvSpPr>
        <p:spPr bwMode="auto">
          <a:xfrm rot="5400000">
            <a:off x="2607443" y="992981"/>
            <a:ext cx="284195" cy="1158865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cxnSp>
        <p:nvCxnSpPr>
          <p:cNvPr id="224" name="直線コネクタ 223"/>
          <p:cNvCxnSpPr/>
          <p:nvPr/>
        </p:nvCxnSpPr>
        <p:spPr bwMode="auto">
          <a:xfrm rot="5400000">
            <a:off x="2614593" y="1857387"/>
            <a:ext cx="285752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5" name="Line 54"/>
          <p:cNvSpPr>
            <a:spLocks noChangeShapeType="1"/>
          </p:cNvSpPr>
          <p:nvPr/>
        </p:nvSpPr>
        <p:spPr bwMode="auto">
          <a:xfrm>
            <a:off x="1500166" y="1595449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26" name="Text Box 55"/>
          <p:cNvSpPr txBox="1">
            <a:spLocks noChangeArrowheads="1"/>
          </p:cNvSpPr>
          <p:nvPr/>
        </p:nvSpPr>
        <p:spPr bwMode="auto">
          <a:xfrm>
            <a:off x="71406" y="1384312"/>
            <a:ext cx="1456146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err="1" smtClean="0">
                <a:cs typeface="Arial" charset="0"/>
              </a:rPr>
              <a:t>Vdd</a:t>
            </a:r>
            <a:r>
              <a:rPr lang="en-US" altLang="ja-JP" sz="2000" dirty="0" smtClean="0">
                <a:cs typeface="Arial" charset="0"/>
              </a:rPr>
              <a:t> select</a:t>
            </a:r>
            <a:endParaRPr lang="en-US" altLang="ja-JP" sz="2000" dirty="0">
              <a:cs typeface="Arial" charset="0"/>
            </a:endParaRPr>
          </a:p>
        </p:txBody>
      </p:sp>
      <p:cxnSp>
        <p:nvCxnSpPr>
          <p:cNvPr id="227" name="直線コネクタ 226"/>
          <p:cNvCxnSpPr/>
          <p:nvPr/>
        </p:nvCxnSpPr>
        <p:spPr bwMode="auto">
          <a:xfrm rot="5400000">
            <a:off x="2285984" y="1285883"/>
            <a:ext cx="285752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9" name="直線コネクタ 228"/>
          <p:cNvCxnSpPr/>
          <p:nvPr/>
        </p:nvCxnSpPr>
        <p:spPr bwMode="auto">
          <a:xfrm rot="5400000">
            <a:off x="2928926" y="1285883"/>
            <a:ext cx="285752" cy="0"/>
          </a:xfrm>
          <a:prstGeom prst="line">
            <a:avLst/>
          </a:pr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0" name="Text Box 55"/>
          <p:cNvSpPr txBox="1">
            <a:spLocks noChangeArrowheads="1"/>
          </p:cNvSpPr>
          <p:nvPr/>
        </p:nvSpPr>
        <p:spPr bwMode="auto">
          <a:xfrm>
            <a:off x="1142976" y="883592"/>
            <a:ext cx="131668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b="1" dirty="0" err="1" smtClean="0">
                <a:cs typeface="Arial" charset="0"/>
              </a:rPr>
              <a:t>Vdd</a:t>
            </a:r>
            <a:r>
              <a:rPr lang="en-US" altLang="ja-JP" sz="2000" b="1" dirty="0" smtClean="0">
                <a:cs typeface="Arial" charset="0"/>
              </a:rPr>
              <a:t>-high</a:t>
            </a:r>
            <a:endParaRPr lang="en-US" altLang="ja-JP" sz="2000" b="1" dirty="0">
              <a:cs typeface="Arial" charset="0"/>
            </a:endParaRPr>
          </a:p>
        </p:txBody>
      </p:sp>
      <p:sp>
        <p:nvSpPr>
          <p:cNvPr id="231" name="Text Box 55"/>
          <p:cNvSpPr txBox="1">
            <a:spLocks noChangeArrowheads="1"/>
          </p:cNvSpPr>
          <p:nvPr/>
        </p:nvSpPr>
        <p:spPr bwMode="auto">
          <a:xfrm>
            <a:off x="3000364" y="883592"/>
            <a:ext cx="1193253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b="1" dirty="0" err="1" smtClean="0">
                <a:cs typeface="Arial" charset="0"/>
              </a:rPr>
              <a:t>Vdd</a:t>
            </a:r>
            <a:r>
              <a:rPr lang="en-US" altLang="ja-JP" sz="2000" b="1" dirty="0" smtClean="0">
                <a:cs typeface="Arial" charset="0"/>
              </a:rPr>
              <a:t>-low</a:t>
            </a:r>
            <a:endParaRPr lang="en-US" altLang="ja-JP" sz="2000" b="1" dirty="0">
              <a:cs typeface="Arial" charset="0"/>
            </a:endParaRPr>
          </a:p>
        </p:txBody>
      </p:sp>
      <p:sp>
        <p:nvSpPr>
          <p:cNvPr id="232" name="Text Box 48"/>
          <p:cNvSpPr txBox="1">
            <a:spLocks noChangeArrowheads="1"/>
          </p:cNvSpPr>
          <p:nvPr/>
        </p:nvSpPr>
        <p:spPr bwMode="auto">
          <a:xfrm>
            <a:off x="3855811" y="1571635"/>
            <a:ext cx="1930635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Voltage switch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233" name="Text Box 48"/>
          <p:cNvSpPr txBox="1">
            <a:spLocks noChangeArrowheads="1"/>
          </p:cNvSpPr>
          <p:nvPr/>
        </p:nvSpPr>
        <p:spPr bwMode="auto">
          <a:xfrm>
            <a:off x="7264485" y="2214577"/>
            <a:ext cx="1736671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Level shifter</a:t>
            </a:r>
            <a:endParaRPr lang="en-US" altLang="ja-JP" sz="2000" dirty="0">
              <a:cs typeface="Arial" charset="0"/>
            </a:endParaRPr>
          </a:p>
        </p:txBody>
      </p:sp>
      <p:cxnSp>
        <p:nvCxnSpPr>
          <p:cNvPr id="235" name="直線矢印コネクタ 234"/>
          <p:cNvCxnSpPr/>
          <p:nvPr/>
        </p:nvCxnSpPr>
        <p:spPr bwMode="auto">
          <a:xfrm rot="10800000">
            <a:off x="3287926" y="1643073"/>
            <a:ext cx="569695" cy="12970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236" name="直線矢印コネクタ 235"/>
          <p:cNvCxnSpPr/>
          <p:nvPr/>
        </p:nvCxnSpPr>
        <p:spPr bwMode="auto">
          <a:xfrm rot="5400000">
            <a:off x="7393802" y="2750363"/>
            <a:ext cx="500067" cy="14287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239" name="Text Box 48"/>
          <p:cNvSpPr txBox="1">
            <a:spLocks noChangeArrowheads="1"/>
          </p:cNvSpPr>
          <p:nvPr/>
        </p:nvSpPr>
        <p:spPr bwMode="auto">
          <a:xfrm>
            <a:off x="6021851" y="1428736"/>
            <a:ext cx="3230669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  <a:cs typeface="Arial" charset="0"/>
              </a:rPr>
              <a:t>Output buffer bypassing</a:t>
            </a:r>
            <a:endParaRPr lang="en-US" altLang="ja-JP" sz="2000" b="1" dirty="0">
              <a:solidFill>
                <a:srgbClr val="FF0000"/>
              </a:solidFill>
              <a:cs typeface="Arial" charset="0"/>
            </a:endParaRPr>
          </a:p>
        </p:txBody>
      </p:sp>
      <p:cxnSp>
        <p:nvCxnSpPr>
          <p:cNvPr id="240" name="直線矢印コネクタ 239"/>
          <p:cNvCxnSpPr/>
          <p:nvPr/>
        </p:nvCxnSpPr>
        <p:spPr bwMode="auto">
          <a:xfrm rot="5400000">
            <a:off x="6250796" y="2250276"/>
            <a:ext cx="1500196" cy="571501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3" name="Text Box 112"/>
          <p:cNvSpPr txBox="1">
            <a:spLocks noChangeArrowheads="1"/>
          </p:cNvSpPr>
          <p:nvPr/>
        </p:nvSpPr>
        <p:spPr bwMode="auto">
          <a:xfrm>
            <a:off x="0" y="6357958"/>
            <a:ext cx="9144000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Enabling/disabling output </a:t>
            </a:r>
            <a:r>
              <a:rPr lang="en-US" altLang="ja-JP" sz="2400" dirty="0" err="1" smtClean="0">
                <a:cs typeface="Arial" charset="0"/>
              </a:rPr>
              <a:t>buf</a:t>
            </a:r>
            <a:r>
              <a:rPr lang="en-US" altLang="ja-JP" sz="2400" dirty="0" smtClean="0">
                <a:cs typeface="Arial" charset="0"/>
              </a:rPr>
              <a:t> changes </a:t>
            </a:r>
            <a:r>
              <a:rPr lang="en-US" altLang="ja-JP" sz="2000" dirty="0" smtClean="0">
                <a:cs typeface="Arial" charset="0"/>
              </a:rPr>
              <a:t>the</a:t>
            </a:r>
            <a:r>
              <a:rPr lang="en-US" altLang="ja-JP" sz="2400" dirty="0" smtClean="0">
                <a:cs typeface="Arial" charset="0"/>
              </a:rPr>
              <a:t> router pipeline mode</a:t>
            </a:r>
          </a:p>
        </p:txBody>
      </p:sp>
      <p:sp>
        <p:nvSpPr>
          <p:cNvPr id="202" name="タイトル 182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Multi-</a:t>
            </a:r>
            <a:r>
              <a:rPr lang="en-US" altLang="ja-JP" sz="4000" dirty="0" err="1" smtClean="0"/>
              <a:t>Vdd</a:t>
            </a:r>
            <a:r>
              <a:rPr lang="en-US" altLang="ja-JP" sz="4000" dirty="0" smtClean="0"/>
              <a:t> variable-pipeline router</a:t>
            </a:r>
            <a:endParaRPr kumimoji="1" lang="ja-JP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17"/>
          <p:cNvSpPr>
            <a:spLocks noChangeArrowheads="1"/>
          </p:cNvSpPr>
          <p:nvPr/>
        </p:nvSpPr>
        <p:spPr bwMode="auto">
          <a:xfrm>
            <a:off x="7143768" y="3384531"/>
            <a:ext cx="855276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Variable-pipeline</a:t>
            </a:r>
            <a:r>
              <a:rPr kumimoji="1" lang="en-US" altLang="ja-JP" dirty="0" smtClean="0"/>
              <a:t>: </a:t>
            </a:r>
            <a:r>
              <a:rPr lang="en-US" altLang="ja-JP" sz="3200" dirty="0" smtClean="0"/>
              <a:t>Three modes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1643050"/>
            <a:ext cx="4267200" cy="4910150"/>
          </a:xfrm>
        </p:spPr>
        <p:txBody>
          <a:bodyPr/>
          <a:lstStyle/>
          <a:p>
            <a:r>
              <a:rPr kumimoji="1" lang="en-US" altLang="ja-JP" dirty="0" smtClean="0"/>
              <a:t>2-cycle mode</a:t>
            </a:r>
          </a:p>
          <a:p>
            <a:pPr lvl="1"/>
            <a:r>
              <a:rPr lang="en-US" altLang="ja-JP" dirty="0" smtClean="0"/>
              <a:t>Output </a:t>
            </a:r>
            <a:r>
              <a:rPr lang="en-US" altLang="ja-JP" dirty="0" err="1" smtClean="0"/>
              <a:t>buf</a:t>
            </a:r>
            <a:r>
              <a:rPr lang="en-US" altLang="ja-JP" dirty="0" smtClean="0"/>
              <a:t> is enabled</a:t>
            </a:r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   Low performance      (2-cycle per hop)</a:t>
            </a:r>
          </a:p>
          <a:p>
            <a:pPr lvl="1">
              <a:buNone/>
            </a:pPr>
            <a:r>
              <a:rPr lang="en-US" altLang="ja-JP" dirty="0" smtClean="0"/>
              <a:t>   Short critical path</a:t>
            </a:r>
          </a:p>
          <a:p>
            <a:pPr lvl="1">
              <a:buNone/>
            </a:pPr>
            <a:r>
              <a:rPr lang="en-US" altLang="ja-JP" dirty="0" smtClean="0"/>
              <a:t>   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-low (low-power)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43050"/>
            <a:ext cx="4495800" cy="4910150"/>
          </a:xfrm>
        </p:spPr>
        <p:txBody>
          <a:bodyPr/>
          <a:lstStyle/>
          <a:p>
            <a:r>
              <a:rPr kumimoji="1" lang="en-US" altLang="ja-JP" dirty="0" smtClean="0"/>
              <a:t>1-cycle mode</a:t>
            </a:r>
          </a:p>
          <a:p>
            <a:pPr lvl="1"/>
            <a:r>
              <a:rPr lang="en-US" altLang="ja-JP" dirty="0" smtClean="0"/>
              <a:t>Output </a:t>
            </a:r>
            <a:r>
              <a:rPr lang="en-US" altLang="ja-JP" dirty="0" err="1" smtClean="0"/>
              <a:t>buf</a:t>
            </a:r>
            <a:r>
              <a:rPr lang="en-US" altLang="ja-JP" dirty="0" smtClean="0"/>
              <a:t> is bypassed</a:t>
            </a:r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>
              <a:buNone/>
            </a:pPr>
            <a:r>
              <a:rPr kumimoji="1" lang="en-US" altLang="ja-JP" dirty="0" smtClean="0"/>
              <a:t>   High performance        (1-cycle per hop)</a:t>
            </a:r>
          </a:p>
          <a:p>
            <a:pPr lvl="1">
              <a:buNone/>
            </a:pPr>
            <a:r>
              <a:rPr lang="en-US" altLang="ja-JP" dirty="0" smtClean="0"/>
              <a:t>   </a:t>
            </a:r>
            <a:r>
              <a:rPr kumimoji="1" lang="en-US" altLang="ja-JP" dirty="0" smtClean="0"/>
              <a:t>Long critical path</a:t>
            </a:r>
          </a:p>
          <a:p>
            <a:pPr lvl="1">
              <a:buNone/>
            </a:pPr>
            <a:r>
              <a:rPr lang="en-US" altLang="ja-JP" dirty="0" smtClean="0"/>
              <a:t>   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-high (high-power)</a:t>
            </a:r>
            <a:endParaRPr kumimoji="1" lang="en-US" altLang="ja-JP" dirty="0" smtClean="0"/>
          </a:p>
        </p:txBody>
      </p:sp>
      <p:grpSp>
        <p:nvGrpSpPr>
          <p:cNvPr id="5" name="グループ化 8"/>
          <p:cNvGrpSpPr/>
          <p:nvPr/>
        </p:nvGrpSpPr>
        <p:grpSpPr>
          <a:xfrm>
            <a:off x="642910" y="5000636"/>
            <a:ext cx="285752" cy="285752"/>
            <a:chOff x="214282" y="2071678"/>
            <a:chExt cx="285752" cy="285752"/>
          </a:xfrm>
        </p:grpSpPr>
        <p:cxnSp>
          <p:nvCxnSpPr>
            <p:cNvPr id="6" name="直線コネクタ 5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直線コネクタ 6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" name="円/楕円 7"/>
          <p:cNvSpPr/>
          <p:nvPr/>
        </p:nvSpPr>
        <p:spPr bwMode="auto">
          <a:xfrm>
            <a:off x="642910" y="5643578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0" name="円/楕円 9"/>
          <p:cNvSpPr/>
          <p:nvPr/>
        </p:nvSpPr>
        <p:spPr bwMode="auto">
          <a:xfrm>
            <a:off x="5072066" y="5000636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9" name="グループ化 10"/>
          <p:cNvGrpSpPr/>
          <p:nvPr/>
        </p:nvGrpSpPr>
        <p:grpSpPr>
          <a:xfrm>
            <a:off x="5072066" y="5643578"/>
            <a:ext cx="285752" cy="285752"/>
            <a:chOff x="214282" y="2071678"/>
            <a:chExt cx="285752" cy="285752"/>
          </a:xfrm>
        </p:grpSpPr>
        <p:cxnSp>
          <p:nvCxnSpPr>
            <p:cNvPr id="12" name="直線コネクタ 11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直線コネクタ 12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" name="円/楕円 13"/>
          <p:cNvSpPr/>
          <p:nvPr/>
        </p:nvSpPr>
        <p:spPr bwMode="auto">
          <a:xfrm>
            <a:off x="642910" y="6072206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5072066" y="6072206"/>
            <a:ext cx="285752" cy="285752"/>
            <a:chOff x="214282" y="2071678"/>
            <a:chExt cx="285752" cy="285752"/>
          </a:xfrm>
        </p:grpSpPr>
        <p:cxnSp>
          <p:nvCxnSpPr>
            <p:cNvPr id="16" name="直線コネクタ 15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直線コネクタ 16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91444" y="3384531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2" name="Text Box 47"/>
          <p:cNvSpPr txBox="1">
            <a:spLocks noChangeArrowheads="1"/>
          </p:cNvSpPr>
          <p:nvPr/>
        </p:nvSpPr>
        <p:spPr bwMode="auto">
          <a:xfrm>
            <a:off x="71406" y="3431725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805824" y="3384531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857224" y="3570288"/>
            <a:ext cx="53441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</a:t>
            </a: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1520204" y="3384531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571604" y="3570288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LT</a:t>
            </a: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2287964" y="3384531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43" name="Text Box 47"/>
          <p:cNvSpPr txBox="1">
            <a:spLocks noChangeArrowheads="1"/>
          </p:cNvSpPr>
          <p:nvPr/>
        </p:nvSpPr>
        <p:spPr bwMode="auto">
          <a:xfrm>
            <a:off x="2267926" y="3431725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44" name="Rectangle 17"/>
          <p:cNvSpPr>
            <a:spLocks noChangeArrowheads="1"/>
          </p:cNvSpPr>
          <p:nvPr/>
        </p:nvSpPr>
        <p:spPr bwMode="auto">
          <a:xfrm>
            <a:off x="3002344" y="3384531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3053744" y="3570288"/>
            <a:ext cx="53441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</a:t>
            </a:r>
          </a:p>
        </p:txBody>
      </p: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3716724" y="3384531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47" name="Text Box 47"/>
          <p:cNvSpPr txBox="1">
            <a:spLocks noChangeArrowheads="1"/>
          </p:cNvSpPr>
          <p:nvPr/>
        </p:nvSpPr>
        <p:spPr bwMode="auto">
          <a:xfrm>
            <a:off x="3768124" y="3570288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LT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28596" y="2955864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1</a:t>
            </a:r>
            <a:endParaRPr kumimoji="1" lang="ja-JP" altLang="en-US" sz="20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641734" y="2955864"/>
            <a:ext cx="1471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2</a:t>
            </a:r>
            <a:endParaRPr kumimoji="1" lang="ja-JP" altLang="en-US" sz="2000" dirty="0"/>
          </a:p>
        </p:txBody>
      </p:sp>
      <p:cxnSp>
        <p:nvCxnSpPr>
          <p:cNvPr id="51" name="直線矢印コネクタ 50"/>
          <p:cNvCxnSpPr/>
          <p:nvPr/>
        </p:nvCxnSpPr>
        <p:spPr bwMode="auto">
          <a:xfrm>
            <a:off x="857224" y="4427544"/>
            <a:ext cx="2428892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 Box 47"/>
          <p:cNvSpPr txBox="1">
            <a:spLocks noChangeArrowheads="1"/>
          </p:cNvSpPr>
          <p:nvPr/>
        </p:nvSpPr>
        <p:spPr bwMode="auto">
          <a:xfrm>
            <a:off x="7184384" y="3430137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60" name="Rectangle 17"/>
          <p:cNvSpPr>
            <a:spLocks noChangeArrowheads="1"/>
          </p:cNvSpPr>
          <p:nvPr/>
        </p:nvSpPr>
        <p:spPr bwMode="auto">
          <a:xfrm>
            <a:off x="8043620" y="3382943"/>
            <a:ext cx="855276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61" name="Text Box 47"/>
          <p:cNvSpPr txBox="1">
            <a:spLocks noChangeArrowheads="1"/>
          </p:cNvSpPr>
          <p:nvPr/>
        </p:nvSpPr>
        <p:spPr bwMode="auto">
          <a:xfrm>
            <a:off x="7970202" y="3568700"/>
            <a:ext cx="920743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ST,LT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469872" y="2954276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1</a:t>
            </a:r>
            <a:endParaRPr kumimoji="1" lang="ja-JP" altLang="en-US" sz="2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284142" y="2954276"/>
            <a:ext cx="1471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2</a:t>
            </a:r>
            <a:endParaRPr kumimoji="1" lang="ja-JP" altLang="en-US" sz="2000" dirty="0"/>
          </a:p>
        </p:txBody>
      </p:sp>
      <p:cxnSp>
        <p:nvCxnSpPr>
          <p:cNvPr id="66" name="直線矢印コネクタ 65"/>
          <p:cNvCxnSpPr/>
          <p:nvPr/>
        </p:nvCxnSpPr>
        <p:spPr bwMode="auto">
          <a:xfrm>
            <a:off x="5898500" y="4425956"/>
            <a:ext cx="2428892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Rectangle 17"/>
          <p:cNvSpPr>
            <a:spLocks noChangeArrowheads="1"/>
          </p:cNvSpPr>
          <p:nvPr/>
        </p:nvSpPr>
        <p:spPr bwMode="auto">
          <a:xfrm>
            <a:off x="5286380" y="3384531"/>
            <a:ext cx="855276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1" name="Text Box 47"/>
          <p:cNvSpPr txBox="1">
            <a:spLocks noChangeArrowheads="1"/>
          </p:cNvSpPr>
          <p:nvPr/>
        </p:nvSpPr>
        <p:spPr bwMode="auto">
          <a:xfrm>
            <a:off x="5326996" y="3430137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72" name="Rectangle 17"/>
          <p:cNvSpPr>
            <a:spLocks noChangeArrowheads="1"/>
          </p:cNvSpPr>
          <p:nvPr/>
        </p:nvSpPr>
        <p:spPr bwMode="auto">
          <a:xfrm>
            <a:off x="6186232" y="3382943"/>
            <a:ext cx="855276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3" name="Text Box 47"/>
          <p:cNvSpPr txBox="1">
            <a:spLocks noChangeArrowheads="1"/>
          </p:cNvSpPr>
          <p:nvPr/>
        </p:nvSpPr>
        <p:spPr bwMode="auto">
          <a:xfrm>
            <a:off x="6112814" y="3568700"/>
            <a:ext cx="920743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ST,LT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1214414" y="976954"/>
            <a:ext cx="6797054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All routers work at the same frequency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1643050"/>
            <a:ext cx="5063480" cy="4910150"/>
          </a:xfrm>
        </p:spPr>
        <p:txBody>
          <a:bodyPr/>
          <a:lstStyle/>
          <a:p>
            <a:r>
              <a:rPr lang="en-US" altLang="ja-JP" dirty="0" smtClean="0">
                <a:cs typeface="Arial" pitchFamily="34" charset="0"/>
              </a:rPr>
              <a:t>3-cycle mode</a:t>
            </a:r>
            <a:endParaRPr kumimoji="1" lang="en-US" altLang="ja-JP" dirty="0" smtClean="0">
              <a:cs typeface="Arial" pitchFamily="34" charset="0"/>
            </a:endParaRPr>
          </a:p>
          <a:p>
            <a:pPr lvl="1"/>
            <a:r>
              <a:rPr lang="en-US" altLang="ja-JP" dirty="0" smtClean="0">
                <a:cs typeface="Arial" pitchFamily="34" charset="0"/>
              </a:rPr>
              <a:t>Adaptive routing is available </a:t>
            </a:r>
          </a:p>
          <a:p>
            <a:pPr lvl="1"/>
            <a:endParaRPr kumimoji="1" lang="en-US" altLang="ja-JP" dirty="0" smtClean="0">
              <a:cs typeface="Arial" pitchFamily="34" charset="0"/>
            </a:endParaRPr>
          </a:p>
          <a:p>
            <a:pPr lvl="1"/>
            <a:endParaRPr lang="en-US" altLang="ja-JP" dirty="0" smtClean="0">
              <a:cs typeface="Arial" pitchFamily="34" charset="0"/>
            </a:endParaRPr>
          </a:p>
          <a:p>
            <a:pPr lvl="1"/>
            <a:endParaRPr kumimoji="1" lang="en-US" altLang="ja-JP" dirty="0" smtClean="0">
              <a:cs typeface="Arial" pitchFamily="34" charset="0"/>
            </a:endParaRPr>
          </a:p>
          <a:p>
            <a:pPr lvl="1">
              <a:buNone/>
            </a:pPr>
            <a:endParaRPr lang="en-US" altLang="ja-JP" dirty="0" smtClean="0">
              <a:cs typeface="Arial" pitchFamily="34" charset="0"/>
            </a:endParaRPr>
          </a:p>
          <a:p>
            <a:pPr lvl="1">
              <a:buNone/>
            </a:pPr>
            <a:endParaRPr kumimoji="1" lang="en-US" altLang="ja-JP" sz="1600" dirty="0" smtClean="0">
              <a:cs typeface="Arial" pitchFamily="34" charset="0"/>
            </a:endParaRP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More communication latency (3-cycle per hop)</a:t>
            </a: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Hotspots and faulty routers can be dynamically avoided</a:t>
            </a:r>
          </a:p>
        </p:txBody>
      </p:sp>
      <p:grpSp>
        <p:nvGrpSpPr>
          <p:cNvPr id="4" name="グループ化 8"/>
          <p:cNvGrpSpPr/>
          <p:nvPr/>
        </p:nvGrpSpPr>
        <p:grpSpPr>
          <a:xfrm>
            <a:off x="642910" y="4797152"/>
            <a:ext cx="285752" cy="285752"/>
            <a:chOff x="214282" y="2071678"/>
            <a:chExt cx="285752" cy="285752"/>
          </a:xfrm>
        </p:grpSpPr>
        <p:cxnSp>
          <p:nvCxnSpPr>
            <p:cNvPr id="6" name="直線コネクタ 5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直線コネクタ 6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" name="円/楕円 7"/>
          <p:cNvSpPr/>
          <p:nvPr/>
        </p:nvSpPr>
        <p:spPr bwMode="auto">
          <a:xfrm>
            <a:off x="642910" y="5519512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775614" y="3281603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22" name="Text Box 47"/>
          <p:cNvSpPr txBox="1">
            <a:spLocks noChangeArrowheads="1"/>
          </p:cNvSpPr>
          <p:nvPr/>
        </p:nvSpPr>
        <p:spPr bwMode="auto">
          <a:xfrm>
            <a:off x="755576" y="3470088"/>
            <a:ext cx="713955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VSA</a:t>
            </a:r>
            <a:endParaRPr lang="en-US" altLang="ja-JP" sz="2000" dirty="0">
              <a:cs typeface="Arial" pitchFamily="34" charset="0"/>
            </a:endParaRPr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1489994" y="3281603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1541394" y="3467360"/>
            <a:ext cx="53441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ST</a:t>
            </a: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2204374" y="3281603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2255774" y="3467360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LT</a:t>
            </a: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2972134" y="3281603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44" name="Rectangle 17"/>
          <p:cNvSpPr>
            <a:spLocks noChangeArrowheads="1"/>
          </p:cNvSpPr>
          <p:nvPr/>
        </p:nvSpPr>
        <p:spPr bwMode="auto">
          <a:xfrm>
            <a:off x="4415746" y="3281603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4467146" y="3467360"/>
            <a:ext cx="53441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ST</a:t>
            </a:r>
          </a:p>
        </p:txBody>
      </p: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5140400" y="3281603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47" name="Text Box 47"/>
          <p:cNvSpPr txBox="1">
            <a:spLocks noChangeArrowheads="1"/>
          </p:cNvSpPr>
          <p:nvPr/>
        </p:nvSpPr>
        <p:spPr bwMode="auto">
          <a:xfrm>
            <a:off x="5191800" y="3467360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LT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55576" y="2852936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cs typeface="Arial" pitchFamily="34" charset="0"/>
              </a:rPr>
              <a:t>@Router 1</a:t>
            </a:r>
            <a:endParaRPr kumimoji="1" lang="ja-JP" altLang="en-US" sz="2000" dirty="0">
              <a:cs typeface="Arial" pitchFamily="34" charset="0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676186" y="2852936"/>
            <a:ext cx="1471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cs typeface="Arial" pitchFamily="34" charset="0"/>
              </a:rPr>
              <a:t>@Router 2</a:t>
            </a:r>
            <a:endParaRPr kumimoji="1" lang="ja-JP" altLang="en-US" sz="2000" dirty="0">
              <a:cs typeface="Arial" pitchFamily="34" charset="0"/>
            </a:endParaRPr>
          </a:p>
        </p:txBody>
      </p:sp>
      <p:cxnSp>
        <p:nvCxnSpPr>
          <p:cNvPr id="51" name="直線矢印コネクタ 50"/>
          <p:cNvCxnSpPr/>
          <p:nvPr/>
        </p:nvCxnSpPr>
        <p:spPr bwMode="auto">
          <a:xfrm>
            <a:off x="539552" y="4324616"/>
            <a:ext cx="3672408" cy="95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Rectangle 17"/>
          <p:cNvSpPr>
            <a:spLocks noChangeArrowheads="1"/>
          </p:cNvSpPr>
          <p:nvPr/>
        </p:nvSpPr>
        <p:spPr bwMode="auto">
          <a:xfrm>
            <a:off x="51385" y="3278617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54" name="Text Box 47"/>
          <p:cNvSpPr txBox="1">
            <a:spLocks noChangeArrowheads="1"/>
          </p:cNvSpPr>
          <p:nvPr/>
        </p:nvSpPr>
        <p:spPr bwMode="auto">
          <a:xfrm>
            <a:off x="107504" y="3470088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RC</a:t>
            </a:r>
          </a:p>
        </p:txBody>
      </p:sp>
      <p:sp>
        <p:nvSpPr>
          <p:cNvPr id="55" name="Rectangle 17"/>
          <p:cNvSpPr>
            <a:spLocks noChangeArrowheads="1"/>
          </p:cNvSpPr>
          <p:nvPr/>
        </p:nvSpPr>
        <p:spPr bwMode="auto">
          <a:xfrm>
            <a:off x="3700240" y="3278617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cs typeface="Arial" pitchFamily="34" charset="0"/>
            </a:endParaRPr>
          </a:p>
        </p:txBody>
      </p:sp>
      <p:sp>
        <p:nvSpPr>
          <p:cNvPr id="56" name="Text Box 47"/>
          <p:cNvSpPr txBox="1">
            <a:spLocks noChangeArrowheads="1"/>
          </p:cNvSpPr>
          <p:nvPr/>
        </p:nvSpPr>
        <p:spPr bwMode="auto">
          <a:xfrm>
            <a:off x="3714029" y="3470088"/>
            <a:ext cx="713955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VSA</a:t>
            </a:r>
            <a:endParaRPr lang="en-US" altLang="ja-JP" sz="2000" dirty="0">
              <a:cs typeface="Arial" pitchFamily="34" charset="0"/>
            </a:endParaRPr>
          </a:p>
        </p:txBody>
      </p:sp>
      <p:sp>
        <p:nvSpPr>
          <p:cNvPr id="57" name="Text Box 47"/>
          <p:cNvSpPr txBox="1">
            <a:spLocks noChangeArrowheads="1"/>
          </p:cNvSpPr>
          <p:nvPr/>
        </p:nvSpPr>
        <p:spPr bwMode="auto">
          <a:xfrm>
            <a:off x="3065957" y="3470088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RC</a:t>
            </a:r>
          </a:p>
        </p:txBody>
      </p:sp>
      <p:cxnSp>
        <p:nvCxnSpPr>
          <p:cNvPr id="90" name="直線コネクタ 89"/>
          <p:cNvCxnSpPr/>
          <p:nvPr/>
        </p:nvCxnSpPr>
        <p:spPr bwMode="auto">
          <a:xfrm rot="5400000">
            <a:off x="5652120" y="3789040"/>
            <a:ext cx="1728192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1" name="直線コネクタ 90"/>
          <p:cNvCxnSpPr/>
          <p:nvPr/>
        </p:nvCxnSpPr>
        <p:spPr bwMode="auto">
          <a:xfrm rot="5400000">
            <a:off x="6300192" y="3789040"/>
            <a:ext cx="1728192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2" name="直線コネクタ 91"/>
          <p:cNvCxnSpPr/>
          <p:nvPr/>
        </p:nvCxnSpPr>
        <p:spPr bwMode="auto">
          <a:xfrm rot="5400000">
            <a:off x="6948263" y="3789040"/>
            <a:ext cx="1728192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3" name="直線コネクタ 92"/>
          <p:cNvCxnSpPr/>
          <p:nvPr/>
        </p:nvCxnSpPr>
        <p:spPr bwMode="auto">
          <a:xfrm rot="5400000">
            <a:off x="7596335" y="3789040"/>
            <a:ext cx="1728192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直線コネクタ 96"/>
          <p:cNvCxnSpPr/>
          <p:nvPr/>
        </p:nvCxnSpPr>
        <p:spPr bwMode="auto">
          <a:xfrm>
            <a:off x="6660232" y="2780928"/>
            <a:ext cx="1656184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直線コネクタ 97"/>
          <p:cNvCxnSpPr/>
          <p:nvPr/>
        </p:nvCxnSpPr>
        <p:spPr bwMode="auto">
          <a:xfrm>
            <a:off x="6660232" y="3501008"/>
            <a:ext cx="1656184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直線コネクタ 98"/>
          <p:cNvCxnSpPr/>
          <p:nvPr/>
        </p:nvCxnSpPr>
        <p:spPr bwMode="auto">
          <a:xfrm>
            <a:off x="6660232" y="4149080"/>
            <a:ext cx="1656184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直線コネクタ 99"/>
          <p:cNvCxnSpPr/>
          <p:nvPr/>
        </p:nvCxnSpPr>
        <p:spPr bwMode="auto">
          <a:xfrm>
            <a:off x="6660232" y="4797152"/>
            <a:ext cx="1656184" cy="0"/>
          </a:xfrm>
          <a:prstGeom prst="lin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グループ化 100"/>
          <p:cNvGrpSpPr/>
          <p:nvPr/>
        </p:nvGrpSpPr>
        <p:grpSpPr>
          <a:xfrm>
            <a:off x="6372200" y="2636912"/>
            <a:ext cx="2232248" cy="2304256"/>
            <a:chOff x="6372200" y="4149080"/>
            <a:chExt cx="2232248" cy="2304256"/>
          </a:xfrm>
        </p:grpSpPr>
        <p:sp>
          <p:nvSpPr>
            <p:cNvPr id="67" name="円/楕円 66"/>
            <p:cNvSpPr/>
            <p:nvPr/>
          </p:nvSpPr>
          <p:spPr bwMode="auto">
            <a:xfrm>
              <a:off x="6372200" y="414908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68" name="円/楕円 67"/>
            <p:cNvSpPr/>
            <p:nvPr/>
          </p:nvSpPr>
          <p:spPr bwMode="auto">
            <a:xfrm>
              <a:off x="7020272" y="414908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74" name="円/楕円 73"/>
            <p:cNvSpPr/>
            <p:nvPr/>
          </p:nvSpPr>
          <p:spPr bwMode="auto">
            <a:xfrm>
              <a:off x="7668344" y="414908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75" name="円/楕円 74"/>
            <p:cNvSpPr/>
            <p:nvPr/>
          </p:nvSpPr>
          <p:spPr bwMode="auto">
            <a:xfrm>
              <a:off x="8316416" y="414908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77" name="円/楕円 76"/>
            <p:cNvSpPr/>
            <p:nvPr/>
          </p:nvSpPr>
          <p:spPr bwMode="auto">
            <a:xfrm>
              <a:off x="6372200" y="486916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78" name="円/楕円 77"/>
            <p:cNvSpPr/>
            <p:nvPr/>
          </p:nvSpPr>
          <p:spPr bwMode="auto">
            <a:xfrm>
              <a:off x="7020272" y="486916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79" name="円/楕円 78"/>
            <p:cNvSpPr/>
            <p:nvPr/>
          </p:nvSpPr>
          <p:spPr bwMode="auto">
            <a:xfrm>
              <a:off x="7668344" y="486916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0" name="円/楕円 79"/>
            <p:cNvSpPr/>
            <p:nvPr/>
          </p:nvSpPr>
          <p:spPr bwMode="auto">
            <a:xfrm>
              <a:off x="8316416" y="4869160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1" name="円/楕円 80"/>
            <p:cNvSpPr/>
            <p:nvPr/>
          </p:nvSpPr>
          <p:spPr bwMode="auto">
            <a:xfrm>
              <a:off x="6372200" y="5517232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2" name="円/楕円 81"/>
            <p:cNvSpPr/>
            <p:nvPr/>
          </p:nvSpPr>
          <p:spPr bwMode="auto">
            <a:xfrm>
              <a:off x="7020272" y="5517232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3" name="円/楕円 82"/>
            <p:cNvSpPr/>
            <p:nvPr/>
          </p:nvSpPr>
          <p:spPr bwMode="auto">
            <a:xfrm>
              <a:off x="7668344" y="5517232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4" name="円/楕円 83"/>
            <p:cNvSpPr/>
            <p:nvPr/>
          </p:nvSpPr>
          <p:spPr bwMode="auto">
            <a:xfrm>
              <a:off x="8316416" y="5517232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5" name="円/楕円 84"/>
            <p:cNvSpPr/>
            <p:nvPr/>
          </p:nvSpPr>
          <p:spPr bwMode="auto">
            <a:xfrm>
              <a:off x="6372200" y="6165304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6" name="円/楕円 85"/>
            <p:cNvSpPr/>
            <p:nvPr/>
          </p:nvSpPr>
          <p:spPr bwMode="auto">
            <a:xfrm>
              <a:off x="7020272" y="6165304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7" name="円/楕円 86"/>
            <p:cNvSpPr/>
            <p:nvPr/>
          </p:nvSpPr>
          <p:spPr bwMode="auto">
            <a:xfrm>
              <a:off x="7668344" y="6165304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88" name="円/楕円 87"/>
            <p:cNvSpPr/>
            <p:nvPr/>
          </p:nvSpPr>
          <p:spPr bwMode="auto">
            <a:xfrm>
              <a:off x="8316416" y="6165304"/>
              <a:ext cx="288032" cy="288032"/>
            </a:xfrm>
            <a:prstGeom prst="ellipse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</p:grpSp>
      <p:sp>
        <p:nvSpPr>
          <p:cNvPr id="102" name="テキスト ボックス 101"/>
          <p:cNvSpPr txBox="1"/>
          <p:nvPr/>
        </p:nvSpPr>
        <p:spPr>
          <a:xfrm>
            <a:off x="6142755" y="5045114"/>
            <a:ext cx="28937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cs typeface="Arial" pitchFamily="34" charset="0"/>
              </a:rPr>
              <a:t>4x4 NoC (one hotspot)</a:t>
            </a:r>
            <a:endParaRPr kumimoji="1" lang="ja-JP" altLang="en-US" sz="2000" dirty="0">
              <a:cs typeface="Arial" pitchFamily="34" charset="0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7670624" y="3356992"/>
            <a:ext cx="285752" cy="285752"/>
            <a:chOff x="214282" y="2071678"/>
            <a:chExt cx="285752" cy="285752"/>
          </a:xfrm>
        </p:grpSpPr>
        <p:cxnSp>
          <p:nvCxnSpPr>
            <p:cNvPr id="106" name="直線コネクタ 105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7" name="直線コネクタ 106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09" name="直線矢印コネクタ 108"/>
          <p:cNvCxnSpPr/>
          <p:nvPr/>
        </p:nvCxnSpPr>
        <p:spPr bwMode="auto">
          <a:xfrm>
            <a:off x="6516216" y="3501008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0" name="直線矢印コネクタ 109"/>
          <p:cNvCxnSpPr/>
          <p:nvPr/>
        </p:nvCxnSpPr>
        <p:spPr bwMode="auto">
          <a:xfrm rot="5400000">
            <a:off x="6839458" y="3824250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直線矢印コネクタ 110"/>
          <p:cNvCxnSpPr/>
          <p:nvPr/>
        </p:nvCxnSpPr>
        <p:spPr bwMode="auto">
          <a:xfrm>
            <a:off x="7164288" y="4147492"/>
            <a:ext cx="1296144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3" name="直線矢印コネクタ 112"/>
          <p:cNvCxnSpPr/>
          <p:nvPr/>
        </p:nvCxnSpPr>
        <p:spPr bwMode="auto">
          <a:xfrm rot="16200000" flipV="1">
            <a:off x="8135602" y="3824250"/>
            <a:ext cx="648072" cy="158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4" name="Text Box 112"/>
          <p:cNvSpPr txBox="1">
            <a:spLocks noChangeArrowheads="1"/>
          </p:cNvSpPr>
          <p:nvPr/>
        </p:nvSpPr>
        <p:spPr bwMode="auto">
          <a:xfrm>
            <a:off x="71438" y="6357958"/>
            <a:ext cx="9001125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pitchFamily="34" charset="0"/>
              </a:rPr>
              <a:t>3-cycle mode is useful for hotspot traffic or fault tolerance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214414" y="976954"/>
            <a:ext cx="6797054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All routers work at the same frequency</a:t>
            </a:r>
            <a:endParaRPr kumimoji="1" lang="ja-JP" altLang="en-US" sz="2800" dirty="0"/>
          </a:p>
        </p:txBody>
      </p:sp>
      <p:sp>
        <p:nvSpPr>
          <p:cNvPr id="66" name="タイトル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686800" cy="685800"/>
          </a:xfrm>
        </p:spPr>
        <p:txBody>
          <a:bodyPr/>
          <a:lstStyle/>
          <a:p>
            <a:r>
              <a:rPr lang="en-US" altLang="ja-JP" dirty="0" smtClean="0"/>
              <a:t>Variable-pipeline</a:t>
            </a:r>
            <a:r>
              <a:rPr kumimoji="1" lang="en-US" altLang="ja-JP" dirty="0" smtClean="0"/>
              <a:t>: </a:t>
            </a:r>
            <a:r>
              <a:rPr lang="en-US" altLang="ja-JP" sz="3200" dirty="0" smtClean="0"/>
              <a:t>Three modes</a:t>
            </a:r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772028" cy="5638800"/>
          </a:xfrm>
        </p:spPr>
        <p:txBody>
          <a:bodyPr/>
          <a:lstStyle/>
          <a:p>
            <a:r>
              <a:rPr lang="en-US" altLang="ja-JP" dirty="0" smtClean="0"/>
              <a:t>Standard cells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Fujitsu 65nm library</a:t>
            </a:r>
          </a:p>
          <a:p>
            <a:pPr lvl="1"/>
            <a:r>
              <a:rPr lang="en-US" altLang="ja-JP" dirty="0" smtClean="0"/>
              <a:t>Custom cells (level shifter, voltage switch)</a:t>
            </a:r>
          </a:p>
          <a:p>
            <a:pPr lvl="1"/>
            <a:endParaRPr kumimoji="1" lang="en-US" altLang="ja-JP" sz="800" dirty="0" smtClean="0"/>
          </a:p>
          <a:p>
            <a:r>
              <a:rPr lang="en-US" altLang="ja-JP" dirty="0" smtClean="0"/>
              <a:t>Synthesis</a:t>
            </a:r>
          </a:p>
          <a:p>
            <a:pPr lvl="1"/>
            <a:r>
              <a:rPr kumimoji="1" lang="en-US" altLang="ja-JP" dirty="0" smtClean="0"/>
              <a:t>Synopsys Design Compiler</a:t>
            </a:r>
          </a:p>
          <a:p>
            <a:r>
              <a:rPr lang="en-US" altLang="ja-JP" dirty="0" smtClean="0"/>
              <a:t>Place and route</a:t>
            </a:r>
          </a:p>
          <a:p>
            <a:pPr lvl="1"/>
            <a:r>
              <a:rPr lang="en-US" altLang="ja-JP" dirty="0" smtClean="0"/>
              <a:t>Synopsys </a:t>
            </a:r>
            <a:r>
              <a:rPr lang="en-US" altLang="ja-JP" dirty="0" err="1" smtClean="0"/>
              <a:t>Astro</a:t>
            </a:r>
            <a:endParaRPr lang="en-US" altLang="ja-JP" dirty="0" smtClean="0"/>
          </a:p>
          <a:p>
            <a:r>
              <a:rPr lang="en-US" altLang="ja-JP" dirty="0" smtClean="0"/>
              <a:t>RC extraction</a:t>
            </a:r>
          </a:p>
          <a:p>
            <a:pPr lvl="1"/>
            <a:r>
              <a:rPr kumimoji="1" lang="en-US" altLang="ja-JP" dirty="0" smtClean="0"/>
              <a:t>Cadence QRC</a:t>
            </a:r>
          </a:p>
          <a:p>
            <a:r>
              <a:rPr lang="en-US" altLang="ja-JP" dirty="0" smtClean="0"/>
              <a:t>SPICE simulation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Synopsys HSIM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Variable-pipeline </a:t>
            </a:r>
            <a:r>
              <a:rPr kumimoji="1" lang="en-US" altLang="ja-JP" dirty="0" smtClean="0"/>
              <a:t>router: </a:t>
            </a:r>
            <a:r>
              <a:rPr lang="en-US" altLang="ja-JP" sz="3200" dirty="0" smtClean="0"/>
              <a:t>Design</a:t>
            </a:r>
            <a:endParaRPr kumimoji="1" lang="ja-JP" altLang="en-US" dirty="0"/>
          </a:p>
        </p:txBody>
      </p:sp>
      <p:grpSp>
        <p:nvGrpSpPr>
          <p:cNvPr id="4" name="グループ化 13"/>
          <p:cNvGrpSpPr/>
          <p:nvPr/>
        </p:nvGrpSpPr>
        <p:grpSpPr>
          <a:xfrm>
            <a:off x="4840871" y="714356"/>
            <a:ext cx="4303159" cy="6143668"/>
            <a:chOff x="4840871" y="714356"/>
            <a:chExt cx="4303159" cy="6143668"/>
          </a:xfrm>
        </p:grpSpPr>
        <p:pic>
          <p:nvPicPr>
            <p:cNvPr id="8" name="図 7" descr="volt_l2h.wave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0871" y="714356"/>
              <a:ext cx="4303159" cy="6143668"/>
            </a:xfrm>
            <a:prstGeom prst="rect">
              <a:avLst/>
            </a:prstGeom>
          </p:spPr>
        </p:pic>
        <p:sp>
          <p:nvSpPr>
            <p:cNvPr id="9" name="正方形/長方形 8"/>
            <p:cNvSpPr/>
            <p:nvPr/>
          </p:nvSpPr>
          <p:spPr bwMode="auto">
            <a:xfrm>
              <a:off x="6643702" y="1000108"/>
              <a:ext cx="785818" cy="285752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0" name="正方形/長方形 9"/>
            <p:cNvSpPr/>
            <p:nvPr/>
          </p:nvSpPr>
          <p:spPr bwMode="auto">
            <a:xfrm>
              <a:off x="8358182" y="1214422"/>
              <a:ext cx="571536" cy="428628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1" name="正方形/長方形 10"/>
            <p:cNvSpPr/>
            <p:nvPr/>
          </p:nvSpPr>
          <p:spPr bwMode="auto">
            <a:xfrm>
              <a:off x="8358214" y="2428868"/>
              <a:ext cx="571536" cy="428628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 bwMode="auto">
            <a:xfrm>
              <a:off x="8358214" y="3714752"/>
              <a:ext cx="571536" cy="428628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3" name="正方形/長方形 12"/>
            <p:cNvSpPr/>
            <p:nvPr/>
          </p:nvSpPr>
          <p:spPr bwMode="auto">
            <a:xfrm>
              <a:off x="8358214" y="4929198"/>
              <a:ext cx="571536" cy="428628"/>
            </a:xfrm>
            <a:prstGeom prst="rect">
              <a:avLst/>
            </a:prstGeom>
            <a:solidFill>
              <a:schemeClr val="tx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8385282" y="1375934"/>
            <a:ext cx="6158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  <a:cs typeface="Arial" pitchFamily="34" charset="0"/>
              </a:rPr>
              <a:t>VDD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358214" y="2590380"/>
            <a:ext cx="6960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  <a:cs typeface="Arial" pitchFamily="34" charset="0"/>
              </a:rPr>
              <a:t>Clock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309372" y="3857628"/>
            <a:ext cx="809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  <a:cs typeface="Arial" pitchFamily="34" charset="0"/>
              </a:rPr>
              <a:t>Select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254585" y="5090710"/>
            <a:ext cx="930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>
                <a:solidFill>
                  <a:srgbClr val="FFFFFF"/>
                </a:solidFill>
                <a:cs typeface="Arial" pitchFamily="34" charset="0"/>
              </a:rPr>
              <a:t>Current</a:t>
            </a: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6796102" y="6572272"/>
            <a:ext cx="785818" cy="214314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070456" y="6457914"/>
            <a:ext cx="40110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Fujitsu 65nm (0.8V</a:t>
            </a:r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  <a:sym typeface="Wingdings" pitchFamily="2" charset="2"/>
              </a:rPr>
              <a:t></a:t>
            </a:r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1.2V,  25C)</a:t>
            </a:r>
            <a:endParaRPr kumimoji="1" lang="ja-JP" altLang="en-US" sz="2000" dirty="0">
              <a:solidFill>
                <a:srgbClr val="FFFFFF"/>
              </a:solidFill>
              <a:cs typeface="Arial" pitchFamily="34" charset="0"/>
            </a:endParaRPr>
          </a:p>
        </p:txBody>
      </p:sp>
      <p:cxnSp>
        <p:nvCxnSpPr>
          <p:cNvPr id="24" name="直線矢印コネクタ 23"/>
          <p:cNvCxnSpPr/>
          <p:nvPr/>
        </p:nvCxnSpPr>
        <p:spPr bwMode="auto">
          <a:xfrm rot="5400000" flipH="1" flipV="1">
            <a:off x="6679423" y="2035960"/>
            <a:ext cx="357188" cy="1"/>
          </a:xfrm>
          <a:prstGeom prst="straightConnector1">
            <a:avLst/>
          </a:prstGeom>
          <a:noFill/>
          <a:ln w="38100" cap="flat" cmpd="sng" algn="ctr">
            <a:solidFill>
              <a:srgbClr val="FFFFFF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直線矢印コネクタ 26"/>
          <p:cNvCxnSpPr/>
          <p:nvPr/>
        </p:nvCxnSpPr>
        <p:spPr bwMode="auto">
          <a:xfrm rot="5400000" flipH="1" flipV="1">
            <a:off x="7465241" y="1893082"/>
            <a:ext cx="642941" cy="2"/>
          </a:xfrm>
          <a:prstGeom prst="straightConnector1">
            <a:avLst/>
          </a:prstGeom>
          <a:noFill/>
          <a:ln w="38100" cap="flat" cmpd="sng" algn="ctr">
            <a:solidFill>
              <a:srgbClr val="FFFFFF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0" name="円/楕円 29"/>
          <p:cNvSpPr/>
          <p:nvPr/>
        </p:nvSpPr>
        <p:spPr bwMode="auto">
          <a:xfrm>
            <a:off x="7082199" y="3857628"/>
            <a:ext cx="428625" cy="1214437"/>
          </a:xfrm>
          <a:prstGeom prst="ellipse">
            <a:avLst/>
          </a:prstGeom>
          <a:noFill/>
          <a:ln w="571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2" name="直線矢印コネクタ 31"/>
          <p:cNvCxnSpPr/>
          <p:nvPr/>
        </p:nvCxnSpPr>
        <p:spPr bwMode="auto">
          <a:xfrm rot="10800000">
            <a:off x="7572399" y="4572007"/>
            <a:ext cx="428625" cy="0"/>
          </a:xfrm>
          <a:prstGeom prst="straightConnector1">
            <a:avLst/>
          </a:prstGeom>
          <a:ln w="38100">
            <a:solidFill>
              <a:srgbClr val="FFFF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 bwMode="auto">
          <a:xfrm flipV="1">
            <a:off x="6286512" y="2357430"/>
            <a:ext cx="928694" cy="142876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215074" y="2161752"/>
            <a:ext cx="11400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err="1" smtClean="0">
                <a:solidFill>
                  <a:srgbClr val="FFFFFF"/>
                </a:solidFill>
                <a:cs typeface="Arial" pitchFamily="34" charset="0"/>
              </a:rPr>
              <a:t>Vdd</a:t>
            </a:r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-low</a:t>
            </a:r>
          </a:p>
        </p:txBody>
      </p:sp>
      <p:sp>
        <p:nvSpPr>
          <p:cNvPr id="35" name="正方形/長方形 34"/>
          <p:cNvSpPr/>
          <p:nvPr/>
        </p:nvSpPr>
        <p:spPr bwMode="auto">
          <a:xfrm>
            <a:off x="8001024" y="4357694"/>
            <a:ext cx="357190" cy="500066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929586" y="4292750"/>
            <a:ext cx="11920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Voltage switch</a:t>
            </a:r>
          </a:p>
        </p:txBody>
      </p:sp>
      <p:sp>
        <p:nvSpPr>
          <p:cNvPr id="37" name="正方形/長方形 36"/>
          <p:cNvSpPr/>
          <p:nvPr/>
        </p:nvSpPr>
        <p:spPr bwMode="auto">
          <a:xfrm>
            <a:off x="6286512" y="3143248"/>
            <a:ext cx="785818" cy="142876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8" name="正方形/長方形 37"/>
          <p:cNvSpPr/>
          <p:nvPr/>
        </p:nvSpPr>
        <p:spPr bwMode="auto">
          <a:xfrm>
            <a:off x="6286512" y="3429000"/>
            <a:ext cx="785818" cy="142876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215074" y="3006866"/>
            <a:ext cx="28632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Clock is stopped</a:t>
            </a:r>
          </a:p>
          <a:p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to clearly show energy</a:t>
            </a:r>
          </a:p>
        </p:txBody>
      </p:sp>
      <p:sp>
        <p:nvSpPr>
          <p:cNvPr id="39" name="正方形/長方形 38"/>
          <p:cNvSpPr/>
          <p:nvPr/>
        </p:nvSpPr>
        <p:spPr bwMode="auto">
          <a:xfrm flipV="1">
            <a:off x="7429520" y="2357430"/>
            <a:ext cx="928694" cy="142876"/>
          </a:xfrm>
          <a:prstGeom prst="rect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7311132" y="2161752"/>
            <a:ext cx="1263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err="1" smtClean="0">
                <a:solidFill>
                  <a:srgbClr val="FFFFFF"/>
                </a:solidFill>
                <a:cs typeface="Arial" pitchFamily="34" charset="0"/>
              </a:rPr>
              <a:t>Vdd</a:t>
            </a:r>
            <a:r>
              <a:rPr lang="en-US" altLang="ja-JP" sz="2000" dirty="0" smtClean="0">
                <a:solidFill>
                  <a:srgbClr val="FFFFFF"/>
                </a:solidFill>
                <a:cs typeface="Arial" pitchFamily="34" charset="0"/>
              </a:rPr>
              <a:t>-high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Rectangle 17"/>
          <p:cNvSpPr>
            <a:spLocks noChangeArrowheads="1"/>
          </p:cNvSpPr>
          <p:nvPr/>
        </p:nvSpPr>
        <p:spPr bwMode="auto">
          <a:xfrm>
            <a:off x="7143768" y="3384531"/>
            <a:ext cx="855276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76200"/>
            <a:ext cx="8858312" cy="685800"/>
          </a:xfrm>
        </p:spPr>
        <p:txBody>
          <a:bodyPr/>
          <a:lstStyle/>
          <a:p>
            <a:r>
              <a:rPr lang="en-US" altLang="ja-JP" dirty="0" smtClean="0"/>
              <a:t>Variable-pipeline</a:t>
            </a:r>
            <a:r>
              <a:rPr kumimoji="1" lang="en-US" altLang="ja-JP" dirty="0" smtClean="0"/>
              <a:t>: </a:t>
            </a:r>
            <a:r>
              <a:rPr lang="en-US" altLang="ja-JP" sz="3200" dirty="0" smtClean="0"/>
              <a:t>Freq &amp; </a:t>
            </a:r>
            <a:r>
              <a:rPr lang="en-US" altLang="ja-JP" sz="3200" dirty="0" err="1" smtClean="0"/>
              <a:t>Vdd</a:t>
            </a:r>
            <a:r>
              <a:rPr lang="en-US" altLang="ja-JP" sz="3200" dirty="0" smtClean="0"/>
              <a:t> levels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1643050"/>
            <a:ext cx="4343400" cy="4910150"/>
          </a:xfrm>
        </p:spPr>
        <p:txBody>
          <a:bodyPr/>
          <a:lstStyle/>
          <a:p>
            <a:r>
              <a:rPr kumimoji="1" lang="en-US" altLang="ja-JP" dirty="0" smtClean="0"/>
              <a:t>2-cycle mode</a:t>
            </a:r>
          </a:p>
          <a:p>
            <a:pPr lvl="1"/>
            <a:r>
              <a:rPr lang="en-US" altLang="ja-JP" dirty="0" smtClean="0"/>
              <a:t>Output </a:t>
            </a:r>
            <a:r>
              <a:rPr lang="en-US" altLang="ja-JP" dirty="0" err="1" smtClean="0"/>
              <a:t>buf</a:t>
            </a:r>
            <a:r>
              <a:rPr lang="en-US" altLang="ja-JP" dirty="0" smtClean="0"/>
              <a:t> is enabled</a:t>
            </a:r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   Low performance       (2-cycle per hop)</a:t>
            </a:r>
          </a:p>
          <a:p>
            <a:pPr lvl="1">
              <a:buNone/>
            </a:pPr>
            <a:r>
              <a:rPr lang="en-US" altLang="ja-JP" dirty="0" smtClean="0"/>
              <a:t>   Delay: 1831psec @ 1.2V</a:t>
            </a:r>
          </a:p>
          <a:p>
            <a:pPr lvl="1">
              <a:buNone/>
            </a:pPr>
            <a:r>
              <a:rPr lang="en-US" altLang="ja-JP" dirty="0" smtClean="0"/>
              <a:t>   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-low: 0.83V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43050"/>
            <a:ext cx="4495800" cy="4910150"/>
          </a:xfrm>
        </p:spPr>
        <p:txBody>
          <a:bodyPr/>
          <a:lstStyle/>
          <a:p>
            <a:r>
              <a:rPr kumimoji="1" lang="en-US" altLang="ja-JP" dirty="0" smtClean="0"/>
              <a:t>1-cycle mode</a:t>
            </a:r>
          </a:p>
          <a:p>
            <a:pPr lvl="1"/>
            <a:r>
              <a:rPr lang="en-US" altLang="ja-JP" dirty="0" smtClean="0"/>
              <a:t>Output </a:t>
            </a:r>
            <a:r>
              <a:rPr lang="en-US" altLang="ja-JP" dirty="0" err="1" smtClean="0"/>
              <a:t>buf</a:t>
            </a:r>
            <a:r>
              <a:rPr lang="en-US" altLang="ja-JP" dirty="0" smtClean="0"/>
              <a:t> is bypassed</a:t>
            </a:r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>
              <a:buNone/>
            </a:pP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>
              <a:buNone/>
            </a:pPr>
            <a:r>
              <a:rPr kumimoji="1" lang="en-US" altLang="ja-JP" dirty="0" smtClean="0"/>
              <a:t>   High performance        (1-cycle per hop)</a:t>
            </a:r>
          </a:p>
          <a:p>
            <a:pPr lvl="1">
              <a:buNone/>
            </a:pPr>
            <a:r>
              <a:rPr lang="en-US" altLang="ja-JP" dirty="0" smtClean="0"/>
              <a:t>   Delay: 2550psec @ 1.2V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   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-high: 1.20V</a:t>
            </a:r>
            <a:endParaRPr kumimoji="1" lang="en-US" altLang="ja-JP" dirty="0" smtClean="0"/>
          </a:p>
        </p:txBody>
      </p:sp>
      <p:grpSp>
        <p:nvGrpSpPr>
          <p:cNvPr id="5" name="グループ化 8"/>
          <p:cNvGrpSpPr/>
          <p:nvPr/>
        </p:nvGrpSpPr>
        <p:grpSpPr>
          <a:xfrm>
            <a:off x="642910" y="5000636"/>
            <a:ext cx="285752" cy="285752"/>
            <a:chOff x="214282" y="2071678"/>
            <a:chExt cx="285752" cy="285752"/>
          </a:xfrm>
        </p:grpSpPr>
        <p:cxnSp>
          <p:nvCxnSpPr>
            <p:cNvPr id="6" name="直線コネクタ 5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" name="直線コネクタ 6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" name="円/楕円 7"/>
          <p:cNvSpPr/>
          <p:nvPr/>
        </p:nvSpPr>
        <p:spPr bwMode="auto">
          <a:xfrm>
            <a:off x="642910" y="5643578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0" name="円/楕円 9"/>
          <p:cNvSpPr/>
          <p:nvPr/>
        </p:nvSpPr>
        <p:spPr bwMode="auto">
          <a:xfrm>
            <a:off x="5072066" y="5000636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9" name="グループ化 10"/>
          <p:cNvGrpSpPr/>
          <p:nvPr/>
        </p:nvGrpSpPr>
        <p:grpSpPr>
          <a:xfrm>
            <a:off x="5072066" y="5643578"/>
            <a:ext cx="285752" cy="285752"/>
            <a:chOff x="214282" y="2071678"/>
            <a:chExt cx="285752" cy="285752"/>
          </a:xfrm>
        </p:grpSpPr>
        <p:cxnSp>
          <p:nvCxnSpPr>
            <p:cNvPr id="12" name="直線コネクタ 11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直線コネクタ 12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4" name="円/楕円 13"/>
          <p:cNvSpPr/>
          <p:nvPr/>
        </p:nvSpPr>
        <p:spPr bwMode="auto">
          <a:xfrm>
            <a:off x="642910" y="6072206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5072066" y="6072206"/>
            <a:ext cx="285752" cy="285752"/>
            <a:chOff x="214282" y="2071678"/>
            <a:chExt cx="285752" cy="285752"/>
          </a:xfrm>
        </p:grpSpPr>
        <p:cxnSp>
          <p:nvCxnSpPr>
            <p:cNvPr id="16" name="直線コネクタ 15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直線コネクタ 16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91444" y="3384531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2" name="Text Box 47"/>
          <p:cNvSpPr txBox="1">
            <a:spLocks noChangeArrowheads="1"/>
          </p:cNvSpPr>
          <p:nvPr/>
        </p:nvSpPr>
        <p:spPr bwMode="auto">
          <a:xfrm>
            <a:off x="71406" y="3431725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24" name="Rectangle 17"/>
          <p:cNvSpPr>
            <a:spLocks noChangeArrowheads="1"/>
          </p:cNvSpPr>
          <p:nvPr/>
        </p:nvSpPr>
        <p:spPr bwMode="auto">
          <a:xfrm>
            <a:off x="805824" y="3384531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5" name="Text Box 47"/>
          <p:cNvSpPr txBox="1">
            <a:spLocks noChangeArrowheads="1"/>
          </p:cNvSpPr>
          <p:nvPr/>
        </p:nvSpPr>
        <p:spPr bwMode="auto">
          <a:xfrm>
            <a:off x="857224" y="3570288"/>
            <a:ext cx="53441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</a:t>
            </a: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1520204" y="3384531"/>
            <a:ext cx="676284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1571604" y="3570288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LT</a:t>
            </a: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2287964" y="3384531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43" name="Text Box 47"/>
          <p:cNvSpPr txBox="1">
            <a:spLocks noChangeArrowheads="1"/>
          </p:cNvSpPr>
          <p:nvPr/>
        </p:nvSpPr>
        <p:spPr bwMode="auto">
          <a:xfrm>
            <a:off x="2267926" y="3431725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44" name="Rectangle 17"/>
          <p:cNvSpPr>
            <a:spLocks noChangeArrowheads="1"/>
          </p:cNvSpPr>
          <p:nvPr/>
        </p:nvSpPr>
        <p:spPr bwMode="auto">
          <a:xfrm>
            <a:off x="3002344" y="3384531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3053744" y="3570288"/>
            <a:ext cx="534418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</a:t>
            </a:r>
          </a:p>
        </p:txBody>
      </p:sp>
      <p:sp>
        <p:nvSpPr>
          <p:cNvPr id="46" name="Rectangle 17"/>
          <p:cNvSpPr>
            <a:spLocks noChangeArrowheads="1"/>
          </p:cNvSpPr>
          <p:nvPr/>
        </p:nvSpPr>
        <p:spPr bwMode="auto">
          <a:xfrm>
            <a:off x="3716724" y="3384531"/>
            <a:ext cx="676284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47" name="Text Box 47"/>
          <p:cNvSpPr txBox="1">
            <a:spLocks noChangeArrowheads="1"/>
          </p:cNvSpPr>
          <p:nvPr/>
        </p:nvSpPr>
        <p:spPr bwMode="auto">
          <a:xfrm>
            <a:off x="3768124" y="3570288"/>
            <a:ext cx="497550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LT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28596" y="2955864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1</a:t>
            </a:r>
            <a:endParaRPr kumimoji="1" lang="ja-JP" altLang="en-US" sz="2000" dirty="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641734" y="2955864"/>
            <a:ext cx="1471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2</a:t>
            </a:r>
            <a:endParaRPr kumimoji="1" lang="ja-JP" altLang="en-US" sz="2000" dirty="0"/>
          </a:p>
        </p:txBody>
      </p:sp>
      <p:cxnSp>
        <p:nvCxnSpPr>
          <p:cNvPr id="51" name="直線矢印コネクタ 50"/>
          <p:cNvCxnSpPr/>
          <p:nvPr/>
        </p:nvCxnSpPr>
        <p:spPr bwMode="auto">
          <a:xfrm>
            <a:off x="857224" y="4427544"/>
            <a:ext cx="2428892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9" name="Text Box 47"/>
          <p:cNvSpPr txBox="1">
            <a:spLocks noChangeArrowheads="1"/>
          </p:cNvSpPr>
          <p:nvPr/>
        </p:nvSpPr>
        <p:spPr bwMode="auto">
          <a:xfrm>
            <a:off x="7184384" y="3430137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60" name="Rectangle 17"/>
          <p:cNvSpPr>
            <a:spLocks noChangeArrowheads="1"/>
          </p:cNvSpPr>
          <p:nvPr/>
        </p:nvSpPr>
        <p:spPr bwMode="auto">
          <a:xfrm>
            <a:off x="8043620" y="3382943"/>
            <a:ext cx="855276" cy="757261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61" name="Text Box 47"/>
          <p:cNvSpPr txBox="1">
            <a:spLocks noChangeArrowheads="1"/>
          </p:cNvSpPr>
          <p:nvPr/>
        </p:nvSpPr>
        <p:spPr bwMode="auto">
          <a:xfrm>
            <a:off x="7970202" y="3568700"/>
            <a:ext cx="920743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ST,LT</a:t>
            </a: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469872" y="2954276"/>
            <a:ext cx="1430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1</a:t>
            </a:r>
            <a:endParaRPr kumimoji="1" lang="ja-JP" altLang="en-US" sz="2000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7284142" y="2954276"/>
            <a:ext cx="1471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@Router 2</a:t>
            </a:r>
            <a:endParaRPr kumimoji="1" lang="ja-JP" altLang="en-US" sz="2000" dirty="0"/>
          </a:p>
        </p:txBody>
      </p:sp>
      <p:cxnSp>
        <p:nvCxnSpPr>
          <p:cNvPr id="66" name="直線矢印コネクタ 65"/>
          <p:cNvCxnSpPr/>
          <p:nvPr/>
        </p:nvCxnSpPr>
        <p:spPr bwMode="auto">
          <a:xfrm>
            <a:off x="5898500" y="4425956"/>
            <a:ext cx="2428892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0" name="Rectangle 17"/>
          <p:cNvSpPr>
            <a:spLocks noChangeArrowheads="1"/>
          </p:cNvSpPr>
          <p:nvPr/>
        </p:nvSpPr>
        <p:spPr bwMode="auto">
          <a:xfrm>
            <a:off x="5286380" y="3384531"/>
            <a:ext cx="855276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1" name="Text Box 47"/>
          <p:cNvSpPr txBox="1">
            <a:spLocks noChangeArrowheads="1"/>
          </p:cNvSpPr>
          <p:nvPr/>
        </p:nvSpPr>
        <p:spPr bwMode="auto">
          <a:xfrm>
            <a:off x="5326996" y="3430137"/>
            <a:ext cx="713955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RC/</a:t>
            </a:r>
          </a:p>
          <a:p>
            <a:r>
              <a:rPr lang="en-US" altLang="ja-JP" sz="2000" dirty="0" smtClean="0"/>
              <a:t>VSA</a:t>
            </a:r>
            <a:endParaRPr lang="en-US" altLang="ja-JP" sz="2000" dirty="0"/>
          </a:p>
        </p:txBody>
      </p:sp>
      <p:sp>
        <p:nvSpPr>
          <p:cNvPr id="72" name="Rectangle 17"/>
          <p:cNvSpPr>
            <a:spLocks noChangeArrowheads="1"/>
          </p:cNvSpPr>
          <p:nvPr/>
        </p:nvSpPr>
        <p:spPr bwMode="auto">
          <a:xfrm>
            <a:off x="6186232" y="3382943"/>
            <a:ext cx="855276" cy="757261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3" name="Text Box 47"/>
          <p:cNvSpPr txBox="1">
            <a:spLocks noChangeArrowheads="1"/>
          </p:cNvSpPr>
          <p:nvPr/>
        </p:nvSpPr>
        <p:spPr bwMode="auto">
          <a:xfrm>
            <a:off x="6112814" y="3568700"/>
            <a:ext cx="920743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/>
              <a:t>ST,LT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1857356" y="976954"/>
            <a:ext cx="5246949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All routers work at 392.2MHz</a:t>
            </a:r>
            <a:endParaRPr kumimoji="1" lang="ja-JP" altLang="en-US" sz="2800" dirty="0"/>
          </a:p>
        </p:txBody>
      </p:sp>
      <p:sp>
        <p:nvSpPr>
          <p:cNvPr id="50" name="Text Box 112"/>
          <p:cNvSpPr txBox="1">
            <a:spLocks noChangeArrowheads="1"/>
          </p:cNvSpPr>
          <p:nvPr/>
        </p:nvSpPr>
        <p:spPr bwMode="auto">
          <a:xfrm>
            <a:off x="71438" y="6357958"/>
            <a:ext cx="9001125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pitchFamily="34" charset="0"/>
              </a:rPr>
              <a:t>All routers work at 392.2MHz;  1-cycle@1.2V; 2-cycle@0.83V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2800" dirty="0" smtClean="0"/>
              <a:t>Multi-</a:t>
            </a:r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 variable-pipeline router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519864" cy="5638800"/>
          </a:xfrm>
        </p:spPr>
        <p:txBody>
          <a:bodyPr/>
          <a:lstStyle/>
          <a:p>
            <a:r>
              <a:rPr lang="en-US" altLang="ja-JP" dirty="0" smtClean="0"/>
              <a:t>Problem of DVFS router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Each router works at different frequency</a:t>
            </a:r>
          </a:p>
          <a:p>
            <a:pPr lvl="1"/>
            <a:r>
              <a:rPr lang="en-US" altLang="ja-JP" dirty="0" smtClean="0"/>
              <a:t>Communication between different frequency domains</a:t>
            </a:r>
            <a:endParaRPr kumimoji="1"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variable-pipeline router</a:t>
            </a:r>
          </a:p>
          <a:p>
            <a:pPr lvl="1"/>
            <a:r>
              <a:rPr lang="en-US" altLang="ja-JP" dirty="0" smtClean="0"/>
              <a:t>Voltage and “router pipeline depth” are adjusted</a:t>
            </a:r>
          </a:p>
          <a:p>
            <a:pPr lvl="1"/>
            <a:r>
              <a:rPr lang="en-US" altLang="ja-JP" dirty="0" smtClean="0"/>
              <a:t>All routers work at the same frequency</a:t>
            </a:r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Voltage switch policies:</a:t>
            </a:r>
          </a:p>
          <a:p>
            <a:pPr lvl="1"/>
            <a:r>
              <a:rPr lang="en-US" altLang="ja-JP" dirty="0" smtClean="0"/>
              <a:t>Low-power policy</a:t>
            </a:r>
          </a:p>
          <a:p>
            <a:pPr lvl="1"/>
            <a:r>
              <a:rPr lang="en-US" altLang="ja-JP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Delay variation tolerance using a thermal sensor</a:t>
            </a:r>
            <a:endParaRPr lang="en-US" altLang="ja-JP" sz="80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altLang="ja-JP" dirty="0" smtClean="0"/>
              <a:t>Evaluations</a:t>
            </a:r>
          </a:p>
          <a:p>
            <a:pPr lvl="1"/>
            <a:r>
              <a:rPr lang="en-US" altLang="ja-JP" dirty="0" smtClean="0"/>
              <a:t>Circuit-level evaluations</a:t>
            </a:r>
          </a:p>
          <a:p>
            <a:pPr lvl="1"/>
            <a:r>
              <a:rPr lang="en-US" altLang="ja-JP" dirty="0" smtClean="0"/>
              <a:t>System-level evaluations</a:t>
            </a:r>
          </a:p>
          <a:p>
            <a:pPr lvl="1"/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9512" y="3793030"/>
            <a:ext cx="8064896" cy="1580186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Policy </a:t>
            </a:r>
            <a:r>
              <a:rPr kumimoji="1" lang="en-US" altLang="ja-JP" dirty="0" smtClean="0"/>
              <a:t>1: </a:t>
            </a:r>
            <a:r>
              <a:rPr lang="en-US" altLang="ja-JP" sz="3200" dirty="0" smtClean="0"/>
              <a:t>Standby-power reduction</a:t>
            </a:r>
            <a:endParaRPr kumimoji="1" lang="ja-JP" altLang="en-US" dirty="0"/>
          </a:p>
        </p:txBody>
      </p:sp>
      <p:sp>
        <p:nvSpPr>
          <p:cNvPr id="135" name="正方形/長方形 134"/>
          <p:cNvSpPr/>
          <p:nvPr/>
        </p:nvSpPr>
        <p:spPr bwMode="auto">
          <a:xfrm>
            <a:off x="5220072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6" name="Rectangle 50"/>
          <p:cNvSpPr>
            <a:spLocks noChangeArrowheads="1"/>
          </p:cNvSpPr>
          <p:nvPr/>
        </p:nvSpPr>
        <p:spPr bwMode="auto">
          <a:xfrm>
            <a:off x="5292080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50"/>
          <p:cNvSpPr>
            <a:spLocks noChangeArrowheads="1"/>
          </p:cNvSpPr>
          <p:nvPr/>
        </p:nvSpPr>
        <p:spPr bwMode="auto">
          <a:xfrm>
            <a:off x="5868144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50"/>
          <p:cNvSpPr>
            <a:spLocks noChangeArrowheads="1"/>
          </p:cNvSpPr>
          <p:nvPr/>
        </p:nvSpPr>
        <p:spPr bwMode="auto">
          <a:xfrm>
            <a:off x="5292080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50"/>
          <p:cNvSpPr>
            <a:spLocks noChangeArrowheads="1"/>
          </p:cNvSpPr>
          <p:nvPr/>
        </p:nvSpPr>
        <p:spPr bwMode="auto">
          <a:xfrm>
            <a:off x="572412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正方形/長方形 139"/>
          <p:cNvSpPr/>
          <p:nvPr/>
        </p:nvSpPr>
        <p:spPr bwMode="auto">
          <a:xfrm>
            <a:off x="5220072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1" name="Rectangle 50"/>
          <p:cNvSpPr>
            <a:spLocks noChangeArrowheads="1"/>
          </p:cNvSpPr>
          <p:nvPr/>
        </p:nvSpPr>
        <p:spPr bwMode="auto">
          <a:xfrm>
            <a:off x="5292080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50"/>
          <p:cNvSpPr>
            <a:spLocks noChangeArrowheads="1"/>
          </p:cNvSpPr>
          <p:nvPr/>
        </p:nvSpPr>
        <p:spPr bwMode="auto">
          <a:xfrm>
            <a:off x="5868144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50"/>
          <p:cNvSpPr>
            <a:spLocks noChangeArrowheads="1"/>
          </p:cNvSpPr>
          <p:nvPr/>
        </p:nvSpPr>
        <p:spPr bwMode="auto">
          <a:xfrm>
            <a:off x="5292080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50"/>
          <p:cNvSpPr>
            <a:spLocks noChangeArrowheads="1"/>
          </p:cNvSpPr>
          <p:nvPr/>
        </p:nvSpPr>
        <p:spPr bwMode="auto">
          <a:xfrm>
            <a:off x="572412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正方形/長方形 144"/>
          <p:cNvSpPr/>
          <p:nvPr/>
        </p:nvSpPr>
        <p:spPr bwMode="auto">
          <a:xfrm>
            <a:off x="5220072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6" name="Rectangle 50"/>
          <p:cNvSpPr>
            <a:spLocks noChangeArrowheads="1"/>
          </p:cNvSpPr>
          <p:nvPr/>
        </p:nvSpPr>
        <p:spPr bwMode="auto">
          <a:xfrm>
            <a:off x="5292080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50"/>
          <p:cNvSpPr>
            <a:spLocks noChangeArrowheads="1"/>
          </p:cNvSpPr>
          <p:nvPr/>
        </p:nvSpPr>
        <p:spPr bwMode="auto">
          <a:xfrm>
            <a:off x="5868144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50"/>
          <p:cNvSpPr>
            <a:spLocks noChangeArrowheads="1"/>
          </p:cNvSpPr>
          <p:nvPr/>
        </p:nvSpPr>
        <p:spPr bwMode="auto">
          <a:xfrm>
            <a:off x="5292080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50"/>
          <p:cNvSpPr>
            <a:spLocks noChangeArrowheads="1"/>
          </p:cNvSpPr>
          <p:nvPr/>
        </p:nvSpPr>
        <p:spPr bwMode="auto">
          <a:xfrm>
            <a:off x="572412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5220072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1" name="Rectangle 50"/>
          <p:cNvSpPr>
            <a:spLocks noChangeArrowheads="1"/>
          </p:cNvSpPr>
          <p:nvPr/>
        </p:nvSpPr>
        <p:spPr bwMode="auto">
          <a:xfrm>
            <a:off x="5292080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50"/>
          <p:cNvSpPr>
            <a:spLocks noChangeArrowheads="1"/>
          </p:cNvSpPr>
          <p:nvPr/>
        </p:nvSpPr>
        <p:spPr bwMode="auto">
          <a:xfrm>
            <a:off x="5868144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5292080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72412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正方形/長方形 154"/>
          <p:cNvSpPr/>
          <p:nvPr/>
        </p:nvSpPr>
        <p:spPr bwMode="auto">
          <a:xfrm>
            <a:off x="615617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6" name="Rectangle 50"/>
          <p:cNvSpPr>
            <a:spLocks noChangeArrowheads="1"/>
          </p:cNvSpPr>
          <p:nvPr/>
        </p:nvSpPr>
        <p:spPr bwMode="auto">
          <a:xfrm>
            <a:off x="6228184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50"/>
          <p:cNvSpPr>
            <a:spLocks noChangeArrowheads="1"/>
          </p:cNvSpPr>
          <p:nvPr/>
        </p:nvSpPr>
        <p:spPr bwMode="auto">
          <a:xfrm>
            <a:off x="680424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6228184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50"/>
          <p:cNvSpPr>
            <a:spLocks noChangeArrowheads="1"/>
          </p:cNvSpPr>
          <p:nvPr/>
        </p:nvSpPr>
        <p:spPr bwMode="auto">
          <a:xfrm>
            <a:off x="666023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6156176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1" name="Rectangle 50"/>
          <p:cNvSpPr>
            <a:spLocks noChangeArrowheads="1"/>
          </p:cNvSpPr>
          <p:nvPr/>
        </p:nvSpPr>
        <p:spPr bwMode="auto">
          <a:xfrm>
            <a:off x="6228184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50"/>
          <p:cNvSpPr>
            <a:spLocks noChangeArrowheads="1"/>
          </p:cNvSpPr>
          <p:nvPr/>
        </p:nvSpPr>
        <p:spPr bwMode="auto">
          <a:xfrm>
            <a:off x="680424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50"/>
          <p:cNvSpPr>
            <a:spLocks noChangeArrowheads="1"/>
          </p:cNvSpPr>
          <p:nvPr/>
        </p:nvSpPr>
        <p:spPr bwMode="auto">
          <a:xfrm>
            <a:off x="6228184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Rectangle 50"/>
          <p:cNvSpPr>
            <a:spLocks noChangeArrowheads="1"/>
          </p:cNvSpPr>
          <p:nvPr/>
        </p:nvSpPr>
        <p:spPr bwMode="auto">
          <a:xfrm>
            <a:off x="666023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正方形/長方形 164"/>
          <p:cNvSpPr/>
          <p:nvPr/>
        </p:nvSpPr>
        <p:spPr bwMode="auto">
          <a:xfrm>
            <a:off x="6156176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Rectangle 50"/>
          <p:cNvSpPr>
            <a:spLocks noChangeArrowheads="1"/>
          </p:cNvSpPr>
          <p:nvPr/>
        </p:nvSpPr>
        <p:spPr bwMode="auto">
          <a:xfrm>
            <a:off x="6228184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50"/>
          <p:cNvSpPr>
            <a:spLocks noChangeArrowheads="1"/>
          </p:cNvSpPr>
          <p:nvPr/>
        </p:nvSpPr>
        <p:spPr bwMode="auto">
          <a:xfrm>
            <a:off x="680424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50"/>
          <p:cNvSpPr>
            <a:spLocks noChangeArrowheads="1"/>
          </p:cNvSpPr>
          <p:nvPr/>
        </p:nvSpPr>
        <p:spPr bwMode="auto">
          <a:xfrm>
            <a:off x="6228184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50"/>
          <p:cNvSpPr>
            <a:spLocks noChangeArrowheads="1"/>
          </p:cNvSpPr>
          <p:nvPr/>
        </p:nvSpPr>
        <p:spPr bwMode="auto">
          <a:xfrm>
            <a:off x="666023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615617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1" name="Rectangle 50"/>
          <p:cNvSpPr>
            <a:spLocks noChangeArrowheads="1"/>
          </p:cNvSpPr>
          <p:nvPr/>
        </p:nvSpPr>
        <p:spPr bwMode="auto">
          <a:xfrm>
            <a:off x="6228184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ectangle 50"/>
          <p:cNvSpPr>
            <a:spLocks noChangeArrowheads="1"/>
          </p:cNvSpPr>
          <p:nvPr/>
        </p:nvSpPr>
        <p:spPr bwMode="auto">
          <a:xfrm>
            <a:off x="680424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50"/>
          <p:cNvSpPr>
            <a:spLocks noChangeArrowheads="1"/>
          </p:cNvSpPr>
          <p:nvPr/>
        </p:nvSpPr>
        <p:spPr bwMode="auto">
          <a:xfrm>
            <a:off x="6228184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50"/>
          <p:cNvSpPr>
            <a:spLocks noChangeArrowheads="1"/>
          </p:cNvSpPr>
          <p:nvPr/>
        </p:nvSpPr>
        <p:spPr bwMode="auto">
          <a:xfrm>
            <a:off x="666023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7092280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Rectangle 50"/>
          <p:cNvSpPr>
            <a:spLocks noChangeArrowheads="1"/>
          </p:cNvSpPr>
          <p:nvPr/>
        </p:nvSpPr>
        <p:spPr bwMode="auto">
          <a:xfrm>
            <a:off x="7164288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50"/>
          <p:cNvSpPr>
            <a:spLocks noChangeArrowheads="1"/>
          </p:cNvSpPr>
          <p:nvPr/>
        </p:nvSpPr>
        <p:spPr bwMode="auto">
          <a:xfrm>
            <a:off x="774035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50"/>
          <p:cNvSpPr>
            <a:spLocks noChangeArrowheads="1"/>
          </p:cNvSpPr>
          <p:nvPr/>
        </p:nvSpPr>
        <p:spPr bwMode="auto">
          <a:xfrm>
            <a:off x="7164288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50"/>
          <p:cNvSpPr>
            <a:spLocks noChangeArrowheads="1"/>
          </p:cNvSpPr>
          <p:nvPr/>
        </p:nvSpPr>
        <p:spPr bwMode="auto">
          <a:xfrm>
            <a:off x="759633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正方形/長方形 179"/>
          <p:cNvSpPr/>
          <p:nvPr/>
        </p:nvSpPr>
        <p:spPr bwMode="auto">
          <a:xfrm>
            <a:off x="7092280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Rectangle 50"/>
          <p:cNvSpPr>
            <a:spLocks noChangeArrowheads="1"/>
          </p:cNvSpPr>
          <p:nvPr/>
        </p:nvSpPr>
        <p:spPr bwMode="auto">
          <a:xfrm>
            <a:off x="7164288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ectangle 50"/>
          <p:cNvSpPr>
            <a:spLocks noChangeArrowheads="1"/>
          </p:cNvSpPr>
          <p:nvPr/>
        </p:nvSpPr>
        <p:spPr bwMode="auto">
          <a:xfrm>
            <a:off x="774035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ectangle 50"/>
          <p:cNvSpPr>
            <a:spLocks noChangeArrowheads="1"/>
          </p:cNvSpPr>
          <p:nvPr/>
        </p:nvSpPr>
        <p:spPr bwMode="auto">
          <a:xfrm>
            <a:off x="7164288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50"/>
          <p:cNvSpPr>
            <a:spLocks noChangeArrowheads="1"/>
          </p:cNvSpPr>
          <p:nvPr/>
        </p:nvSpPr>
        <p:spPr bwMode="auto">
          <a:xfrm>
            <a:off x="759633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正方形/長方形 184"/>
          <p:cNvSpPr/>
          <p:nvPr/>
        </p:nvSpPr>
        <p:spPr bwMode="auto">
          <a:xfrm>
            <a:off x="7092280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6" name="Rectangle 50"/>
          <p:cNvSpPr>
            <a:spLocks noChangeArrowheads="1"/>
          </p:cNvSpPr>
          <p:nvPr/>
        </p:nvSpPr>
        <p:spPr bwMode="auto">
          <a:xfrm>
            <a:off x="7164288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ectangle 50"/>
          <p:cNvSpPr>
            <a:spLocks noChangeArrowheads="1"/>
          </p:cNvSpPr>
          <p:nvPr/>
        </p:nvSpPr>
        <p:spPr bwMode="auto">
          <a:xfrm>
            <a:off x="774035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ectangle 50"/>
          <p:cNvSpPr>
            <a:spLocks noChangeArrowheads="1"/>
          </p:cNvSpPr>
          <p:nvPr/>
        </p:nvSpPr>
        <p:spPr bwMode="auto">
          <a:xfrm>
            <a:off x="7164288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ectangle 50"/>
          <p:cNvSpPr>
            <a:spLocks noChangeArrowheads="1"/>
          </p:cNvSpPr>
          <p:nvPr/>
        </p:nvSpPr>
        <p:spPr bwMode="auto">
          <a:xfrm>
            <a:off x="759633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正方形/長方形 189"/>
          <p:cNvSpPr/>
          <p:nvPr/>
        </p:nvSpPr>
        <p:spPr bwMode="auto">
          <a:xfrm>
            <a:off x="7092280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7164288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774035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7164288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50"/>
          <p:cNvSpPr>
            <a:spLocks noChangeArrowheads="1"/>
          </p:cNvSpPr>
          <p:nvPr/>
        </p:nvSpPr>
        <p:spPr bwMode="auto">
          <a:xfrm>
            <a:off x="759633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正方形/長方形 194"/>
          <p:cNvSpPr/>
          <p:nvPr/>
        </p:nvSpPr>
        <p:spPr bwMode="auto">
          <a:xfrm>
            <a:off x="8028384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6" name="Rectangle 50"/>
          <p:cNvSpPr>
            <a:spLocks noChangeArrowheads="1"/>
          </p:cNvSpPr>
          <p:nvPr/>
        </p:nvSpPr>
        <p:spPr bwMode="auto">
          <a:xfrm>
            <a:off x="8100392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50"/>
          <p:cNvSpPr>
            <a:spLocks noChangeArrowheads="1"/>
          </p:cNvSpPr>
          <p:nvPr/>
        </p:nvSpPr>
        <p:spPr bwMode="auto">
          <a:xfrm>
            <a:off x="867645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50"/>
          <p:cNvSpPr>
            <a:spLocks noChangeArrowheads="1"/>
          </p:cNvSpPr>
          <p:nvPr/>
        </p:nvSpPr>
        <p:spPr bwMode="auto">
          <a:xfrm>
            <a:off x="8100392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50"/>
          <p:cNvSpPr>
            <a:spLocks noChangeArrowheads="1"/>
          </p:cNvSpPr>
          <p:nvPr/>
        </p:nvSpPr>
        <p:spPr bwMode="auto">
          <a:xfrm>
            <a:off x="8532440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正方形/長方形 199"/>
          <p:cNvSpPr/>
          <p:nvPr/>
        </p:nvSpPr>
        <p:spPr bwMode="auto">
          <a:xfrm>
            <a:off x="8028384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1" name="Rectangle 50"/>
          <p:cNvSpPr>
            <a:spLocks noChangeArrowheads="1"/>
          </p:cNvSpPr>
          <p:nvPr/>
        </p:nvSpPr>
        <p:spPr bwMode="auto">
          <a:xfrm>
            <a:off x="8100392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ectangle 50"/>
          <p:cNvSpPr>
            <a:spLocks noChangeArrowheads="1"/>
          </p:cNvSpPr>
          <p:nvPr/>
        </p:nvSpPr>
        <p:spPr bwMode="auto">
          <a:xfrm>
            <a:off x="867645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ectangle 50"/>
          <p:cNvSpPr>
            <a:spLocks noChangeArrowheads="1"/>
          </p:cNvSpPr>
          <p:nvPr/>
        </p:nvSpPr>
        <p:spPr bwMode="auto">
          <a:xfrm>
            <a:off x="8100392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8532440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正方形/長方形 204"/>
          <p:cNvSpPr/>
          <p:nvPr/>
        </p:nvSpPr>
        <p:spPr bwMode="auto">
          <a:xfrm>
            <a:off x="8028384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8100392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Rectangle 50"/>
          <p:cNvSpPr>
            <a:spLocks noChangeArrowheads="1"/>
          </p:cNvSpPr>
          <p:nvPr/>
        </p:nvSpPr>
        <p:spPr bwMode="auto">
          <a:xfrm>
            <a:off x="867645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8100392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Rectangle 50"/>
          <p:cNvSpPr>
            <a:spLocks noChangeArrowheads="1"/>
          </p:cNvSpPr>
          <p:nvPr/>
        </p:nvSpPr>
        <p:spPr bwMode="auto">
          <a:xfrm>
            <a:off x="8532440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正方形/長方形 209"/>
          <p:cNvSpPr/>
          <p:nvPr/>
        </p:nvSpPr>
        <p:spPr bwMode="auto">
          <a:xfrm>
            <a:off x="8028384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100392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Rectangle 50"/>
          <p:cNvSpPr>
            <a:spLocks noChangeArrowheads="1"/>
          </p:cNvSpPr>
          <p:nvPr/>
        </p:nvSpPr>
        <p:spPr bwMode="auto">
          <a:xfrm>
            <a:off x="867645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50"/>
          <p:cNvSpPr>
            <a:spLocks noChangeArrowheads="1"/>
          </p:cNvSpPr>
          <p:nvPr/>
        </p:nvSpPr>
        <p:spPr bwMode="auto">
          <a:xfrm>
            <a:off x="8100392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8532440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5" name="グループ化 120"/>
          <p:cNvGrpSpPr/>
          <p:nvPr/>
        </p:nvGrpSpPr>
        <p:grpSpPr>
          <a:xfrm>
            <a:off x="5941293" y="3645024"/>
            <a:ext cx="2951187" cy="2951187"/>
            <a:chOff x="1116757" y="3717032"/>
            <a:chExt cx="2951187" cy="2951187"/>
          </a:xfrm>
        </p:grpSpPr>
        <p:sp>
          <p:nvSpPr>
            <p:cNvPr id="216" name="正方形/長方形 215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7" name="正方形/長方形 216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8" name="正方形/長方形 217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1" name="正方形/長方形 220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2" name="正方形/長方形 221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3" name="正方形/長方形 222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4" name="正方形/長方形 223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5" name="正方形/長方形 22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6" name="正方形/長方形 22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7" name="正方形/長方形 22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8" name="正方形/長方形 22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9" name="正方形/長方形 22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0" name="正方形/長方形 22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1" name="正方形/長方形 23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32" name="直線コネクタ 23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直線コネクタ 23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直線コネクタ 23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5" name="直線コネクタ 23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6" name="直線コネクタ 235"/>
            <p:cNvCxnSpPr>
              <a:endCxn id="22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7" name="直線コネクタ 23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8" name="直線コネクタ 23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直線コネクタ 23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0" name="テキスト ボックス 239"/>
          <p:cNvSpPr txBox="1"/>
          <p:nvPr/>
        </p:nvSpPr>
        <p:spPr>
          <a:xfrm>
            <a:off x="5076056" y="1052736"/>
            <a:ext cx="3980577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>
                <a:cs typeface="Arial" pitchFamily="34" charset="0"/>
              </a:rPr>
              <a:t>Vdd</a:t>
            </a:r>
            <a:r>
              <a:rPr kumimoji="1" lang="en-US" altLang="ja-JP" sz="2800" dirty="0" smtClean="0">
                <a:cs typeface="Arial" pitchFamily="34" charset="0"/>
              </a:rPr>
              <a:t> transition: 2 cycle</a:t>
            </a:r>
            <a:endParaRPr kumimoji="1" lang="ja-JP" altLang="en-US" sz="2800" dirty="0">
              <a:cs typeface="Arial" pitchFamily="34" charset="0"/>
            </a:endParaRPr>
          </a:p>
        </p:txBody>
      </p:sp>
      <p:grpSp>
        <p:nvGrpSpPr>
          <p:cNvPr id="241" name="グループ化 280"/>
          <p:cNvGrpSpPr/>
          <p:nvPr/>
        </p:nvGrpSpPr>
        <p:grpSpPr>
          <a:xfrm>
            <a:off x="5508104" y="3283842"/>
            <a:ext cx="1008112" cy="937246"/>
            <a:chOff x="5508104" y="3283842"/>
            <a:chExt cx="1008112" cy="937246"/>
          </a:xfrm>
        </p:grpSpPr>
        <p:cxnSp>
          <p:nvCxnSpPr>
            <p:cNvPr id="242" name="直線矢印コネクタ 241"/>
            <p:cNvCxnSpPr/>
            <p:nvPr/>
          </p:nvCxnSpPr>
          <p:spPr bwMode="auto">
            <a:xfrm rot="10800000" flipH="1" flipV="1">
              <a:off x="5580112" y="3283842"/>
              <a:ext cx="360040" cy="432619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3" name="テキスト ボックス 242"/>
            <p:cNvSpPr txBox="1"/>
            <p:nvPr/>
          </p:nvSpPr>
          <p:spPr>
            <a:xfrm>
              <a:off x="5508104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2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244" name="グループ化 287"/>
          <p:cNvGrpSpPr/>
          <p:nvPr/>
        </p:nvGrpSpPr>
        <p:grpSpPr>
          <a:xfrm>
            <a:off x="5599416" y="2996952"/>
            <a:ext cx="1852904" cy="650374"/>
            <a:chOff x="5599416" y="2996952"/>
            <a:chExt cx="1852904" cy="650374"/>
          </a:xfrm>
        </p:grpSpPr>
        <p:sp>
          <p:nvSpPr>
            <p:cNvPr id="245" name="テキスト ボックス 244"/>
            <p:cNvSpPr txBox="1"/>
            <p:nvPr/>
          </p:nvSpPr>
          <p:spPr>
            <a:xfrm>
              <a:off x="6444208" y="2996952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err="1" smtClean="0">
                  <a:solidFill>
                    <a:srgbClr val="FF0000"/>
                  </a:solidFill>
                  <a:cs typeface="Arial" pitchFamily="34" charset="0"/>
                </a:rPr>
                <a:t>Vdd</a:t>
              </a:r>
              <a:r>
                <a:rPr lang="en-US" altLang="ja-JP" sz="2000" b="1" dirty="0" smtClean="0">
                  <a:solidFill>
                    <a:srgbClr val="FF0000"/>
                  </a:solidFill>
                  <a:cs typeface="Arial" pitchFamily="34" charset="0"/>
                </a:rPr>
                <a:t> up</a:t>
              </a:r>
              <a:endParaRPr kumimoji="1" lang="ja-JP" altLang="en-US" sz="2000" b="1" dirty="0" smtClean="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246" name="フリーフォーム 245"/>
            <p:cNvSpPr/>
            <p:nvPr/>
          </p:nvSpPr>
          <p:spPr bwMode="auto">
            <a:xfrm>
              <a:off x="5599416" y="3263758"/>
              <a:ext cx="1263721" cy="383568"/>
            </a:xfrm>
            <a:custGeom>
              <a:avLst/>
              <a:gdLst>
                <a:gd name="connsiteX0" fmla="*/ 0 w 1263721"/>
                <a:gd name="connsiteY0" fmla="*/ 54795 h 383568"/>
                <a:gd name="connsiteX1" fmla="*/ 678094 w 1263721"/>
                <a:gd name="connsiteY1" fmla="*/ 54795 h 383568"/>
                <a:gd name="connsiteX2" fmla="*/ 1263721 w 1263721"/>
                <a:gd name="connsiteY2" fmla="*/ 383568 h 383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63721" h="383568">
                  <a:moveTo>
                    <a:pt x="0" y="54795"/>
                  </a:moveTo>
                  <a:cubicBezTo>
                    <a:pt x="233737" y="27397"/>
                    <a:pt x="467474" y="0"/>
                    <a:pt x="678094" y="54795"/>
                  </a:cubicBezTo>
                  <a:cubicBezTo>
                    <a:pt x="888714" y="109590"/>
                    <a:pt x="1076217" y="246579"/>
                    <a:pt x="1263721" y="383568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</p:grpSp>
      <p:sp>
        <p:nvSpPr>
          <p:cNvPr id="247" name="テキスト ボックス 114"/>
          <p:cNvSpPr txBox="1">
            <a:spLocks noChangeArrowheads="1"/>
          </p:cNvSpPr>
          <p:nvPr/>
        </p:nvSpPr>
        <p:spPr bwMode="auto">
          <a:xfrm>
            <a:off x="5076057" y="1652607"/>
            <a:ext cx="4067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Only 1st hop cannot detect packet arrival </a:t>
            </a:r>
            <a:r>
              <a:rPr lang="en-US" altLang="ja-JP" sz="2400" dirty="0" smtClean="0">
                <a:cs typeface="Arial" pitchFamily="34" charset="0"/>
              </a:rPr>
              <a:t>in advance</a:t>
            </a:r>
            <a:r>
              <a:rPr lang="en-US" altLang="ja-JP" sz="2400" dirty="0" smtClean="0">
                <a:cs typeface="Arial" pitchFamily="34" charset="0"/>
              </a:rPr>
              <a:t>.</a:t>
            </a:r>
            <a:endParaRPr lang="en-US" altLang="ja-JP" sz="2800" dirty="0" smtClean="0">
              <a:cs typeface="Arial" pitchFamily="34" charset="0"/>
            </a:endParaRPr>
          </a:p>
          <a:p>
            <a:r>
              <a:rPr lang="en-US" altLang="ja-JP" sz="2400" dirty="0" smtClean="0">
                <a:cs typeface="Arial" pitchFamily="34" charset="0"/>
              </a:rPr>
              <a:t>2-cycle transfer at 1st hop</a:t>
            </a:r>
            <a:endParaRPr lang="ja-JP" altLang="en-US" sz="2400" dirty="0">
              <a:cs typeface="Arial" pitchFamily="34" charset="0"/>
            </a:endParaRPr>
          </a:p>
        </p:txBody>
      </p:sp>
      <p:sp>
        <p:nvSpPr>
          <p:cNvPr id="118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703440" cy="5638800"/>
          </a:xfrm>
        </p:spPr>
        <p:txBody>
          <a:bodyPr/>
          <a:lstStyle/>
          <a:p>
            <a:r>
              <a:rPr lang="en-US" altLang="ja-JP" dirty="0" smtClean="0"/>
              <a:t>Each router</a:t>
            </a:r>
          </a:p>
          <a:p>
            <a:pPr lvl="1"/>
            <a:r>
              <a:rPr lang="en-US" altLang="ja-JP" dirty="0" smtClean="0"/>
              <a:t>Notifies the packet arrival to 2-hop away</a:t>
            </a:r>
          </a:p>
          <a:p>
            <a:pPr lvl="1"/>
            <a:r>
              <a:rPr lang="en-US" altLang="ja-JP" dirty="0" smtClean="0"/>
              <a:t>Can detect next packet arrival 2-hop earlier</a:t>
            </a:r>
          </a:p>
          <a:p>
            <a:r>
              <a:rPr lang="en-US" altLang="ja-JP" dirty="0" smtClean="0"/>
              <a:t>Packet arrival detected:</a:t>
            </a:r>
          </a:p>
          <a:p>
            <a:pPr lvl="1"/>
            <a:r>
              <a:rPr lang="en-US" altLang="ja-JP" dirty="0" smtClean="0"/>
              <a:t>2-cycle to 1-cycle (boost)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Raise the voltage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pipeline stage</a:t>
            </a:r>
          </a:p>
          <a:p>
            <a:pPr marL="914400" lvl="1" indent="-457200">
              <a:buNone/>
            </a:pPr>
            <a:endParaRPr lang="en-US" altLang="ja-JP" sz="800" dirty="0" smtClean="0"/>
          </a:p>
          <a:p>
            <a:r>
              <a:rPr lang="en-US" altLang="ja-JP" dirty="0" smtClean="0"/>
              <a:t>After packet transfer:</a:t>
            </a:r>
          </a:p>
          <a:p>
            <a:pPr lvl="1"/>
            <a:r>
              <a:rPr lang="en-US" altLang="ja-JP" dirty="0" smtClean="0"/>
              <a:t>1-cycle to 2-cycle (relax)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Increase pipeline stage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the voltage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Policy </a:t>
            </a:r>
            <a:r>
              <a:rPr kumimoji="1" lang="en-US" altLang="ja-JP" dirty="0" smtClean="0"/>
              <a:t>1: </a:t>
            </a:r>
            <a:r>
              <a:rPr lang="en-US" altLang="ja-JP" sz="3200" dirty="0" smtClean="0"/>
              <a:t>Standby-power reduction</a:t>
            </a:r>
            <a:endParaRPr kumimoji="1" lang="ja-JP" altLang="en-US" dirty="0"/>
          </a:p>
        </p:txBody>
      </p:sp>
      <p:sp>
        <p:nvSpPr>
          <p:cNvPr id="240" name="テキスト ボックス 239"/>
          <p:cNvSpPr txBox="1"/>
          <p:nvPr/>
        </p:nvSpPr>
        <p:spPr>
          <a:xfrm>
            <a:off x="5076056" y="1052736"/>
            <a:ext cx="3980577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>
                <a:cs typeface="Arial" pitchFamily="34" charset="0"/>
              </a:rPr>
              <a:t>Vdd</a:t>
            </a:r>
            <a:r>
              <a:rPr kumimoji="1" lang="en-US" altLang="ja-JP" sz="2800" dirty="0" smtClean="0">
                <a:cs typeface="Arial" pitchFamily="34" charset="0"/>
              </a:rPr>
              <a:t> transition: 2 cycle</a:t>
            </a:r>
            <a:endParaRPr kumimoji="1" lang="ja-JP" altLang="en-US" sz="2800" dirty="0">
              <a:cs typeface="Arial" pitchFamily="34" charset="0"/>
            </a:endParaRPr>
          </a:p>
        </p:txBody>
      </p:sp>
      <p:sp>
        <p:nvSpPr>
          <p:cNvPr id="118" name="正方形/長方形 117"/>
          <p:cNvSpPr/>
          <p:nvPr/>
        </p:nvSpPr>
        <p:spPr bwMode="auto">
          <a:xfrm>
            <a:off x="5220072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19" name="Rectangle 50"/>
          <p:cNvSpPr>
            <a:spLocks noChangeArrowheads="1"/>
          </p:cNvSpPr>
          <p:nvPr/>
        </p:nvSpPr>
        <p:spPr bwMode="auto">
          <a:xfrm>
            <a:off x="5292080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Rectangle 50"/>
          <p:cNvSpPr>
            <a:spLocks noChangeArrowheads="1"/>
          </p:cNvSpPr>
          <p:nvPr/>
        </p:nvSpPr>
        <p:spPr bwMode="auto">
          <a:xfrm>
            <a:off x="5868144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1" name="Rectangle 50"/>
          <p:cNvSpPr>
            <a:spLocks noChangeArrowheads="1"/>
          </p:cNvSpPr>
          <p:nvPr/>
        </p:nvSpPr>
        <p:spPr bwMode="auto">
          <a:xfrm>
            <a:off x="5292080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Rectangle 50"/>
          <p:cNvSpPr>
            <a:spLocks noChangeArrowheads="1"/>
          </p:cNvSpPr>
          <p:nvPr/>
        </p:nvSpPr>
        <p:spPr bwMode="auto">
          <a:xfrm>
            <a:off x="572412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3" name="正方形/長方形 122"/>
          <p:cNvSpPr/>
          <p:nvPr/>
        </p:nvSpPr>
        <p:spPr bwMode="auto">
          <a:xfrm>
            <a:off x="5220072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4" name="Rectangle 50"/>
          <p:cNvSpPr>
            <a:spLocks noChangeArrowheads="1"/>
          </p:cNvSpPr>
          <p:nvPr/>
        </p:nvSpPr>
        <p:spPr bwMode="auto">
          <a:xfrm>
            <a:off x="5292080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50"/>
          <p:cNvSpPr>
            <a:spLocks noChangeArrowheads="1"/>
          </p:cNvSpPr>
          <p:nvPr/>
        </p:nvSpPr>
        <p:spPr bwMode="auto">
          <a:xfrm>
            <a:off x="5868144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50"/>
          <p:cNvSpPr>
            <a:spLocks noChangeArrowheads="1"/>
          </p:cNvSpPr>
          <p:nvPr/>
        </p:nvSpPr>
        <p:spPr bwMode="auto">
          <a:xfrm>
            <a:off x="5292080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50"/>
          <p:cNvSpPr>
            <a:spLocks noChangeArrowheads="1"/>
          </p:cNvSpPr>
          <p:nvPr/>
        </p:nvSpPr>
        <p:spPr bwMode="auto">
          <a:xfrm>
            <a:off x="572412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5220072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Rectangle 50"/>
          <p:cNvSpPr>
            <a:spLocks noChangeArrowheads="1"/>
          </p:cNvSpPr>
          <p:nvPr/>
        </p:nvSpPr>
        <p:spPr bwMode="auto">
          <a:xfrm>
            <a:off x="5292080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50"/>
          <p:cNvSpPr>
            <a:spLocks noChangeArrowheads="1"/>
          </p:cNvSpPr>
          <p:nvPr/>
        </p:nvSpPr>
        <p:spPr bwMode="auto">
          <a:xfrm>
            <a:off x="5868144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5292080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572412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5220072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4" name="Rectangle 50"/>
          <p:cNvSpPr>
            <a:spLocks noChangeArrowheads="1"/>
          </p:cNvSpPr>
          <p:nvPr/>
        </p:nvSpPr>
        <p:spPr bwMode="auto">
          <a:xfrm>
            <a:off x="5292080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5868144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Rectangle 50"/>
          <p:cNvSpPr>
            <a:spLocks noChangeArrowheads="1"/>
          </p:cNvSpPr>
          <p:nvPr/>
        </p:nvSpPr>
        <p:spPr bwMode="auto">
          <a:xfrm>
            <a:off x="5292080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572412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615617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6228184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680424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6228184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Rectangle 50"/>
          <p:cNvSpPr>
            <a:spLocks noChangeArrowheads="1"/>
          </p:cNvSpPr>
          <p:nvPr/>
        </p:nvSpPr>
        <p:spPr bwMode="auto">
          <a:xfrm>
            <a:off x="666023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正方形/長方形 253"/>
          <p:cNvSpPr/>
          <p:nvPr/>
        </p:nvSpPr>
        <p:spPr bwMode="auto">
          <a:xfrm>
            <a:off x="6156176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5" name="Rectangle 50"/>
          <p:cNvSpPr>
            <a:spLocks noChangeArrowheads="1"/>
          </p:cNvSpPr>
          <p:nvPr/>
        </p:nvSpPr>
        <p:spPr bwMode="auto">
          <a:xfrm>
            <a:off x="6228184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Rectangle 50"/>
          <p:cNvSpPr>
            <a:spLocks noChangeArrowheads="1"/>
          </p:cNvSpPr>
          <p:nvPr/>
        </p:nvSpPr>
        <p:spPr bwMode="auto">
          <a:xfrm>
            <a:off x="680424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6228184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666023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正方形/長方形 258"/>
          <p:cNvSpPr/>
          <p:nvPr/>
        </p:nvSpPr>
        <p:spPr bwMode="auto">
          <a:xfrm>
            <a:off x="6156176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6228184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Rectangle 50"/>
          <p:cNvSpPr>
            <a:spLocks noChangeArrowheads="1"/>
          </p:cNvSpPr>
          <p:nvPr/>
        </p:nvSpPr>
        <p:spPr bwMode="auto">
          <a:xfrm>
            <a:off x="680424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6228184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666023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正方形/長方形 263"/>
          <p:cNvSpPr/>
          <p:nvPr/>
        </p:nvSpPr>
        <p:spPr bwMode="auto">
          <a:xfrm>
            <a:off x="615617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5" name="Rectangle 50"/>
          <p:cNvSpPr>
            <a:spLocks noChangeArrowheads="1"/>
          </p:cNvSpPr>
          <p:nvPr/>
        </p:nvSpPr>
        <p:spPr bwMode="auto">
          <a:xfrm>
            <a:off x="6228184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50"/>
          <p:cNvSpPr>
            <a:spLocks noChangeArrowheads="1"/>
          </p:cNvSpPr>
          <p:nvPr/>
        </p:nvSpPr>
        <p:spPr bwMode="auto">
          <a:xfrm>
            <a:off x="680424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Rectangle 50"/>
          <p:cNvSpPr>
            <a:spLocks noChangeArrowheads="1"/>
          </p:cNvSpPr>
          <p:nvPr/>
        </p:nvSpPr>
        <p:spPr bwMode="auto">
          <a:xfrm>
            <a:off x="6228184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666023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正方形/長方形 268"/>
          <p:cNvSpPr/>
          <p:nvPr/>
        </p:nvSpPr>
        <p:spPr bwMode="auto">
          <a:xfrm>
            <a:off x="7092280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7164288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1" name="Rectangle 50"/>
          <p:cNvSpPr>
            <a:spLocks noChangeArrowheads="1"/>
          </p:cNvSpPr>
          <p:nvPr/>
        </p:nvSpPr>
        <p:spPr bwMode="auto">
          <a:xfrm>
            <a:off x="774035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7164288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Rectangle 50"/>
          <p:cNvSpPr>
            <a:spLocks noChangeArrowheads="1"/>
          </p:cNvSpPr>
          <p:nvPr/>
        </p:nvSpPr>
        <p:spPr bwMode="auto">
          <a:xfrm>
            <a:off x="759633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正方形/長方形 273"/>
          <p:cNvSpPr/>
          <p:nvPr/>
        </p:nvSpPr>
        <p:spPr bwMode="auto">
          <a:xfrm>
            <a:off x="7092280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7164288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50"/>
          <p:cNvSpPr>
            <a:spLocks noChangeArrowheads="1"/>
          </p:cNvSpPr>
          <p:nvPr/>
        </p:nvSpPr>
        <p:spPr bwMode="auto">
          <a:xfrm>
            <a:off x="774035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7" name="Rectangle 50"/>
          <p:cNvSpPr>
            <a:spLocks noChangeArrowheads="1"/>
          </p:cNvSpPr>
          <p:nvPr/>
        </p:nvSpPr>
        <p:spPr bwMode="auto">
          <a:xfrm>
            <a:off x="7164288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759633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7092280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7164288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50"/>
          <p:cNvSpPr>
            <a:spLocks noChangeArrowheads="1"/>
          </p:cNvSpPr>
          <p:nvPr/>
        </p:nvSpPr>
        <p:spPr bwMode="auto">
          <a:xfrm>
            <a:off x="774035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7164288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3" name="Rectangle 50"/>
          <p:cNvSpPr>
            <a:spLocks noChangeArrowheads="1"/>
          </p:cNvSpPr>
          <p:nvPr/>
        </p:nvSpPr>
        <p:spPr bwMode="auto">
          <a:xfrm>
            <a:off x="759633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正方形/長方形 283"/>
          <p:cNvSpPr/>
          <p:nvPr/>
        </p:nvSpPr>
        <p:spPr bwMode="auto">
          <a:xfrm>
            <a:off x="7092280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5" name="Rectangle 50"/>
          <p:cNvSpPr>
            <a:spLocks noChangeArrowheads="1"/>
          </p:cNvSpPr>
          <p:nvPr/>
        </p:nvSpPr>
        <p:spPr bwMode="auto">
          <a:xfrm>
            <a:off x="7164288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774035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7164288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759633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9" name="正方形/長方形 288"/>
          <p:cNvSpPr/>
          <p:nvPr/>
        </p:nvSpPr>
        <p:spPr bwMode="auto">
          <a:xfrm>
            <a:off x="8028384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8100392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Rectangle 50"/>
          <p:cNvSpPr>
            <a:spLocks noChangeArrowheads="1"/>
          </p:cNvSpPr>
          <p:nvPr/>
        </p:nvSpPr>
        <p:spPr bwMode="auto">
          <a:xfrm>
            <a:off x="867645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8100392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8532440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正方形/長方形 293"/>
          <p:cNvSpPr/>
          <p:nvPr/>
        </p:nvSpPr>
        <p:spPr bwMode="auto">
          <a:xfrm>
            <a:off x="8028384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5" name="Rectangle 50"/>
          <p:cNvSpPr>
            <a:spLocks noChangeArrowheads="1"/>
          </p:cNvSpPr>
          <p:nvPr/>
        </p:nvSpPr>
        <p:spPr bwMode="auto">
          <a:xfrm>
            <a:off x="8100392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867645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Rectangle 50"/>
          <p:cNvSpPr>
            <a:spLocks noChangeArrowheads="1"/>
          </p:cNvSpPr>
          <p:nvPr/>
        </p:nvSpPr>
        <p:spPr bwMode="auto">
          <a:xfrm>
            <a:off x="8100392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8532440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正方形/長方形 298"/>
          <p:cNvSpPr/>
          <p:nvPr/>
        </p:nvSpPr>
        <p:spPr bwMode="auto">
          <a:xfrm>
            <a:off x="8028384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8100392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867645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8100392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3" name="Rectangle 50"/>
          <p:cNvSpPr>
            <a:spLocks noChangeArrowheads="1"/>
          </p:cNvSpPr>
          <p:nvPr/>
        </p:nvSpPr>
        <p:spPr bwMode="auto">
          <a:xfrm>
            <a:off x="8532440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4" name="正方形/長方形 303"/>
          <p:cNvSpPr/>
          <p:nvPr/>
        </p:nvSpPr>
        <p:spPr bwMode="auto">
          <a:xfrm>
            <a:off x="8028384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05" name="Rectangle 50"/>
          <p:cNvSpPr>
            <a:spLocks noChangeArrowheads="1"/>
          </p:cNvSpPr>
          <p:nvPr/>
        </p:nvSpPr>
        <p:spPr bwMode="auto">
          <a:xfrm>
            <a:off x="8100392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6" name="Rectangle 50"/>
          <p:cNvSpPr>
            <a:spLocks noChangeArrowheads="1"/>
          </p:cNvSpPr>
          <p:nvPr/>
        </p:nvSpPr>
        <p:spPr bwMode="auto">
          <a:xfrm>
            <a:off x="867645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7" name="Rectangle 50"/>
          <p:cNvSpPr>
            <a:spLocks noChangeArrowheads="1"/>
          </p:cNvSpPr>
          <p:nvPr/>
        </p:nvSpPr>
        <p:spPr bwMode="auto">
          <a:xfrm>
            <a:off x="8100392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8" name="Rectangle 50"/>
          <p:cNvSpPr>
            <a:spLocks noChangeArrowheads="1"/>
          </p:cNvSpPr>
          <p:nvPr/>
        </p:nvSpPr>
        <p:spPr bwMode="auto">
          <a:xfrm>
            <a:off x="8532440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09" name="グループ化 120"/>
          <p:cNvGrpSpPr/>
          <p:nvPr/>
        </p:nvGrpSpPr>
        <p:grpSpPr>
          <a:xfrm>
            <a:off x="5941293" y="3645024"/>
            <a:ext cx="2951187" cy="2951187"/>
            <a:chOff x="1116757" y="3717032"/>
            <a:chExt cx="2951187" cy="2951187"/>
          </a:xfrm>
        </p:grpSpPr>
        <p:sp>
          <p:nvSpPr>
            <p:cNvPr id="310" name="正方形/長方形 309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1" name="正方形/長方形 310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2" name="正方形/長方形 311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3" name="正方形/長方形 312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4" name="正方形/長方形 313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5" name="正方形/長方形 314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6" name="正方形/長方形 315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7" name="正方形/長方形 316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8" name="正方形/長方形 317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9" name="正方形/長方形 318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0" name="正方形/長方形 319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1" name="正方形/長方形 320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2" name="正方形/長方形 321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3" name="正方形/長方形 322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4" name="正方形/長方形 323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5" name="正方形/長方形 324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26" name="直線コネクタ 325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7" name="直線コネクタ 326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8" name="直線コネクタ 327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9" name="直線コネクタ 328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0" name="直線コネクタ 329"/>
            <p:cNvCxnSpPr>
              <a:endCxn id="322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1" name="直線コネクタ 330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2" name="直線コネクタ 331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3" name="直線コネクタ 332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34" name="グループ化 280"/>
          <p:cNvGrpSpPr/>
          <p:nvPr/>
        </p:nvGrpSpPr>
        <p:grpSpPr>
          <a:xfrm>
            <a:off x="5508104" y="3283842"/>
            <a:ext cx="1008112" cy="937246"/>
            <a:chOff x="5508104" y="3283842"/>
            <a:chExt cx="1008112" cy="937246"/>
          </a:xfrm>
        </p:grpSpPr>
        <p:cxnSp>
          <p:nvCxnSpPr>
            <p:cNvPr id="335" name="直線矢印コネクタ 334"/>
            <p:cNvCxnSpPr/>
            <p:nvPr/>
          </p:nvCxnSpPr>
          <p:spPr bwMode="auto">
            <a:xfrm rot="10800000" flipH="1" flipV="1">
              <a:off x="5580112" y="3283842"/>
              <a:ext cx="360040" cy="432619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6" name="テキスト ボックス 335"/>
            <p:cNvSpPr txBox="1"/>
            <p:nvPr/>
          </p:nvSpPr>
          <p:spPr>
            <a:xfrm>
              <a:off x="5508104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2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337" name="グループ化 283"/>
          <p:cNvGrpSpPr/>
          <p:nvPr/>
        </p:nvGrpSpPr>
        <p:grpSpPr>
          <a:xfrm>
            <a:off x="6012160" y="2852936"/>
            <a:ext cx="1923696" cy="792088"/>
            <a:chOff x="5960672" y="2852936"/>
            <a:chExt cx="1923696" cy="792088"/>
          </a:xfrm>
        </p:grpSpPr>
        <p:sp>
          <p:nvSpPr>
            <p:cNvPr id="338" name="フリーフォーム 337"/>
            <p:cNvSpPr/>
            <p:nvPr/>
          </p:nvSpPr>
          <p:spPr bwMode="auto">
            <a:xfrm>
              <a:off x="5960672" y="3242733"/>
              <a:ext cx="192369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339" name="テキスト ボックス 338"/>
            <p:cNvSpPr txBox="1"/>
            <p:nvPr/>
          </p:nvSpPr>
          <p:spPr>
            <a:xfrm>
              <a:off x="6516216" y="2852936"/>
              <a:ext cx="102863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err="1" smtClean="0">
                  <a:solidFill>
                    <a:srgbClr val="FF0000"/>
                  </a:solidFill>
                  <a:cs typeface="Arial" pitchFamily="34" charset="0"/>
                </a:rPr>
                <a:t>Vdd</a:t>
              </a:r>
              <a:r>
                <a:rPr lang="en-US" altLang="ja-JP" sz="2000" b="1" dirty="0" smtClean="0">
                  <a:solidFill>
                    <a:srgbClr val="FF0000"/>
                  </a:solidFill>
                  <a:cs typeface="Arial" pitchFamily="34" charset="0"/>
                </a:rPr>
                <a:t> up</a:t>
              </a:r>
              <a:endParaRPr kumimoji="1" lang="ja-JP" altLang="en-US" sz="2000" b="1" dirty="0" smtClean="0">
                <a:solidFill>
                  <a:srgbClr val="FF0000"/>
                </a:solidFill>
                <a:cs typeface="Arial" pitchFamily="34" charset="0"/>
              </a:endParaRPr>
            </a:p>
          </p:txBody>
        </p:sp>
      </p:grpSp>
      <p:grpSp>
        <p:nvGrpSpPr>
          <p:cNvPr id="340" name="グループ化 339"/>
          <p:cNvGrpSpPr/>
          <p:nvPr/>
        </p:nvGrpSpPr>
        <p:grpSpPr>
          <a:xfrm>
            <a:off x="6012161" y="3716462"/>
            <a:ext cx="1440159" cy="504626"/>
            <a:chOff x="6012161" y="3716462"/>
            <a:chExt cx="1440159" cy="504626"/>
          </a:xfrm>
        </p:grpSpPr>
        <p:sp>
          <p:nvSpPr>
            <p:cNvPr id="341" name="テキスト ボックス 340"/>
            <p:cNvSpPr txBox="1"/>
            <p:nvPr/>
          </p:nvSpPr>
          <p:spPr>
            <a:xfrm>
              <a:off x="6444208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cxnSp>
          <p:nvCxnSpPr>
            <p:cNvPr id="342" name="直線矢印コネクタ 341"/>
            <p:cNvCxnSpPr>
              <a:endCxn id="314" idx="1"/>
            </p:cNvCxnSpPr>
            <p:nvPr/>
          </p:nvCxnSpPr>
          <p:spPr bwMode="auto">
            <a:xfrm flipV="1">
              <a:off x="6012161" y="3716462"/>
              <a:ext cx="865236" cy="570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37" name="テキスト ボックス 114"/>
          <p:cNvSpPr txBox="1">
            <a:spLocks noChangeArrowheads="1"/>
          </p:cNvSpPr>
          <p:nvPr/>
        </p:nvSpPr>
        <p:spPr bwMode="auto">
          <a:xfrm>
            <a:off x="5076057" y="1652607"/>
            <a:ext cx="4067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Only 1st hop cannot detect packet arrival </a:t>
            </a:r>
            <a:r>
              <a:rPr lang="en-US" altLang="ja-JP" sz="2400" dirty="0" smtClean="0">
                <a:cs typeface="Arial" pitchFamily="34" charset="0"/>
              </a:rPr>
              <a:t>in advance.</a:t>
            </a:r>
            <a:endParaRPr lang="en-US" altLang="ja-JP" sz="2800" dirty="0" smtClean="0">
              <a:cs typeface="Arial" pitchFamily="34" charset="0"/>
            </a:endParaRPr>
          </a:p>
          <a:p>
            <a:r>
              <a:rPr lang="en-US" altLang="ja-JP" sz="2400" dirty="0" smtClean="0">
                <a:cs typeface="Arial" pitchFamily="34" charset="0"/>
              </a:rPr>
              <a:t>2-cycle transfer at 1st hop</a:t>
            </a:r>
            <a:endParaRPr lang="ja-JP" altLang="en-US" sz="2400" dirty="0">
              <a:cs typeface="Arial" pitchFamily="34" charset="0"/>
            </a:endParaRPr>
          </a:p>
        </p:txBody>
      </p:sp>
      <p:sp>
        <p:nvSpPr>
          <p:cNvPr id="138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703440" cy="5638800"/>
          </a:xfrm>
        </p:spPr>
        <p:txBody>
          <a:bodyPr/>
          <a:lstStyle/>
          <a:p>
            <a:r>
              <a:rPr lang="en-US" altLang="ja-JP" dirty="0" smtClean="0"/>
              <a:t>Each router</a:t>
            </a:r>
          </a:p>
          <a:p>
            <a:pPr lvl="1"/>
            <a:r>
              <a:rPr lang="en-US" altLang="ja-JP" dirty="0" smtClean="0"/>
              <a:t>Notifies the packet arrival to 2-hop away</a:t>
            </a:r>
          </a:p>
          <a:p>
            <a:pPr lvl="1"/>
            <a:r>
              <a:rPr lang="en-US" altLang="ja-JP" dirty="0" smtClean="0"/>
              <a:t>Can detect next packet arrival 2-hop earlier</a:t>
            </a:r>
          </a:p>
          <a:p>
            <a:r>
              <a:rPr lang="en-US" altLang="ja-JP" dirty="0" smtClean="0"/>
              <a:t>Packet arrival detected:</a:t>
            </a:r>
          </a:p>
          <a:p>
            <a:pPr lvl="1"/>
            <a:r>
              <a:rPr lang="en-US" altLang="ja-JP" dirty="0" smtClean="0"/>
              <a:t>2-cycle to 1-cycle (boost)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Raise the voltage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pipeline stage</a:t>
            </a:r>
          </a:p>
          <a:p>
            <a:pPr marL="914400" lvl="1" indent="-457200">
              <a:buNone/>
            </a:pPr>
            <a:endParaRPr lang="en-US" altLang="ja-JP" sz="800" dirty="0" smtClean="0"/>
          </a:p>
          <a:p>
            <a:r>
              <a:rPr lang="en-US" altLang="ja-JP" dirty="0" smtClean="0"/>
              <a:t>After packet transfer:</a:t>
            </a:r>
          </a:p>
          <a:p>
            <a:pPr lvl="1"/>
            <a:r>
              <a:rPr lang="en-US" altLang="ja-JP" dirty="0" smtClean="0"/>
              <a:t>1-cycle to 2-cycle (relax)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Increase pipeline stage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the voltage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正方形/長方形 69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25400" algn="ctr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ct val="50000"/>
              </a:spcBef>
            </a:pPr>
            <a:endParaRPr lang="ja-JP" altLang="en-US" sz="20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157" name="円/楕円 156"/>
          <p:cNvSpPr/>
          <p:nvPr/>
        </p:nvSpPr>
        <p:spPr>
          <a:xfrm rot="20201009">
            <a:off x="4340225" y="4987293"/>
            <a:ext cx="4505325" cy="1308100"/>
          </a:xfrm>
          <a:prstGeom prst="ellipse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2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Multi-core &amp; many-core</a:t>
            </a:r>
            <a:endParaRPr lang="ja-JP" altLang="en-US" dirty="0" smtClean="0"/>
          </a:p>
        </p:txBody>
      </p:sp>
      <p:grpSp>
        <p:nvGrpSpPr>
          <p:cNvPr id="73" name="グループ化 72"/>
          <p:cNvGrpSpPr/>
          <p:nvPr/>
        </p:nvGrpSpPr>
        <p:grpSpPr>
          <a:xfrm>
            <a:off x="142875" y="476672"/>
            <a:ext cx="8611011" cy="6452746"/>
            <a:chOff x="142875" y="476672"/>
            <a:chExt cx="8611011" cy="6452746"/>
          </a:xfrm>
        </p:grpSpPr>
        <p:cxnSp>
          <p:nvCxnSpPr>
            <p:cNvPr id="74" name="直線コネクタ 73"/>
            <p:cNvCxnSpPr/>
            <p:nvPr/>
          </p:nvCxnSpPr>
          <p:spPr bwMode="auto">
            <a:xfrm rot="5400000">
              <a:off x="5745807" y="3738711"/>
              <a:ext cx="5429250" cy="0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コネクタ 74"/>
            <p:cNvCxnSpPr/>
            <p:nvPr/>
          </p:nvCxnSpPr>
          <p:spPr bwMode="auto">
            <a:xfrm rot="10800000" flipV="1">
              <a:off x="1331640" y="1464233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直線コネクタ 75"/>
            <p:cNvCxnSpPr/>
            <p:nvPr/>
          </p:nvCxnSpPr>
          <p:spPr bwMode="auto">
            <a:xfrm rot="10800000" flipV="1">
              <a:off x="1331640" y="2174039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線コネクタ 76"/>
            <p:cNvCxnSpPr/>
            <p:nvPr/>
          </p:nvCxnSpPr>
          <p:spPr bwMode="auto">
            <a:xfrm rot="10800000" flipV="1">
              <a:off x="1331640" y="2894119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/>
            <p:cNvCxnSpPr/>
            <p:nvPr/>
          </p:nvCxnSpPr>
          <p:spPr bwMode="auto">
            <a:xfrm rot="10800000" flipV="1">
              <a:off x="1331640" y="3603925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線コネクタ 78"/>
            <p:cNvCxnSpPr/>
            <p:nvPr/>
          </p:nvCxnSpPr>
          <p:spPr bwMode="auto">
            <a:xfrm rot="10800000" flipV="1">
              <a:off x="1331640" y="4324005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線コネクタ 79"/>
            <p:cNvCxnSpPr/>
            <p:nvPr/>
          </p:nvCxnSpPr>
          <p:spPr bwMode="auto">
            <a:xfrm rot="10800000" flipV="1">
              <a:off x="1331640" y="5033724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線コネクタ 80"/>
            <p:cNvCxnSpPr/>
            <p:nvPr/>
          </p:nvCxnSpPr>
          <p:spPr bwMode="auto">
            <a:xfrm rot="10800000" flipV="1">
              <a:off x="1331640" y="5753804"/>
              <a:ext cx="7416824" cy="2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線コネクタ 81"/>
            <p:cNvCxnSpPr/>
            <p:nvPr/>
          </p:nvCxnSpPr>
          <p:spPr bwMode="auto">
            <a:xfrm rot="5400000">
              <a:off x="41238" y="3752850"/>
              <a:ext cx="5429250" cy="0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線コネクタ 82"/>
            <p:cNvCxnSpPr/>
            <p:nvPr/>
          </p:nvCxnSpPr>
          <p:spPr bwMode="auto">
            <a:xfrm rot="5400000">
              <a:off x="1469988" y="3752850"/>
              <a:ext cx="5429250" cy="0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/>
            <p:cNvCxnSpPr/>
            <p:nvPr/>
          </p:nvCxnSpPr>
          <p:spPr bwMode="auto">
            <a:xfrm rot="5400000">
              <a:off x="2898738" y="3752850"/>
              <a:ext cx="5429250" cy="0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コネクタ 84"/>
            <p:cNvCxnSpPr/>
            <p:nvPr/>
          </p:nvCxnSpPr>
          <p:spPr bwMode="auto">
            <a:xfrm rot="5400000">
              <a:off x="4327488" y="3752850"/>
              <a:ext cx="5429250" cy="0"/>
            </a:xfrm>
            <a:prstGeom prst="line">
              <a:avLst/>
            </a:prstGeom>
            <a:ln w="12700">
              <a:solidFill>
                <a:schemeClr val="bg2">
                  <a:lumMod val="60000"/>
                  <a:lumOff val="40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コネクタ 85"/>
            <p:cNvCxnSpPr/>
            <p:nvPr/>
          </p:nvCxnSpPr>
          <p:spPr bwMode="auto">
            <a:xfrm rot="5400000">
              <a:off x="-1393349" y="3752850"/>
              <a:ext cx="542925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テキスト ボックス 7"/>
            <p:cNvSpPr txBox="1">
              <a:spLocks noChangeArrowheads="1"/>
            </p:cNvSpPr>
            <p:nvPr/>
          </p:nvSpPr>
          <p:spPr bwMode="auto">
            <a:xfrm>
              <a:off x="805396" y="5539019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4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88" name="テキスト ボックス 8"/>
            <p:cNvSpPr txBox="1">
              <a:spLocks noChangeArrowheads="1"/>
            </p:cNvSpPr>
            <p:nvPr/>
          </p:nvSpPr>
          <p:spPr bwMode="auto">
            <a:xfrm>
              <a:off x="805396" y="4791569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8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89" name="テキスト ボックス 9"/>
            <p:cNvSpPr txBox="1">
              <a:spLocks noChangeArrowheads="1"/>
            </p:cNvSpPr>
            <p:nvPr/>
          </p:nvSpPr>
          <p:spPr bwMode="auto">
            <a:xfrm>
              <a:off x="733959" y="4077158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16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0" name="テキスト ボックス 10"/>
            <p:cNvSpPr txBox="1">
              <a:spLocks noChangeArrowheads="1"/>
            </p:cNvSpPr>
            <p:nvPr/>
          </p:nvSpPr>
          <p:spPr bwMode="auto">
            <a:xfrm>
              <a:off x="733959" y="3362747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32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1" name="テキスト ボックス 11"/>
            <p:cNvSpPr txBox="1">
              <a:spLocks noChangeArrowheads="1"/>
            </p:cNvSpPr>
            <p:nvPr/>
          </p:nvSpPr>
          <p:spPr bwMode="auto">
            <a:xfrm>
              <a:off x="733959" y="2648336"/>
              <a:ext cx="4956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64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2" name="テキスト ボックス 12"/>
            <p:cNvSpPr txBox="1">
              <a:spLocks noChangeArrowheads="1"/>
            </p:cNvSpPr>
            <p:nvPr/>
          </p:nvSpPr>
          <p:spPr bwMode="auto">
            <a:xfrm>
              <a:off x="591084" y="1933925"/>
              <a:ext cx="6511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128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3" name="テキスト ボックス 13"/>
            <p:cNvSpPr txBox="1">
              <a:spLocks noChangeArrowheads="1"/>
            </p:cNvSpPr>
            <p:nvPr/>
          </p:nvSpPr>
          <p:spPr bwMode="auto">
            <a:xfrm>
              <a:off x="591084" y="1181111"/>
              <a:ext cx="6511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256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4" name="テキスト ボックス 14"/>
            <p:cNvSpPr txBox="1">
              <a:spLocks noChangeArrowheads="1"/>
            </p:cNvSpPr>
            <p:nvPr/>
          </p:nvSpPr>
          <p:spPr bwMode="auto">
            <a:xfrm>
              <a:off x="7877713" y="6467753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dirty="0" smtClean="0">
                  <a:cs typeface="Arial" pitchFamily="34" charset="0"/>
                </a:rPr>
                <a:t>2011</a:t>
              </a:r>
              <a:endParaRPr lang="ja-JP" altLang="en-US" sz="2400" dirty="0">
                <a:cs typeface="Arial" pitchFamily="34" charset="0"/>
              </a:endParaRPr>
            </a:p>
          </p:txBody>
        </p:sp>
        <p:sp>
          <p:nvSpPr>
            <p:cNvPr id="95" name="テキスト ボックス 15"/>
            <p:cNvSpPr txBox="1">
              <a:spLocks noChangeArrowheads="1"/>
            </p:cNvSpPr>
            <p:nvPr/>
          </p:nvSpPr>
          <p:spPr bwMode="auto">
            <a:xfrm>
              <a:off x="2327772" y="6467753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2004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6" name="テキスト ボックス 16"/>
            <p:cNvSpPr txBox="1">
              <a:spLocks noChangeArrowheads="1"/>
            </p:cNvSpPr>
            <p:nvPr/>
          </p:nvSpPr>
          <p:spPr bwMode="auto">
            <a:xfrm>
              <a:off x="3756522" y="6467753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2006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7" name="テキスト ボックス 17"/>
            <p:cNvSpPr txBox="1">
              <a:spLocks noChangeArrowheads="1"/>
            </p:cNvSpPr>
            <p:nvPr/>
          </p:nvSpPr>
          <p:spPr bwMode="auto">
            <a:xfrm>
              <a:off x="5235896" y="6467753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2008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98" name="テキスト ボックス 18"/>
            <p:cNvSpPr txBox="1">
              <a:spLocks noChangeArrowheads="1"/>
            </p:cNvSpPr>
            <p:nvPr/>
          </p:nvSpPr>
          <p:spPr bwMode="auto">
            <a:xfrm>
              <a:off x="6593417" y="6467753"/>
              <a:ext cx="80663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dirty="0" smtClean="0">
                  <a:cs typeface="Arial" pitchFamily="34" charset="0"/>
                </a:rPr>
                <a:t>2010</a:t>
              </a:r>
              <a:endParaRPr lang="ja-JP" altLang="en-US" sz="2400" dirty="0">
                <a:cs typeface="Arial" pitchFamily="34" charset="0"/>
              </a:endParaRPr>
            </a:p>
          </p:txBody>
        </p:sp>
        <p:sp>
          <p:nvSpPr>
            <p:cNvPr id="99" name="星 5 98"/>
            <p:cNvSpPr/>
            <p:nvPr/>
          </p:nvSpPr>
          <p:spPr bwMode="auto">
            <a:xfrm>
              <a:off x="1262486" y="4181475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01" name="星 5 100"/>
            <p:cNvSpPr/>
            <p:nvPr/>
          </p:nvSpPr>
          <p:spPr bwMode="auto">
            <a:xfrm>
              <a:off x="3255926" y="4610100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03" name="星 5 102"/>
            <p:cNvSpPr/>
            <p:nvPr/>
          </p:nvSpPr>
          <p:spPr bwMode="auto">
            <a:xfrm>
              <a:off x="3255926" y="4895850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05" name="星 5 104"/>
            <p:cNvSpPr/>
            <p:nvPr/>
          </p:nvSpPr>
          <p:spPr bwMode="auto">
            <a:xfrm>
              <a:off x="4729126" y="4895850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cxnSp>
          <p:nvCxnSpPr>
            <p:cNvPr id="107" name="直線矢印コネクタ 106"/>
            <p:cNvCxnSpPr/>
            <p:nvPr/>
          </p:nvCxnSpPr>
          <p:spPr bwMode="auto">
            <a:xfrm>
              <a:off x="3755988" y="5108575"/>
              <a:ext cx="857250" cy="1588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星 5 107"/>
            <p:cNvSpPr/>
            <p:nvPr/>
          </p:nvSpPr>
          <p:spPr bwMode="auto">
            <a:xfrm>
              <a:off x="4756113" y="2752725"/>
              <a:ext cx="357188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cxnSp>
          <p:nvCxnSpPr>
            <p:cNvPr id="110" name="直線矢印コネクタ 109"/>
            <p:cNvCxnSpPr/>
            <p:nvPr/>
          </p:nvCxnSpPr>
          <p:spPr bwMode="auto">
            <a:xfrm flipV="1">
              <a:off x="1541426" y="3038475"/>
              <a:ext cx="3143250" cy="1285875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星 5 110"/>
            <p:cNvSpPr/>
            <p:nvPr/>
          </p:nvSpPr>
          <p:spPr bwMode="auto">
            <a:xfrm>
              <a:off x="5256176" y="5610225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12" name="星 5 111"/>
            <p:cNvSpPr/>
            <p:nvPr/>
          </p:nvSpPr>
          <p:spPr bwMode="auto">
            <a:xfrm>
              <a:off x="6184863" y="5181600"/>
              <a:ext cx="357188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b="1" dirty="0">
                <a:cs typeface="Arial" pitchFamily="34" charset="0"/>
              </a:endParaRPr>
            </a:p>
          </p:txBody>
        </p:sp>
        <p:sp>
          <p:nvSpPr>
            <p:cNvPr id="113" name="星 5 112"/>
            <p:cNvSpPr/>
            <p:nvPr/>
          </p:nvSpPr>
          <p:spPr bwMode="auto">
            <a:xfrm>
              <a:off x="7042113" y="4824413"/>
              <a:ext cx="357188" cy="357187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b="1" dirty="0">
                <a:cs typeface="Arial" pitchFamily="34" charset="0"/>
              </a:endParaRPr>
            </a:p>
          </p:txBody>
        </p:sp>
        <p:cxnSp>
          <p:nvCxnSpPr>
            <p:cNvPr id="114" name="直線矢印コネクタ 113"/>
            <p:cNvCxnSpPr/>
            <p:nvPr/>
          </p:nvCxnSpPr>
          <p:spPr bwMode="auto">
            <a:xfrm flipV="1">
              <a:off x="4470363" y="5110163"/>
              <a:ext cx="2571750" cy="1214437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星 5 115"/>
            <p:cNvSpPr/>
            <p:nvPr/>
          </p:nvSpPr>
          <p:spPr bwMode="auto">
            <a:xfrm>
              <a:off x="4756113" y="2466975"/>
              <a:ext cx="357188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18" name="星 5 117"/>
            <p:cNvSpPr/>
            <p:nvPr/>
          </p:nvSpPr>
          <p:spPr bwMode="auto">
            <a:xfrm>
              <a:off x="2755863" y="2324100"/>
              <a:ext cx="357188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20" name="星 5 119"/>
            <p:cNvSpPr/>
            <p:nvPr/>
          </p:nvSpPr>
          <p:spPr bwMode="auto">
            <a:xfrm>
              <a:off x="5557801" y="1466850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cxnSp>
          <p:nvCxnSpPr>
            <p:cNvPr id="122" name="直線矢印コネクタ 121"/>
            <p:cNvCxnSpPr/>
            <p:nvPr/>
          </p:nvCxnSpPr>
          <p:spPr bwMode="auto">
            <a:xfrm flipV="1">
              <a:off x="3184488" y="1752600"/>
              <a:ext cx="2357438" cy="714375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星 5 122"/>
            <p:cNvSpPr/>
            <p:nvPr/>
          </p:nvSpPr>
          <p:spPr bwMode="auto">
            <a:xfrm>
              <a:off x="2741576" y="1395413"/>
              <a:ext cx="357186" cy="357187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25" name="星 5 124"/>
            <p:cNvSpPr/>
            <p:nvPr/>
          </p:nvSpPr>
          <p:spPr bwMode="auto">
            <a:xfrm>
              <a:off x="4383051" y="1038225"/>
              <a:ext cx="357186" cy="357188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cxnSp>
          <p:nvCxnSpPr>
            <p:cNvPr id="127" name="直線矢印コネクタ 126"/>
            <p:cNvCxnSpPr/>
            <p:nvPr/>
          </p:nvCxnSpPr>
          <p:spPr bwMode="auto">
            <a:xfrm flipV="1">
              <a:off x="3184488" y="1252538"/>
              <a:ext cx="1143000" cy="285750"/>
            </a:xfrm>
            <a:prstGeom prst="straightConnector1">
              <a:avLst/>
            </a:prstGeom>
            <a:ln>
              <a:solidFill>
                <a:srgbClr val="FF3399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星 5 127"/>
            <p:cNvSpPr/>
            <p:nvPr/>
          </p:nvSpPr>
          <p:spPr bwMode="auto">
            <a:xfrm>
              <a:off x="3255926" y="3795713"/>
              <a:ext cx="357186" cy="357187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30" name="テキスト ボックス 51"/>
            <p:cNvSpPr txBox="1">
              <a:spLocks noChangeArrowheads="1"/>
            </p:cNvSpPr>
            <p:nvPr/>
          </p:nvSpPr>
          <p:spPr bwMode="auto">
            <a:xfrm rot="16200000">
              <a:off x="-2783567" y="3403114"/>
              <a:ext cx="631454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 b="1" dirty="0">
                  <a:cs typeface="Arial" pitchFamily="34" charset="0"/>
                </a:rPr>
                <a:t>Number of PEs (caches are not included)</a:t>
              </a:r>
              <a:endParaRPr lang="ja-JP" altLang="en-US" sz="2400" b="1" dirty="0">
                <a:cs typeface="Arial" pitchFamily="34" charset="0"/>
              </a:endParaRPr>
            </a:p>
          </p:txBody>
        </p:sp>
        <p:sp>
          <p:nvSpPr>
            <p:cNvPr id="131" name="テキスト ボックス 52"/>
            <p:cNvSpPr txBox="1">
              <a:spLocks noChangeArrowheads="1"/>
            </p:cNvSpPr>
            <p:nvPr/>
          </p:nvSpPr>
          <p:spPr bwMode="auto">
            <a:xfrm>
              <a:off x="802844" y="6253431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400">
                  <a:cs typeface="Arial" pitchFamily="34" charset="0"/>
                </a:rPr>
                <a:t>2</a:t>
              </a: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33" name="星 5 132"/>
            <p:cNvSpPr/>
            <p:nvPr/>
          </p:nvSpPr>
          <p:spPr bwMode="auto">
            <a:xfrm>
              <a:off x="7023085" y="3000375"/>
              <a:ext cx="357186" cy="357187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cxnSp>
          <p:nvCxnSpPr>
            <p:cNvPr id="135" name="直線コネクタ 134"/>
            <p:cNvCxnSpPr/>
            <p:nvPr/>
          </p:nvCxnSpPr>
          <p:spPr bwMode="auto">
            <a:xfrm>
              <a:off x="1331640" y="6453336"/>
              <a:ext cx="7416824" cy="0"/>
            </a:xfrm>
            <a:prstGeom prst="line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36" name="星 5 135"/>
            <p:cNvSpPr/>
            <p:nvPr/>
          </p:nvSpPr>
          <p:spPr bwMode="auto">
            <a:xfrm>
              <a:off x="4113176" y="6253163"/>
              <a:ext cx="357186" cy="357187"/>
            </a:xfrm>
            <a:prstGeom prst="star5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>
                <a:cs typeface="Arial" pitchFamily="34" charset="0"/>
              </a:endParaRPr>
            </a:p>
          </p:txBody>
        </p:sp>
        <p:sp>
          <p:nvSpPr>
            <p:cNvPr id="100" name="テキスト ボックス 20"/>
            <p:cNvSpPr txBox="1">
              <a:spLocks noChangeArrowheads="1"/>
            </p:cNvSpPr>
            <p:nvPr/>
          </p:nvSpPr>
          <p:spPr bwMode="auto">
            <a:xfrm>
              <a:off x="1346343" y="3752991"/>
              <a:ext cx="141737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cs typeface="Arial" pitchFamily="34" charset="0"/>
                </a:rPr>
                <a:t>MIT RAW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02" name="テキスト ボックス 22"/>
            <p:cNvSpPr txBox="1">
              <a:spLocks noChangeArrowheads="1"/>
            </p:cNvSpPr>
            <p:nvPr/>
          </p:nvSpPr>
          <p:spPr bwMode="auto">
            <a:xfrm>
              <a:off x="2827834" y="4281598"/>
              <a:ext cx="158889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cs typeface="Arial" pitchFamily="34" charset="0"/>
                </a:rPr>
                <a:t>STI Cell BE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04" name="テキスト ボックス 24"/>
            <p:cNvSpPr txBox="1">
              <a:spLocks noChangeArrowheads="1"/>
            </p:cNvSpPr>
            <p:nvPr/>
          </p:nvSpPr>
          <p:spPr bwMode="auto">
            <a:xfrm>
              <a:off x="3542209" y="5067450"/>
              <a:ext cx="99738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>
                  <a:cs typeface="Arial" pitchFamily="34" charset="0"/>
                </a:rPr>
                <a:t>Sun T1</a:t>
              </a:r>
              <a:endParaRPr lang="ja-JP" altLang="en-US" sz="2000">
                <a:cs typeface="Arial" pitchFamily="34" charset="0"/>
              </a:endParaRPr>
            </a:p>
          </p:txBody>
        </p:sp>
        <p:sp>
          <p:nvSpPr>
            <p:cNvPr id="106" name="テキスト ボックス 26"/>
            <p:cNvSpPr txBox="1">
              <a:spLocks noChangeArrowheads="1"/>
            </p:cNvSpPr>
            <p:nvPr/>
          </p:nvSpPr>
          <p:spPr bwMode="auto">
            <a:xfrm>
              <a:off x="5014474" y="5067450"/>
              <a:ext cx="10390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>
                  <a:cs typeface="Arial" pitchFamily="34" charset="0"/>
                </a:rPr>
                <a:t>Sun T2</a:t>
              </a:r>
              <a:endParaRPr lang="ja-JP" altLang="en-US" sz="2000">
                <a:cs typeface="Arial" pitchFamily="34" charset="0"/>
              </a:endParaRPr>
            </a:p>
          </p:txBody>
        </p:sp>
        <p:sp>
          <p:nvSpPr>
            <p:cNvPr id="109" name="テキスト ボックス 29"/>
            <p:cNvSpPr txBox="1">
              <a:spLocks noChangeArrowheads="1"/>
            </p:cNvSpPr>
            <p:nvPr/>
          </p:nvSpPr>
          <p:spPr bwMode="auto">
            <a:xfrm>
              <a:off x="5042397" y="2814373"/>
              <a:ext cx="21563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>
                  <a:cs typeface="Arial" pitchFamily="34" charset="0"/>
                </a:rPr>
                <a:t>TILERA TILE64</a:t>
              </a:r>
              <a:endParaRPr lang="ja-JP" altLang="en-US" sz="2000">
                <a:cs typeface="Arial" pitchFamily="34" charset="0"/>
              </a:endParaRPr>
            </a:p>
          </p:txBody>
        </p:sp>
        <p:sp>
          <p:nvSpPr>
            <p:cNvPr id="115" name="テキスト ボックス 36"/>
            <p:cNvSpPr txBox="1">
              <a:spLocks noChangeArrowheads="1"/>
            </p:cNvSpPr>
            <p:nvPr/>
          </p:nvSpPr>
          <p:spPr bwMode="auto">
            <a:xfrm>
              <a:off x="5717477" y="5710420"/>
              <a:ext cx="3036409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cs typeface="Arial" pitchFamily="34" charset="0"/>
                </a:rPr>
                <a:t>Intel Core, IBM </a:t>
              </a:r>
              <a:r>
                <a:rPr lang="en-US" altLang="ja-JP" sz="2000" dirty="0" smtClean="0">
                  <a:cs typeface="Arial" pitchFamily="34" charset="0"/>
                </a:rPr>
                <a:t>Power7</a:t>
              </a:r>
              <a:endParaRPr lang="en-US" altLang="ja-JP" sz="2000" dirty="0">
                <a:cs typeface="Arial" pitchFamily="34" charset="0"/>
              </a:endParaRPr>
            </a:p>
            <a:p>
              <a:r>
                <a:rPr lang="en-US" altLang="ja-JP" sz="2000" dirty="0">
                  <a:cs typeface="Arial" pitchFamily="34" charset="0"/>
                </a:rPr>
                <a:t>AMD </a:t>
              </a:r>
              <a:r>
                <a:rPr lang="en-US" altLang="ja-JP" sz="2000" dirty="0" err="1">
                  <a:cs typeface="Arial" pitchFamily="34" charset="0"/>
                </a:rPr>
                <a:t>Opteron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17" name="テキスト ボックス 38"/>
            <p:cNvSpPr txBox="1">
              <a:spLocks noChangeArrowheads="1"/>
            </p:cNvSpPr>
            <p:nvPr/>
          </p:nvSpPr>
          <p:spPr bwMode="auto">
            <a:xfrm>
              <a:off x="5056694" y="2467051"/>
              <a:ext cx="181972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cs typeface="Arial" pitchFamily="34" charset="0"/>
                </a:rPr>
                <a:t>Intel 80-core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19" name="テキスト ボックス 40"/>
            <p:cNvSpPr txBox="1">
              <a:spLocks noChangeArrowheads="1"/>
            </p:cNvSpPr>
            <p:nvPr/>
          </p:nvSpPr>
          <p:spPr bwMode="auto">
            <a:xfrm>
              <a:off x="1355596" y="2567012"/>
              <a:ext cx="261962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 err="1">
                  <a:cs typeface="Arial" pitchFamily="34" charset="0"/>
                </a:rPr>
                <a:t>ClearSpeed</a:t>
              </a:r>
              <a:r>
                <a:rPr lang="en-US" altLang="ja-JP" sz="2000" dirty="0">
                  <a:cs typeface="Arial" pitchFamily="34" charset="0"/>
                </a:rPr>
                <a:t> CSX600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21" name="テキスト ボックス 42"/>
            <p:cNvSpPr txBox="1">
              <a:spLocks noChangeArrowheads="1"/>
            </p:cNvSpPr>
            <p:nvPr/>
          </p:nvSpPr>
          <p:spPr bwMode="auto">
            <a:xfrm>
              <a:off x="5899647" y="1495395"/>
              <a:ext cx="2619628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>
                  <a:cs typeface="Arial" pitchFamily="34" charset="0"/>
                </a:rPr>
                <a:t>ClearSpeed CSX700</a:t>
              </a:r>
              <a:endParaRPr lang="ja-JP" altLang="en-US" sz="2000">
                <a:cs typeface="Arial" pitchFamily="34" charset="0"/>
              </a:endParaRPr>
            </a:p>
          </p:txBody>
        </p:sp>
        <p:sp>
          <p:nvSpPr>
            <p:cNvPr id="124" name="テキスト ボックス 45"/>
            <p:cNvSpPr txBox="1">
              <a:spLocks noChangeArrowheads="1"/>
            </p:cNvSpPr>
            <p:nvPr/>
          </p:nvSpPr>
          <p:spPr bwMode="auto">
            <a:xfrm>
              <a:off x="2456350" y="966788"/>
              <a:ext cx="196560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 err="1">
                  <a:cs typeface="Arial" pitchFamily="34" charset="0"/>
                </a:rPr>
                <a:t>picoChip</a:t>
              </a:r>
              <a:r>
                <a:rPr lang="en-US" altLang="ja-JP" sz="2000" dirty="0">
                  <a:cs typeface="Arial" pitchFamily="34" charset="0"/>
                </a:rPr>
                <a:t> PC102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26" name="テキスト ボックス 47"/>
            <p:cNvSpPr txBox="1">
              <a:spLocks noChangeArrowheads="1"/>
            </p:cNvSpPr>
            <p:nvPr/>
          </p:nvSpPr>
          <p:spPr bwMode="auto">
            <a:xfrm>
              <a:off x="4741014" y="966788"/>
              <a:ext cx="200728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>
                  <a:cs typeface="Arial" pitchFamily="34" charset="0"/>
                </a:rPr>
                <a:t>picoChip PC205</a:t>
              </a:r>
              <a:endParaRPr lang="ja-JP" altLang="en-US" sz="2000">
                <a:cs typeface="Arial" pitchFamily="34" charset="0"/>
              </a:endParaRPr>
            </a:p>
          </p:txBody>
        </p:sp>
        <p:sp>
          <p:nvSpPr>
            <p:cNvPr id="129" name="テキスト ボックス 50"/>
            <p:cNvSpPr txBox="1">
              <a:spLocks noChangeArrowheads="1"/>
            </p:cNvSpPr>
            <p:nvPr/>
          </p:nvSpPr>
          <p:spPr bwMode="auto">
            <a:xfrm>
              <a:off x="3613647" y="3781510"/>
              <a:ext cx="2222083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>
                  <a:cs typeface="Arial" pitchFamily="34" charset="0"/>
                </a:rPr>
                <a:t>UT TRIPS (OPN)</a:t>
              </a:r>
              <a:endParaRPr lang="ja-JP" altLang="en-US" sz="2000">
                <a:cs typeface="Arial" pitchFamily="34" charset="0"/>
              </a:endParaRPr>
            </a:p>
          </p:txBody>
        </p:sp>
        <p:sp>
          <p:nvSpPr>
            <p:cNvPr id="132" name="テキスト ボックス 22"/>
            <p:cNvSpPr txBox="1">
              <a:spLocks noChangeArrowheads="1"/>
            </p:cNvSpPr>
            <p:nvPr/>
          </p:nvSpPr>
          <p:spPr bwMode="auto">
            <a:xfrm>
              <a:off x="6368389" y="5357826"/>
              <a:ext cx="223330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 smtClean="0">
                  <a:cs typeface="Arial" pitchFamily="34" charset="0"/>
                </a:rPr>
                <a:t>Fujitsu SPARC64</a:t>
              </a:r>
              <a:endParaRPr lang="ja-JP" altLang="en-US" sz="2000" dirty="0">
                <a:cs typeface="Arial" pitchFamily="34" charset="0"/>
              </a:endParaRPr>
            </a:p>
          </p:txBody>
        </p:sp>
        <p:sp>
          <p:nvSpPr>
            <p:cNvPr id="134" name="テキスト ボックス 38"/>
            <p:cNvSpPr txBox="1">
              <a:spLocks noChangeArrowheads="1"/>
            </p:cNvSpPr>
            <p:nvPr/>
          </p:nvSpPr>
          <p:spPr bwMode="auto">
            <a:xfrm>
              <a:off x="7026246" y="3286124"/>
              <a:ext cx="135325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ja-JP" sz="2000" dirty="0">
                  <a:cs typeface="Arial" pitchFamily="34" charset="0"/>
                </a:rPr>
                <a:t>Intel </a:t>
              </a:r>
              <a:r>
                <a:rPr lang="en-US" altLang="ja-JP" sz="2000" dirty="0" smtClean="0">
                  <a:cs typeface="Arial" pitchFamily="34" charset="0"/>
                </a:rPr>
                <a:t>SCC</a:t>
              </a:r>
              <a:endParaRPr lang="ja-JP" altLang="en-US" sz="2000" dirty="0">
                <a:cs typeface="Arial" pitchFamily="34" charset="0"/>
              </a:endParaRPr>
            </a:p>
          </p:txBody>
        </p:sp>
      </p:grpSp>
      <p:sp>
        <p:nvSpPr>
          <p:cNvPr id="159" name="テキスト ボックス 66"/>
          <p:cNvSpPr txBox="1">
            <a:spLocks noChangeArrowheads="1"/>
          </p:cNvSpPr>
          <p:nvPr/>
        </p:nvSpPr>
        <p:spPr bwMode="auto">
          <a:xfrm>
            <a:off x="5929322" y="4292750"/>
            <a:ext cx="221457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</a:rPr>
              <a:t>Chip multi-</a:t>
            </a:r>
          </a:p>
          <a:p>
            <a:r>
              <a:rPr lang="en-US" altLang="ja-JP" sz="2000" b="1" dirty="0" smtClean="0">
                <a:solidFill>
                  <a:srgbClr val="FF0000"/>
                </a:solidFill>
              </a:rPr>
              <a:t>processor (CMP)</a:t>
            </a:r>
            <a:endParaRPr lang="ja-JP" altLang="en-US" sz="2000" b="1" dirty="0">
              <a:solidFill>
                <a:srgbClr val="FF0000"/>
              </a:solidFill>
            </a:endParaRPr>
          </a:p>
        </p:txBody>
      </p:sp>
      <p:grpSp>
        <p:nvGrpSpPr>
          <p:cNvPr id="160" name="グループ化 72"/>
          <p:cNvGrpSpPr/>
          <p:nvPr/>
        </p:nvGrpSpPr>
        <p:grpSpPr>
          <a:xfrm>
            <a:off x="7898354" y="3286124"/>
            <a:ext cx="1174209" cy="1714498"/>
            <a:chOff x="7898354" y="3286124"/>
            <a:chExt cx="1174209" cy="1714498"/>
          </a:xfrm>
        </p:grpSpPr>
        <p:sp>
          <p:nvSpPr>
            <p:cNvPr id="161" name="円/楕円 160"/>
            <p:cNvSpPr>
              <a:spLocks noChangeArrowheads="1"/>
            </p:cNvSpPr>
            <p:nvPr/>
          </p:nvSpPr>
          <p:spPr bwMode="auto">
            <a:xfrm>
              <a:off x="7929586" y="3286124"/>
              <a:ext cx="1142977" cy="1714498"/>
            </a:xfrm>
            <a:prstGeom prst="ellipse">
              <a:avLst/>
            </a:prstGeom>
            <a:noFill/>
            <a:ln w="76200" algn="ctr">
              <a:solidFill>
                <a:srgbClr val="FF0000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>
                <a:spcBef>
                  <a:spcPct val="50000"/>
                </a:spcBef>
              </a:pPr>
              <a:endParaRPr lang="ja-JP" altLang="en-US" sz="2000">
                <a:solidFill>
                  <a:schemeClr val="tx2"/>
                </a:solidFill>
                <a:latin typeface="Comic Sans MS" pitchFamily="66" charset="0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7898354" y="3896029"/>
              <a:ext cx="110280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b="1" dirty="0" smtClean="0">
                  <a:solidFill>
                    <a:srgbClr val="FF0000"/>
                  </a:solidFill>
                </a:rPr>
                <a:t>Target</a:t>
              </a:r>
              <a:endParaRPr kumimoji="1" lang="ja-JP" altLang="en-US" sz="2400" b="1" dirty="0">
                <a:solidFill>
                  <a:srgbClr val="FF0000"/>
                </a:solidFill>
              </a:endParaRPr>
            </a:p>
          </p:txBody>
        </p:sp>
      </p:grp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Policy </a:t>
            </a:r>
            <a:r>
              <a:rPr kumimoji="1" lang="en-US" altLang="ja-JP" dirty="0" smtClean="0"/>
              <a:t>1: </a:t>
            </a:r>
            <a:r>
              <a:rPr lang="en-US" altLang="ja-JP" sz="3200" dirty="0" smtClean="0"/>
              <a:t>Standby-power reduction</a:t>
            </a:r>
            <a:endParaRPr kumimoji="1" lang="ja-JP" altLang="en-US" dirty="0"/>
          </a:p>
        </p:txBody>
      </p:sp>
      <p:sp>
        <p:nvSpPr>
          <p:cNvPr id="240" name="テキスト ボックス 239"/>
          <p:cNvSpPr txBox="1"/>
          <p:nvPr/>
        </p:nvSpPr>
        <p:spPr>
          <a:xfrm>
            <a:off x="5076056" y="1052736"/>
            <a:ext cx="3980577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>
                <a:cs typeface="Arial" pitchFamily="34" charset="0"/>
              </a:rPr>
              <a:t>Vdd</a:t>
            </a:r>
            <a:r>
              <a:rPr kumimoji="1" lang="en-US" altLang="ja-JP" sz="2800" dirty="0" smtClean="0">
                <a:cs typeface="Arial" pitchFamily="34" charset="0"/>
              </a:rPr>
              <a:t> transition: 2 cycle</a:t>
            </a:r>
            <a:endParaRPr kumimoji="1" lang="ja-JP" altLang="en-US" sz="2800" dirty="0">
              <a:cs typeface="Arial" pitchFamily="34" charset="0"/>
            </a:endParaRPr>
          </a:p>
        </p:txBody>
      </p:sp>
      <p:sp>
        <p:nvSpPr>
          <p:cNvPr id="135" name="正方形/長方形 134"/>
          <p:cNvSpPr/>
          <p:nvPr/>
        </p:nvSpPr>
        <p:spPr bwMode="auto">
          <a:xfrm>
            <a:off x="5220072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6" name="Rectangle 50"/>
          <p:cNvSpPr>
            <a:spLocks noChangeArrowheads="1"/>
          </p:cNvSpPr>
          <p:nvPr/>
        </p:nvSpPr>
        <p:spPr bwMode="auto">
          <a:xfrm>
            <a:off x="5292080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50"/>
          <p:cNvSpPr>
            <a:spLocks noChangeArrowheads="1"/>
          </p:cNvSpPr>
          <p:nvPr/>
        </p:nvSpPr>
        <p:spPr bwMode="auto">
          <a:xfrm>
            <a:off x="5868144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50"/>
          <p:cNvSpPr>
            <a:spLocks noChangeArrowheads="1"/>
          </p:cNvSpPr>
          <p:nvPr/>
        </p:nvSpPr>
        <p:spPr bwMode="auto">
          <a:xfrm>
            <a:off x="5292080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50"/>
          <p:cNvSpPr>
            <a:spLocks noChangeArrowheads="1"/>
          </p:cNvSpPr>
          <p:nvPr/>
        </p:nvSpPr>
        <p:spPr bwMode="auto">
          <a:xfrm>
            <a:off x="572412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正方形/長方形 139"/>
          <p:cNvSpPr/>
          <p:nvPr/>
        </p:nvSpPr>
        <p:spPr bwMode="auto">
          <a:xfrm>
            <a:off x="5220072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1" name="Rectangle 50"/>
          <p:cNvSpPr>
            <a:spLocks noChangeArrowheads="1"/>
          </p:cNvSpPr>
          <p:nvPr/>
        </p:nvSpPr>
        <p:spPr bwMode="auto">
          <a:xfrm>
            <a:off x="5292080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50"/>
          <p:cNvSpPr>
            <a:spLocks noChangeArrowheads="1"/>
          </p:cNvSpPr>
          <p:nvPr/>
        </p:nvSpPr>
        <p:spPr bwMode="auto">
          <a:xfrm>
            <a:off x="5868144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50"/>
          <p:cNvSpPr>
            <a:spLocks noChangeArrowheads="1"/>
          </p:cNvSpPr>
          <p:nvPr/>
        </p:nvSpPr>
        <p:spPr bwMode="auto">
          <a:xfrm>
            <a:off x="5292080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50"/>
          <p:cNvSpPr>
            <a:spLocks noChangeArrowheads="1"/>
          </p:cNvSpPr>
          <p:nvPr/>
        </p:nvSpPr>
        <p:spPr bwMode="auto">
          <a:xfrm>
            <a:off x="572412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正方形/長方形 144"/>
          <p:cNvSpPr/>
          <p:nvPr/>
        </p:nvSpPr>
        <p:spPr bwMode="auto">
          <a:xfrm>
            <a:off x="5220072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6" name="Rectangle 50"/>
          <p:cNvSpPr>
            <a:spLocks noChangeArrowheads="1"/>
          </p:cNvSpPr>
          <p:nvPr/>
        </p:nvSpPr>
        <p:spPr bwMode="auto">
          <a:xfrm>
            <a:off x="5292080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50"/>
          <p:cNvSpPr>
            <a:spLocks noChangeArrowheads="1"/>
          </p:cNvSpPr>
          <p:nvPr/>
        </p:nvSpPr>
        <p:spPr bwMode="auto">
          <a:xfrm>
            <a:off x="5868144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50"/>
          <p:cNvSpPr>
            <a:spLocks noChangeArrowheads="1"/>
          </p:cNvSpPr>
          <p:nvPr/>
        </p:nvSpPr>
        <p:spPr bwMode="auto">
          <a:xfrm>
            <a:off x="5292080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50"/>
          <p:cNvSpPr>
            <a:spLocks noChangeArrowheads="1"/>
          </p:cNvSpPr>
          <p:nvPr/>
        </p:nvSpPr>
        <p:spPr bwMode="auto">
          <a:xfrm>
            <a:off x="572412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5220072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1" name="Rectangle 50"/>
          <p:cNvSpPr>
            <a:spLocks noChangeArrowheads="1"/>
          </p:cNvSpPr>
          <p:nvPr/>
        </p:nvSpPr>
        <p:spPr bwMode="auto">
          <a:xfrm>
            <a:off x="5292080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50"/>
          <p:cNvSpPr>
            <a:spLocks noChangeArrowheads="1"/>
          </p:cNvSpPr>
          <p:nvPr/>
        </p:nvSpPr>
        <p:spPr bwMode="auto">
          <a:xfrm>
            <a:off x="5868144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5292080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72412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正方形/長方形 154"/>
          <p:cNvSpPr/>
          <p:nvPr/>
        </p:nvSpPr>
        <p:spPr bwMode="auto">
          <a:xfrm>
            <a:off x="615617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6" name="Rectangle 50"/>
          <p:cNvSpPr>
            <a:spLocks noChangeArrowheads="1"/>
          </p:cNvSpPr>
          <p:nvPr/>
        </p:nvSpPr>
        <p:spPr bwMode="auto">
          <a:xfrm>
            <a:off x="6228184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50"/>
          <p:cNvSpPr>
            <a:spLocks noChangeArrowheads="1"/>
          </p:cNvSpPr>
          <p:nvPr/>
        </p:nvSpPr>
        <p:spPr bwMode="auto">
          <a:xfrm>
            <a:off x="680424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6228184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50"/>
          <p:cNvSpPr>
            <a:spLocks noChangeArrowheads="1"/>
          </p:cNvSpPr>
          <p:nvPr/>
        </p:nvSpPr>
        <p:spPr bwMode="auto">
          <a:xfrm>
            <a:off x="666023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6156176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1" name="Rectangle 50"/>
          <p:cNvSpPr>
            <a:spLocks noChangeArrowheads="1"/>
          </p:cNvSpPr>
          <p:nvPr/>
        </p:nvSpPr>
        <p:spPr bwMode="auto">
          <a:xfrm>
            <a:off x="6228184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50"/>
          <p:cNvSpPr>
            <a:spLocks noChangeArrowheads="1"/>
          </p:cNvSpPr>
          <p:nvPr/>
        </p:nvSpPr>
        <p:spPr bwMode="auto">
          <a:xfrm>
            <a:off x="680424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50"/>
          <p:cNvSpPr>
            <a:spLocks noChangeArrowheads="1"/>
          </p:cNvSpPr>
          <p:nvPr/>
        </p:nvSpPr>
        <p:spPr bwMode="auto">
          <a:xfrm>
            <a:off x="6228184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Rectangle 50"/>
          <p:cNvSpPr>
            <a:spLocks noChangeArrowheads="1"/>
          </p:cNvSpPr>
          <p:nvPr/>
        </p:nvSpPr>
        <p:spPr bwMode="auto">
          <a:xfrm>
            <a:off x="666023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正方形/長方形 164"/>
          <p:cNvSpPr/>
          <p:nvPr/>
        </p:nvSpPr>
        <p:spPr bwMode="auto">
          <a:xfrm>
            <a:off x="6156176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Rectangle 50"/>
          <p:cNvSpPr>
            <a:spLocks noChangeArrowheads="1"/>
          </p:cNvSpPr>
          <p:nvPr/>
        </p:nvSpPr>
        <p:spPr bwMode="auto">
          <a:xfrm>
            <a:off x="6228184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50"/>
          <p:cNvSpPr>
            <a:spLocks noChangeArrowheads="1"/>
          </p:cNvSpPr>
          <p:nvPr/>
        </p:nvSpPr>
        <p:spPr bwMode="auto">
          <a:xfrm>
            <a:off x="680424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50"/>
          <p:cNvSpPr>
            <a:spLocks noChangeArrowheads="1"/>
          </p:cNvSpPr>
          <p:nvPr/>
        </p:nvSpPr>
        <p:spPr bwMode="auto">
          <a:xfrm>
            <a:off x="6228184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50"/>
          <p:cNvSpPr>
            <a:spLocks noChangeArrowheads="1"/>
          </p:cNvSpPr>
          <p:nvPr/>
        </p:nvSpPr>
        <p:spPr bwMode="auto">
          <a:xfrm>
            <a:off x="666023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615617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1" name="Rectangle 50"/>
          <p:cNvSpPr>
            <a:spLocks noChangeArrowheads="1"/>
          </p:cNvSpPr>
          <p:nvPr/>
        </p:nvSpPr>
        <p:spPr bwMode="auto">
          <a:xfrm>
            <a:off x="6228184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ectangle 50"/>
          <p:cNvSpPr>
            <a:spLocks noChangeArrowheads="1"/>
          </p:cNvSpPr>
          <p:nvPr/>
        </p:nvSpPr>
        <p:spPr bwMode="auto">
          <a:xfrm>
            <a:off x="680424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50"/>
          <p:cNvSpPr>
            <a:spLocks noChangeArrowheads="1"/>
          </p:cNvSpPr>
          <p:nvPr/>
        </p:nvSpPr>
        <p:spPr bwMode="auto">
          <a:xfrm>
            <a:off x="6228184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50"/>
          <p:cNvSpPr>
            <a:spLocks noChangeArrowheads="1"/>
          </p:cNvSpPr>
          <p:nvPr/>
        </p:nvSpPr>
        <p:spPr bwMode="auto">
          <a:xfrm>
            <a:off x="666023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7092280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Rectangle 50"/>
          <p:cNvSpPr>
            <a:spLocks noChangeArrowheads="1"/>
          </p:cNvSpPr>
          <p:nvPr/>
        </p:nvSpPr>
        <p:spPr bwMode="auto">
          <a:xfrm>
            <a:off x="7164288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50"/>
          <p:cNvSpPr>
            <a:spLocks noChangeArrowheads="1"/>
          </p:cNvSpPr>
          <p:nvPr/>
        </p:nvSpPr>
        <p:spPr bwMode="auto">
          <a:xfrm>
            <a:off x="774035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50"/>
          <p:cNvSpPr>
            <a:spLocks noChangeArrowheads="1"/>
          </p:cNvSpPr>
          <p:nvPr/>
        </p:nvSpPr>
        <p:spPr bwMode="auto">
          <a:xfrm>
            <a:off x="7164288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50"/>
          <p:cNvSpPr>
            <a:spLocks noChangeArrowheads="1"/>
          </p:cNvSpPr>
          <p:nvPr/>
        </p:nvSpPr>
        <p:spPr bwMode="auto">
          <a:xfrm>
            <a:off x="759633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正方形/長方形 179"/>
          <p:cNvSpPr/>
          <p:nvPr/>
        </p:nvSpPr>
        <p:spPr bwMode="auto">
          <a:xfrm>
            <a:off x="7092280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Rectangle 50"/>
          <p:cNvSpPr>
            <a:spLocks noChangeArrowheads="1"/>
          </p:cNvSpPr>
          <p:nvPr/>
        </p:nvSpPr>
        <p:spPr bwMode="auto">
          <a:xfrm>
            <a:off x="7164288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ectangle 50"/>
          <p:cNvSpPr>
            <a:spLocks noChangeArrowheads="1"/>
          </p:cNvSpPr>
          <p:nvPr/>
        </p:nvSpPr>
        <p:spPr bwMode="auto">
          <a:xfrm>
            <a:off x="774035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ectangle 50"/>
          <p:cNvSpPr>
            <a:spLocks noChangeArrowheads="1"/>
          </p:cNvSpPr>
          <p:nvPr/>
        </p:nvSpPr>
        <p:spPr bwMode="auto">
          <a:xfrm>
            <a:off x="7164288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50"/>
          <p:cNvSpPr>
            <a:spLocks noChangeArrowheads="1"/>
          </p:cNvSpPr>
          <p:nvPr/>
        </p:nvSpPr>
        <p:spPr bwMode="auto">
          <a:xfrm>
            <a:off x="759633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正方形/長方形 184"/>
          <p:cNvSpPr/>
          <p:nvPr/>
        </p:nvSpPr>
        <p:spPr bwMode="auto">
          <a:xfrm>
            <a:off x="7092280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6" name="Rectangle 50"/>
          <p:cNvSpPr>
            <a:spLocks noChangeArrowheads="1"/>
          </p:cNvSpPr>
          <p:nvPr/>
        </p:nvSpPr>
        <p:spPr bwMode="auto">
          <a:xfrm>
            <a:off x="7164288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ectangle 50"/>
          <p:cNvSpPr>
            <a:spLocks noChangeArrowheads="1"/>
          </p:cNvSpPr>
          <p:nvPr/>
        </p:nvSpPr>
        <p:spPr bwMode="auto">
          <a:xfrm>
            <a:off x="774035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ectangle 50"/>
          <p:cNvSpPr>
            <a:spLocks noChangeArrowheads="1"/>
          </p:cNvSpPr>
          <p:nvPr/>
        </p:nvSpPr>
        <p:spPr bwMode="auto">
          <a:xfrm>
            <a:off x="7164288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ectangle 50"/>
          <p:cNvSpPr>
            <a:spLocks noChangeArrowheads="1"/>
          </p:cNvSpPr>
          <p:nvPr/>
        </p:nvSpPr>
        <p:spPr bwMode="auto">
          <a:xfrm>
            <a:off x="759633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正方形/長方形 189"/>
          <p:cNvSpPr/>
          <p:nvPr/>
        </p:nvSpPr>
        <p:spPr bwMode="auto">
          <a:xfrm>
            <a:off x="7092280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7164288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774035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7164288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50"/>
          <p:cNvSpPr>
            <a:spLocks noChangeArrowheads="1"/>
          </p:cNvSpPr>
          <p:nvPr/>
        </p:nvSpPr>
        <p:spPr bwMode="auto">
          <a:xfrm>
            <a:off x="759633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正方形/長方形 194"/>
          <p:cNvSpPr/>
          <p:nvPr/>
        </p:nvSpPr>
        <p:spPr bwMode="auto">
          <a:xfrm>
            <a:off x="8028384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6" name="Rectangle 50"/>
          <p:cNvSpPr>
            <a:spLocks noChangeArrowheads="1"/>
          </p:cNvSpPr>
          <p:nvPr/>
        </p:nvSpPr>
        <p:spPr bwMode="auto">
          <a:xfrm>
            <a:off x="8100392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50"/>
          <p:cNvSpPr>
            <a:spLocks noChangeArrowheads="1"/>
          </p:cNvSpPr>
          <p:nvPr/>
        </p:nvSpPr>
        <p:spPr bwMode="auto">
          <a:xfrm>
            <a:off x="867645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50"/>
          <p:cNvSpPr>
            <a:spLocks noChangeArrowheads="1"/>
          </p:cNvSpPr>
          <p:nvPr/>
        </p:nvSpPr>
        <p:spPr bwMode="auto">
          <a:xfrm>
            <a:off x="8100392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50"/>
          <p:cNvSpPr>
            <a:spLocks noChangeArrowheads="1"/>
          </p:cNvSpPr>
          <p:nvPr/>
        </p:nvSpPr>
        <p:spPr bwMode="auto">
          <a:xfrm>
            <a:off x="8532440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正方形/長方形 199"/>
          <p:cNvSpPr/>
          <p:nvPr/>
        </p:nvSpPr>
        <p:spPr bwMode="auto">
          <a:xfrm>
            <a:off x="8028384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1" name="Rectangle 50"/>
          <p:cNvSpPr>
            <a:spLocks noChangeArrowheads="1"/>
          </p:cNvSpPr>
          <p:nvPr/>
        </p:nvSpPr>
        <p:spPr bwMode="auto">
          <a:xfrm>
            <a:off x="8100392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ectangle 50"/>
          <p:cNvSpPr>
            <a:spLocks noChangeArrowheads="1"/>
          </p:cNvSpPr>
          <p:nvPr/>
        </p:nvSpPr>
        <p:spPr bwMode="auto">
          <a:xfrm>
            <a:off x="867645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ectangle 50"/>
          <p:cNvSpPr>
            <a:spLocks noChangeArrowheads="1"/>
          </p:cNvSpPr>
          <p:nvPr/>
        </p:nvSpPr>
        <p:spPr bwMode="auto">
          <a:xfrm>
            <a:off x="8100392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8532440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正方形/長方形 204"/>
          <p:cNvSpPr/>
          <p:nvPr/>
        </p:nvSpPr>
        <p:spPr bwMode="auto">
          <a:xfrm>
            <a:off x="8028384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8100392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Rectangle 50"/>
          <p:cNvSpPr>
            <a:spLocks noChangeArrowheads="1"/>
          </p:cNvSpPr>
          <p:nvPr/>
        </p:nvSpPr>
        <p:spPr bwMode="auto">
          <a:xfrm>
            <a:off x="867645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8100392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Rectangle 50"/>
          <p:cNvSpPr>
            <a:spLocks noChangeArrowheads="1"/>
          </p:cNvSpPr>
          <p:nvPr/>
        </p:nvSpPr>
        <p:spPr bwMode="auto">
          <a:xfrm>
            <a:off x="8532440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正方形/長方形 209"/>
          <p:cNvSpPr/>
          <p:nvPr/>
        </p:nvSpPr>
        <p:spPr bwMode="auto">
          <a:xfrm>
            <a:off x="8028384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100392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Rectangle 50"/>
          <p:cNvSpPr>
            <a:spLocks noChangeArrowheads="1"/>
          </p:cNvSpPr>
          <p:nvPr/>
        </p:nvSpPr>
        <p:spPr bwMode="auto">
          <a:xfrm>
            <a:off x="867645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50"/>
          <p:cNvSpPr>
            <a:spLocks noChangeArrowheads="1"/>
          </p:cNvSpPr>
          <p:nvPr/>
        </p:nvSpPr>
        <p:spPr bwMode="auto">
          <a:xfrm>
            <a:off x="8100392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8532440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6" name="グループ化 120"/>
          <p:cNvGrpSpPr/>
          <p:nvPr/>
        </p:nvGrpSpPr>
        <p:grpSpPr>
          <a:xfrm>
            <a:off x="5941293" y="3645024"/>
            <a:ext cx="2951187" cy="2951187"/>
            <a:chOff x="1116757" y="3717032"/>
            <a:chExt cx="2951187" cy="2951187"/>
          </a:xfrm>
        </p:grpSpPr>
        <p:sp>
          <p:nvSpPr>
            <p:cNvPr id="217" name="正方形/長方形 216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8" name="正方形/長方形 217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1" name="正方形/長方形 220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2" name="正方形/長方形 221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3" name="正方形/長方形 222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4" name="正方形/長方形 223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5" name="正方形/長方形 224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6" name="正方形/長方形 225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7" name="正方形/長方形 226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8" name="正方形/長方形 227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9" name="正方形/長方形 228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0" name="正方形/長方形 229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1" name="正方形/長方形 230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2" name="正方形/長方形 231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33" name="直線コネクタ 232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直線コネクタ 233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5" name="直線コネクタ 234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6" name="直線コネクタ 235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7" name="直線コネクタ 236"/>
            <p:cNvCxnSpPr>
              <a:endCxn id="229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8" name="直線コネクタ 237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直線コネクタ 238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2" name="直線コネクタ 241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43" name="グループ化 280"/>
          <p:cNvGrpSpPr/>
          <p:nvPr/>
        </p:nvGrpSpPr>
        <p:grpSpPr>
          <a:xfrm>
            <a:off x="5508104" y="3283842"/>
            <a:ext cx="1008112" cy="937246"/>
            <a:chOff x="5508104" y="3283842"/>
            <a:chExt cx="1008112" cy="937246"/>
          </a:xfrm>
        </p:grpSpPr>
        <p:cxnSp>
          <p:nvCxnSpPr>
            <p:cNvPr id="245" name="直線矢印コネクタ 244"/>
            <p:cNvCxnSpPr/>
            <p:nvPr/>
          </p:nvCxnSpPr>
          <p:spPr bwMode="auto">
            <a:xfrm rot="10800000" flipH="1" flipV="1">
              <a:off x="5580112" y="3283842"/>
              <a:ext cx="360040" cy="432619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46" name="テキスト ボックス 245"/>
            <p:cNvSpPr txBox="1"/>
            <p:nvPr/>
          </p:nvSpPr>
          <p:spPr>
            <a:xfrm>
              <a:off x="5508104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2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248" name="グループ化 283"/>
          <p:cNvGrpSpPr/>
          <p:nvPr/>
        </p:nvGrpSpPr>
        <p:grpSpPr>
          <a:xfrm>
            <a:off x="6896776" y="2852936"/>
            <a:ext cx="1923696" cy="792088"/>
            <a:chOff x="5960672" y="2852936"/>
            <a:chExt cx="1923696" cy="792088"/>
          </a:xfrm>
        </p:grpSpPr>
        <p:sp>
          <p:nvSpPr>
            <p:cNvPr id="309" name="フリーフォーム 308"/>
            <p:cNvSpPr/>
            <p:nvPr/>
          </p:nvSpPr>
          <p:spPr bwMode="auto">
            <a:xfrm>
              <a:off x="5960672" y="3242733"/>
              <a:ext cx="1923696" cy="402291"/>
            </a:xfrm>
            <a:custGeom>
              <a:avLst/>
              <a:gdLst>
                <a:gd name="connsiteX0" fmla="*/ 0 w 2239766"/>
                <a:gd name="connsiteY0" fmla="*/ 535968 h 535968"/>
                <a:gd name="connsiteX1" fmla="*/ 1140431 w 2239766"/>
                <a:gd name="connsiteY1" fmla="*/ 1712 h 535968"/>
                <a:gd name="connsiteX2" fmla="*/ 2239766 w 2239766"/>
                <a:gd name="connsiteY2" fmla="*/ 525694 h 535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239766" h="535968">
                  <a:moveTo>
                    <a:pt x="0" y="535968"/>
                  </a:moveTo>
                  <a:cubicBezTo>
                    <a:pt x="383568" y="269696"/>
                    <a:pt x="767137" y="3424"/>
                    <a:pt x="1140431" y="1712"/>
                  </a:cubicBezTo>
                  <a:cubicBezTo>
                    <a:pt x="1513725" y="0"/>
                    <a:pt x="1876745" y="262847"/>
                    <a:pt x="2239766" y="525694"/>
                  </a:cubicBezTo>
                </a:path>
              </a:pathLst>
            </a:cu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334" name="テキスト ボックス 333"/>
            <p:cNvSpPr txBox="1"/>
            <p:nvPr/>
          </p:nvSpPr>
          <p:spPr>
            <a:xfrm>
              <a:off x="6516216" y="2852936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err="1" smtClean="0">
                  <a:solidFill>
                    <a:srgbClr val="FF0000"/>
                  </a:solidFill>
                  <a:cs typeface="Arial" pitchFamily="34" charset="0"/>
                </a:rPr>
                <a:t>Vdd</a:t>
              </a:r>
              <a:r>
                <a:rPr lang="en-US" altLang="ja-JP" sz="2000" b="1" dirty="0" smtClean="0">
                  <a:solidFill>
                    <a:srgbClr val="FF0000"/>
                  </a:solidFill>
                  <a:cs typeface="Arial" pitchFamily="34" charset="0"/>
                </a:rPr>
                <a:t> up</a:t>
              </a:r>
              <a:endParaRPr kumimoji="1" lang="ja-JP" altLang="en-US" sz="2000" b="1" dirty="0" smtClean="0">
                <a:solidFill>
                  <a:srgbClr val="FF0000"/>
                </a:solidFill>
                <a:cs typeface="Arial" pitchFamily="34" charset="0"/>
              </a:endParaRPr>
            </a:p>
          </p:txBody>
        </p:sp>
      </p:grpSp>
      <p:grpSp>
        <p:nvGrpSpPr>
          <p:cNvPr id="337" name="グループ化 120"/>
          <p:cNvGrpSpPr/>
          <p:nvPr/>
        </p:nvGrpSpPr>
        <p:grpSpPr>
          <a:xfrm>
            <a:off x="6012161" y="3716462"/>
            <a:ext cx="1440159" cy="504626"/>
            <a:chOff x="6012161" y="3716462"/>
            <a:chExt cx="1440159" cy="504626"/>
          </a:xfrm>
        </p:grpSpPr>
        <p:sp>
          <p:nvSpPr>
            <p:cNvPr id="340" name="テキスト ボックス 339"/>
            <p:cNvSpPr txBox="1"/>
            <p:nvPr/>
          </p:nvSpPr>
          <p:spPr>
            <a:xfrm>
              <a:off x="6444208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cxnSp>
          <p:nvCxnSpPr>
            <p:cNvPr id="343" name="直線矢印コネクタ 342"/>
            <p:cNvCxnSpPr>
              <a:endCxn id="221" idx="1"/>
            </p:cNvCxnSpPr>
            <p:nvPr/>
          </p:nvCxnSpPr>
          <p:spPr bwMode="auto">
            <a:xfrm flipV="1">
              <a:off x="6012161" y="3716462"/>
              <a:ext cx="865236" cy="570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44" name="グループ化 343"/>
          <p:cNvGrpSpPr/>
          <p:nvPr/>
        </p:nvGrpSpPr>
        <p:grpSpPr>
          <a:xfrm>
            <a:off x="6948264" y="3717032"/>
            <a:ext cx="1440159" cy="504626"/>
            <a:chOff x="6012161" y="3716462"/>
            <a:chExt cx="1440159" cy="504626"/>
          </a:xfrm>
        </p:grpSpPr>
        <p:sp>
          <p:nvSpPr>
            <p:cNvPr id="345" name="テキスト ボックス 344"/>
            <p:cNvSpPr txBox="1"/>
            <p:nvPr/>
          </p:nvSpPr>
          <p:spPr>
            <a:xfrm>
              <a:off x="6444208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cxnSp>
          <p:nvCxnSpPr>
            <p:cNvPr id="346" name="直線矢印コネクタ 345"/>
            <p:cNvCxnSpPr/>
            <p:nvPr/>
          </p:nvCxnSpPr>
          <p:spPr bwMode="auto">
            <a:xfrm flipV="1">
              <a:off x="6012161" y="3716462"/>
              <a:ext cx="865236" cy="570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25" name="テキスト ボックス 114"/>
          <p:cNvSpPr txBox="1">
            <a:spLocks noChangeArrowheads="1"/>
          </p:cNvSpPr>
          <p:nvPr/>
        </p:nvSpPr>
        <p:spPr bwMode="auto">
          <a:xfrm>
            <a:off x="5076057" y="1652607"/>
            <a:ext cx="4067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Only 1st hop cannot detect packet arrival </a:t>
            </a:r>
            <a:r>
              <a:rPr lang="en-US" altLang="ja-JP" sz="2400" dirty="0" smtClean="0">
                <a:cs typeface="Arial" pitchFamily="34" charset="0"/>
              </a:rPr>
              <a:t>in advance.</a:t>
            </a:r>
            <a:endParaRPr lang="en-US" altLang="ja-JP" sz="2800" dirty="0" smtClean="0">
              <a:cs typeface="Arial" pitchFamily="34" charset="0"/>
            </a:endParaRPr>
          </a:p>
          <a:p>
            <a:r>
              <a:rPr lang="en-US" altLang="ja-JP" sz="2400" dirty="0" smtClean="0">
                <a:cs typeface="Arial" pitchFamily="34" charset="0"/>
              </a:rPr>
              <a:t>2-cycle transfer at 1st hop</a:t>
            </a:r>
            <a:endParaRPr lang="ja-JP" altLang="en-US" sz="2400" dirty="0">
              <a:cs typeface="Arial" pitchFamily="34" charset="0"/>
            </a:endParaRPr>
          </a:p>
        </p:txBody>
      </p:sp>
      <p:sp>
        <p:nvSpPr>
          <p:cNvPr id="126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703440" cy="5638800"/>
          </a:xfrm>
        </p:spPr>
        <p:txBody>
          <a:bodyPr/>
          <a:lstStyle/>
          <a:p>
            <a:r>
              <a:rPr lang="en-US" altLang="ja-JP" dirty="0" smtClean="0"/>
              <a:t>Each router</a:t>
            </a:r>
          </a:p>
          <a:p>
            <a:pPr lvl="1"/>
            <a:r>
              <a:rPr lang="en-US" altLang="ja-JP" dirty="0" smtClean="0"/>
              <a:t>Notifies the packet arrival to 2-hop away</a:t>
            </a:r>
          </a:p>
          <a:p>
            <a:pPr lvl="1"/>
            <a:r>
              <a:rPr lang="en-US" altLang="ja-JP" dirty="0" smtClean="0"/>
              <a:t>Can detect next packet arrival 2-hop earlier</a:t>
            </a:r>
          </a:p>
          <a:p>
            <a:r>
              <a:rPr lang="en-US" altLang="ja-JP" dirty="0" smtClean="0"/>
              <a:t>Packet arrival detected:</a:t>
            </a:r>
          </a:p>
          <a:p>
            <a:pPr lvl="1"/>
            <a:r>
              <a:rPr lang="en-US" altLang="ja-JP" dirty="0" smtClean="0"/>
              <a:t>2-cycle to 1-cycle (boost)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Raise the voltage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pipeline stage</a:t>
            </a:r>
          </a:p>
          <a:p>
            <a:pPr marL="914400" lvl="1" indent="-457200">
              <a:buNone/>
            </a:pPr>
            <a:endParaRPr lang="en-US" altLang="ja-JP" sz="800" dirty="0" smtClean="0"/>
          </a:p>
          <a:p>
            <a:r>
              <a:rPr lang="en-US" altLang="ja-JP" dirty="0" smtClean="0"/>
              <a:t>After packet transfer:</a:t>
            </a:r>
          </a:p>
          <a:p>
            <a:pPr lvl="1"/>
            <a:r>
              <a:rPr lang="en-US" altLang="ja-JP" dirty="0" smtClean="0"/>
              <a:t>1-cycle to 2-cycle (relax)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Increase pipeline stage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the voltage</a:t>
            </a:r>
            <a:endParaRPr lang="ja-JP" altLang="en-US" dirty="0" smtClean="0"/>
          </a:p>
          <a:p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Policy </a:t>
            </a:r>
            <a:r>
              <a:rPr kumimoji="1" lang="en-US" altLang="ja-JP" dirty="0" smtClean="0"/>
              <a:t>1: </a:t>
            </a:r>
            <a:r>
              <a:rPr lang="en-US" altLang="ja-JP" sz="3200" dirty="0" smtClean="0"/>
              <a:t>Standby-power reduction</a:t>
            </a:r>
            <a:endParaRPr kumimoji="1" lang="ja-JP" altLang="en-US" dirty="0"/>
          </a:p>
        </p:txBody>
      </p:sp>
      <p:sp>
        <p:nvSpPr>
          <p:cNvPr id="240" name="テキスト ボックス 239"/>
          <p:cNvSpPr txBox="1"/>
          <p:nvPr/>
        </p:nvSpPr>
        <p:spPr>
          <a:xfrm>
            <a:off x="5076056" y="1052736"/>
            <a:ext cx="3980577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>
                <a:cs typeface="Arial" pitchFamily="34" charset="0"/>
              </a:rPr>
              <a:t>Vdd</a:t>
            </a:r>
            <a:r>
              <a:rPr kumimoji="1" lang="en-US" altLang="ja-JP" sz="2800" dirty="0" smtClean="0">
                <a:cs typeface="Arial" pitchFamily="34" charset="0"/>
              </a:rPr>
              <a:t> transition: 2 cycle</a:t>
            </a:r>
            <a:endParaRPr kumimoji="1" lang="ja-JP" altLang="en-US" sz="2800" dirty="0">
              <a:cs typeface="Arial" pitchFamily="34" charset="0"/>
            </a:endParaRPr>
          </a:p>
        </p:txBody>
      </p:sp>
      <p:sp>
        <p:nvSpPr>
          <p:cNvPr id="123" name="正方形/長方形 122"/>
          <p:cNvSpPr/>
          <p:nvPr/>
        </p:nvSpPr>
        <p:spPr bwMode="auto">
          <a:xfrm>
            <a:off x="5220072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4" name="Rectangle 50"/>
          <p:cNvSpPr>
            <a:spLocks noChangeArrowheads="1"/>
          </p:cNvSpPr>
          <p:nvPr/>
        </p:nvSpPr>
        <p:spPr bwMode="auto">
          <a:xfrm>
            <a:off x="5292080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Rectangle 50"/>
          <p:cNvSpPr>
            <a:spLocks noChangeArrowheads="1"/>
          </p:cNvSpPr>
          <p:nvPr/>
        </p:nvSpPr>
        <p:spPr bwMode="auto">
          <a:xfrm>
            <a:off x="5868144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Rectangle 50"/>
          <p:cNvSpPr>
            <a:spLocks noChangeArrowheads="1"/>
          </p:cNvSpPr>
          <p:nvPr/>
        </p:nvSpPr>
        <p:spPr bwMode="auto">
          <a:xfrm>
            <a:off x="5292080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7" name="Rectangle 50"/>
          <p:cNvSpPr>
            <a:spLocks noChangeArrowheads="1"/>
          </p:cNvSpPr>
          <p:nvPr/>
        </p:nvSpPr>
        <p:spPr bwMode="auto">
          <a:xfrm>
            <a:off x="572412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正方形/長方形 127"/>
          <p:cNvSpPr/>
          <p:nvPr/>
        </p:nvSpPr>
        <p:spPr bwMode="auto">
          <a:xfrm>
            <a:off x="5220072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29" name="Rectangle 50"/>
          <p:cNvSpPr>
            <a:spLocks noChangeArrowheads="1"/>
          </p:cNvSpPr>
          <p:nvPr/>
        </p:nvSpPr>
        <p:spPr bwMode="auto">
          <a:xfrm>
            <a:off x="5292080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0" name="Rectangle 50"/>
          <p:cNvSpPr>
            <a:spLocks noChangeArrowheads="1"/>
          </p:cNvSpPr>
          <p:nvPr/>
        </p:nvSpPr>
        <p:spPr bwMode="auto">
          <a:xfrm>
            <a:off x="5868144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5292080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572412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正方形/長方形 132"/>
          <p:cNvSpPr/>
          <p:nvPr/>
        </p:nvSpPr>
        <p:spPr bwMode="auto">
          <a:xfrm>
            <a:off x="5220072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4" name="Rectangle 50"/>
          <p:cNvSpPr>
            <a:spLocks noChangeArrowheads="1"/>
          </p:cNvSpPr>
          <p:nvPr/>
        </p:nvSpPr>
        <p:spPr bwMode="auto">
          <a:xfrm>
            <a:off x="5292080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5868144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50"/>
          <p:cNvSpPr>
            <a:spLocks noChangeArrowheads="1"/>
          </p:cNvSpPr>
          <p:nvPr/>
        </p:nvSpPr>
        <p:spPr bwMode="auto">
          <a:xfrm>
            <a:off x="5292080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Rectangle 50"/>
          <p:cNvSpPr>
            <a:spLocks noChangeArrowheads="1"/>
          </p:cNvSpPr>
          <p:nvPr/>
        </p:nvSpPr>
        <p:spPr bwMode="auto">
          <a:xfrm>
            <a:off x="572412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5220072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5292080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50"/>
          <p:cNvSpPr>
            <a:spLocks noChangeArrowheads="1"/>
          </p:cNvSpPr>
          <p:nvPr/>
        </p:nvSpPr>
        <p:spPr bwMode="auto">
          <a:xfrm>
            <a:off x="5868144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Rectangle 50"/>
          <p:cNvSpPr>
            <a:spLocks noChangeArrowheads="1"/>
          </p:cNvSpPr>
          <p:nvPr/>
        </p:nvSpPr>
        <p:spPr bwMode="auto">
          <a:xfrm>
            <a:off x="5292080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572412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正方形/長方形 250"/>
          <p:cNvSpPr/>
          <p:nvPr/>
        </p:nvSpPr>
        <p:spPr bwMode="auto">
          <a:xfrm>
            <a:off x="615617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6228184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Rectangle 50"/>
          <p:cNvSpPr>
            <a:spLocks noChangeArrowheads="1"/>
          </p:cNvSpPr>
          <p:nvPr/>
        </p:nvSpPr>
        <p:spPr bwMode="auto">
          <a:xfrm>
            <a:off x="680424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6228184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Rectangle 50"/>
          <p:cNvSpPr>
            <a:spLocks noChangeArrowheads="1"/>
          </p:cNvSpPr>
          <p:nvPr/>
        </p:nvSpPr>
        <p:spPr bwMode="auto">
          <a:xfrm>
            <a:off x="666023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正方形/長方形 255"/>
          <p:cNvSpPr/>
          <p:nvPr/>
        </p:nvSpPr>
        <p:spPr bwMode="auto">
          <a:xfrm>
            <a:off x="6156176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6228184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680424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Rectangle 50"/>
          <p:cNvSpPr>
            <a:spLocks noChangeArrowheads="1"/>
          </p:cNvSpPr>
          <p:nvPr/>
        </p:nvSpPr>
        <p:spPr bwMode="auto">
          <a:xfrm>
            <a:off x="6228184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666023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6156176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6228184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680424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50"/>
          <p:cNvSpPr>
            <a:spLocks noChangeArrowheads="1"/>
          </p:cNvSpPr>
          <p:nvPr/>
        </p:nvSpPr>
        <p:spPr bwMode="auto">
          <a:xfrm>
            <a:off x="6228184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5" name="Rectangle 50"/>
          <p:cNvSpPr>
            <a:spLocks noChangeArrowheads="1"/>
          </p:cNvSpPr>
          <p:nvPr/>
        </p:nvSpPr>
        <p:spPr bwMode="auto">
          <a:xfrm>
            <a:off x="666023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正方形/長方形 265"/>
          <p:cNvSpPr/>
          <p:nvPr/>
        </p:nvSpPr>
        <p:spPr bwMode="auto">
          <a:xfrm>
            <a:off x="615617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7" name="Rectangle 50"/>
          <p:cNvSpPr>
            <a:spLocks noChangeArrowheads="1"/>
          </p:cNvSpPr>
          <p:nvPr/>
        </p:nvSpPr>
        <p:spPr bwMode="auto">
          <a:xfrm>
            <a:off x="6228184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680424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6228184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666023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1" name="正方形/長方形 270"/>
          <p:cNvSpPr/>
          <p:nvPr/>
        </p:nvSpPr>
        <p:spPr bwMode="auto">
          <a:xfrm>
            <a:off x="7092280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7164288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Rectangle 50"/>
          <p:cNvSpPr>
            <a:spLocks noChangeArrowheads="1"/>
          </p:cNvSpPr>
          <p:nvPr/>
        </p:nvSpPr>
        <p:spPr bwMode="auto">
          <a:xfrm>
            <a:off x="774035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Rectangle 50"/>
          <p:cNvSpPr>
            <a:spLocks noChangeArrowheads="1"/>
          </p:cNvSpPr>
          <p:nvPr/>
        </p:nvSpPr>
        <p:spPr bwMode="auto">
          <a:xfrm>
            <a:off x="7164288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759633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正方形/長方形 275"/>
          <p:cNvSpPr/>
          <p:nvPr/>
        </p:nvSpPr>
        <p:spPr bwMode="auto">
          <a:xfrm>
            <a:off x="7092280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7" name="Rectangle 50"/>
          <p:cNvSpPr>
            <a:spLocks noChangeArrowheads="1"/>
          </p:cNvSpPr>
          <p:nvPr/>
        </p:nvSpPr>
        <p:spPr bwMode="auto">
          <a:xfrm>
            <a:off x="7164288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774035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Rectangle 50"/>
          <p:cNvSpPr>
            <a:spLocks noChangeArrowheads="1"/>
          </p:cNvSpPr>
          <p:nvPr/>
        </p:nvSpPr>
        <p:spPr bwMode="auto">
          <a:xfrm>
            <a:off x="7164288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759633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正方形/長方形 280"/>
          <p:cNvSpPr/>
          <p:nvPr/>
        </p:nvSpPr>
        <p:spPr bwMode="auto">
          <a:xfrm>
            <a:off x="7092280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7164288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3" name="Rectangle 50"/>
          <p:cNvSpPr>
            <a:spLocks noChangeArrowheads="1"/>
          </p:cNvSpPr>
          <p:nvPr/>
        </p:nvSpPr>
        <p:spPr bwMode="auto">
          <a:xfrm>
            <a:off x="774035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7164288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Rectangle 50"/>
          <p:cNvSpPr>
            <a:spLocks noChangeArrowheads="1"/>
          </p:cNvSpPr>
          <p:nvPr/>
        </p:nvSpPr>
        <p:spPr bwMode="auto">
          <a:xfrm>
            <a:off x="759633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6" name="正方形/長方形 285"/>
          <p:cNvSpPr/>
          <p:nvPr/>
        </p:nvSpPr>
        <p:spPr bwMode="auto">
          <a:xfrm>
            <a:off x="7092280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7164288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774035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9" name="Rectangle 50"/>
          <p:cNvSpPr>
            <a:spLocks noChangeArrowheads="1"/>
          </p:cNvSpPr>
          <p:nvPr/>
        </p:nvSpPr>
        <p:spPr bwMode="auto">
          <a:xfrm>
            <a:off x="7164288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759633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8028384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8100392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867645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50"/>
          <p:cNvSpPr>
            <a:spLocks noChangeArrowheads="1"/>
          </p:cNvSpPr>
          <p:nvPr/>
        </p:nvSpPr>
        <p:spPr bwMode="auto">
          <a:xfrm>
            <a:off x="8100392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5" name="Rectangle 50"/>
          <p:cNvSpPr>
            <a:spLocks noChangeArrowheads="1"/>
          </p:cNvSpPr>
          <p:nvPr/>
        </p:nvSpPr>
        <p:spPr bwMode="auto">
          <a:xfrm>
            <a:off x="8532440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正方形/長方形 295"/>
          <p:cNvSpPr/>
          <p:nvPr/>
        </p:nvSpPr>
        <p:spPr bwMode="auto">
          <a:xfrm>
            <a:off x="8028384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7" name="Rectangle 50"/>
          <p:cNvSpPr>
            <a:spLocks noChangeArrowheads="1"/>
          </p:cNvSpPr>
          <p:nvPr/>
        </p:nvSpPr>
        <p:spPr bwMode="auto">
          <a:xfrm>
            <a:off x="8100392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867645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8100392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8532440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1" name="正方形/長方形 300"/>
          <p:cNvSpPr/>
          <p:nvPr/>
        </p:nvSpPr>
        <p:spPr bwMode="auto">
          <a:xfrm>
            <a:off x="8028384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8100392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3" name="Rectangle 50"/>
          <p:cNvSpPr>
            <a:spLocks noChangeArrowheads="1"/>
          </p:cNvSpPr>
          <p:nvPr/>
        </p:nvSpPr>
        <p:spPr bwMode="auto">
          <a:xfrm>
            <a:off x="867645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4" name="Rectangle 50"/>
          <p:cNvSpPr>
            <a:spLocks noChangeArrowheads="1"/>
          </p:cNvSpPr>
          <p:nvPr/>
        </p:nvSpPr>
        <p:spPr bwMode="auto">
          <a:xfrm>
            <a:off x="8100392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5" name="Rectangle 50"/>
          <p:cNvSpPr>
            <a:spLocks noChangeArrowheads="1"/>
          </p:cNvSpPr>
          <p:nvPr/>
        </p:nvSpPr>
        <p:spPr bwMode="auto">
          <a:xfrm>
            <a:off x="8532440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6" name="正方形/長方形 305"/>
          <p:cNvSpPr/>
          <p:nvPr/>
        </p:nvSpPr>
        <p:spPr bwMode="auto">
          <a:xfrm>
            <a:off x="8028384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07" name="Rectangle 50"/>
          <p:cNvSpPr>
            <a:spLocks noChangeArrowheads="1"/>
          </p:cNvSpPr>
          <p:nvPr/>
        </p:nvSpPr>
        <p:spPr bwMode="auto">
          <a:xfrm>
            <a:off x="8100392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8" name="Rectangle 50"/>
          <p:cNvSpPr>
            <a:spLocks noChangeArrowheads="1"/>
          </p:cNvSpPr>
          <p:nvPr/>
        </p:nvSpPr>
        <p:spPr bwMode="auto">
          <a:xfrm>
            <a:off x="867645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0" name="Rectangle 50"/>
          <p:cNvSpPr>
            <a:spLocks noChangeArrowheads="1"/>
          </p:cNvSpPr>
          <p:nvPr/>
        </p:nvSpPr>
        <p:spPr bwMode="auto">
          <a:xfrm>
            <a:off x="8100392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11" name="Rectangle 50"/>
          <p:cNvSpPr>
            <a:spLocks noChangeArrowheads="1"/>
          </p:cNvSpPr>
          <p:nvPr/>
        </p:nvSpPr>
        <p:spPr bwMode="auto">
          <a:xfrm>
            <a:off x="8532440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2" name="グループ化 120"/>
          <p:cNvGrpSpPr/>
          <p:nvPr/>
        </p:nvGrpSpPr>
        <p:grpSpPr>
          <a:xfrm>
            <a:off x="5941293" y="3645024"/>
            <a:ext cx="2951187" cy="2951187"/>
            <a:chOff x="1116757" y="3717032"/>
            <a:chExt cx="2951187" cy="2951187"/>
          </a:xfrm>
        </p:grpSpPr>
        <p:sp>
          <p:nvSpPr>
            <p:cNvPr id="313" name="正方形/長方形 312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4" name="正方形/長方形 313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5" name="正方形/長方形 314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6" name="正方形/長方形 315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7" name="正方形/長方形 316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8" name="正方形/長方形 317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9" name="正方形/長方形 318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0" name="正方形/長方形 319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1" name="正方形/長方形 320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2" name="正方形/長方形 321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3" name="正方形/長方形 322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4" name="正方形/長方形 323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5" name="正方形/長方形 324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6" name="正方形/長方形 325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7" name="正方形/長方形 326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28" name="正方形/長方形 327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329" name="直線コネクタ 328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0" name="直線コネクタ 329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1" name="直線コネクタ 330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2" name="直線コネクタ 331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3" name="直線コネクタ 332"/>
            <p:cNvCxnSpPr>
              <a:endCxn id="325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5" name="直線コネクタ 334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6" name="直線コネクタ 335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7" name="直線コネクタ 336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338" name="直線矢印コネクタ 337"/>
          <p:cNvCxnSpPr/>
          <p:nvPr/>
        </p:nvCxnSpPr>
        <p:spPr bwMode="auto">
          <a:xfrm rot="10800000" flipH="1" flipV="1">
            <a:off x="8460432" y="3212976"/>
            <a:ext cx="360040" cy="432619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grpSp>
        <p:nvGrpSpPr>
          <p:cNvPr id="339" name="グループ化 280"/>
          <p:cNvGrpSpPr/>
          <p:nvPr/>
        </p:nvGrpSpPr>
        <p:grpSpPr>
          <a:xfrm>
            <a:off x="5508104" y="3283842"/>
            <a:ext cx="1008112" cy="937246"/>
            <a:chOff x="5508104" y="3283842"/>
            <a:chExt cx="1008112" cy="937246"/>
          </a:xfrm>
        </p:grpSpPr>
        <p:cxnSp>
          <p:nvCxnSpPr>
            <p:cNvPr id="341" name="直線矢印コネクタ 340"/>
            <p:cNvCxnSpPr/>
            <p:nvPr/>
          </p:nvCxnSpPr>
          <p:spPr bwMode="auto">
            <a:xfrm rot="10800000" flipH="1" flipV="1">
              <a:off x="5580112" y="3283842"/>
              <a:ext cx="360040" cy="432619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2" name="テキスト ボックス 341"/>
            <p:cNvSpPr txBox="1"/>
            <p:nvPr/>
          </p:nvSpPr>
          <p:spPr>
            <a:xfrm>
              <a:off x="5508104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2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344" name="グループ化 120"/>
          <p:cNvGrpSpPr/>
          <p:nvPr/>
        </p:nvGrpSpPr>
        <p:grpSpPr>
          <a:xfrm>
            <a:off x="6012161" y="3716462"/>
            <a:ext cx="1440159" cy="504626"/>
            <a:chOff x="6012161" y="3716462"/>
            <a:chExt cx="1440159" cy="504626"/>
          </a:xfrm>
        </p:grpSpPr>
        <p:sp>
          <p:nvSpPr>
            <p:cNvPr id="347" name="テキスト ボックス 346"/>
            <p:cNvSpPr txBox="1"/>
            <p:nvPr/>
          </p:nvSpPr>
          <p:spPr>
            <a:xfrm>
              <a:off x="6444208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cxnSp>
          <p:nvCxnSpPr>
            <p:cNvPr id="348" name="直線矢印コネクタ 347"/>
            <p:cNvCxnSpPr>
              <a:endCxn id="317" idx="1"/>
            </p:cNvCxnSpPr>
            <p:nvPr/>
          </p:nvCxnSpPr>
          <p:spPr bwMode="auto">
            <a:xfrm flipV="1">
              <a:off x="6012161" y="3716462"/>
              <a:ext cx="865236" cy="570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49" name="グループ化 120"/>
          <p:cNvGrpSpPr/>
          <p:nvPr/>
        </p:nvGrpSpPr>
        <p:grpSpPr>
          <a:xfrm>
            <a:off x="6948264" y="3717032"/>
            <a:ext cx="1440159" cy="504626"/>
            <a:chOff x="6012161" y="3716462"/>
            <a:chExt cx="1440159" cy="504626"/>
          </a:xfrm>
        </p:grpSpPr>
        <p:sp>
          <p:nvSpPr>
            <p:cNvPr id="350" name="テキスト ボックス 349"/>
            <p:cNvSpPr txBox="1"/>
            <p:nvPr/>
          </p:nvSpPr>
          <p:spPr>
            <a:xfrm>
              <a:off x="6444208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cxnSp>
          <p:nvCxnSpPr>
            <p:cNvPr id="351" name="直線矢印コネクタ 350"/>
            <p:cNvCxnSpPr/>
            <p:nvPr/>
          </p:nvCxnSpPr>
          <p:spPr bwMode="auto">
            <a:xfrm flipV="1">
              <a:off x="6012161" y="3716462"/>
              <a:ext cx="865236" cy="570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52" name="グループ化 120"/>
          <p:cNvGrpSpPr/>
          <p:nvPr/>
        </p:nvGrpSpPr>
        <p:grpSpPr>
          <a:xfrm>
            <a:off x="7884368" y="3717032"/>
            <a:ext cx="1440159" cy="504626"/>
            <a:chOff x="6012161" y="3716462"/>
            <a:chExt cx="1440159" cy="504626"/>
          </a:xfrm>
        </p:grpSpPr>
        <p:sp>
          <p:nvSpPr>
            <p:cNvPr id="353" name="テキスト ボックス 352"/>
            <p:cNvSpPr txBox="1"/>
            <p:nvPr/>
          </p:nvSpPr>
          <p:spPr>
            <a:xfrm>
              <a:off x="6444208" y="3861048"/>
              <a:ext cx="1008112" cy="360040"/>
            </a:xfrm>
            <a:prstGeom prst="rect">
              <a:avLst/>
            </a:prstGeom>
            <a:solidFill>
              <a:srgbClr val="FFFFFF"/>
            </a:solidFill>
          </p:spPr>
          <p:txBody>
            <a:bodyPr wrap="none" rtlCol="0">
              <a:noAutofit/>
            </a:bodyPr>
            <a:lstStyle/>
            <a:p>
              <a:r>
                <a:rPr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1</a:t>
              </a:r>
              <a:r>
                <a:rPr kumimoji="1" lang="en-US" altLang="ja-JP" sz="2000" b="1" dirty="0" smtClean="0">
                  <a:solidFill>
                    <a:schemeClr val="accent6"/>
                  </a:solidFill>
                  <a:cs typeface="Arial" pitchFamily="34" charset="0"/>
                </a:rPr>
                <a:t>cycle</a:t>
              </a:r>
              <a:endParaRPr kumimoji="1" lang="ja-JP" altLang="en-US" sz="2000" b="1" dirty="0" smtClean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cxnSp>
          <p:nvCxnSpPr>
            <p:cNvPr id="354" name="直線矢印コネクタ 353"/>
            <p:cNvCxnSpPr/>
            <p:nvPr/>
          </p:nvCxnSpPr>
          <p:spPr bwMode="auto">
            <a:xfrm flipV="1">
              <a:off x="6012161" y="3716462"/>
              <a:ext cx="865236" cy="570"/>
            </a:xfrm>
            <a:prstGeom prst="straightConnector1">
              <a:avLst/>
            </a:prstGeom>
            <a:noFill/>
            <a:ln w="762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37" name="テキスト ボックス 114"/>
          <p:cNvSpPr txBox="1">
            <a:spLocks noChangeArrowheads="1"/>
          </p:cNvSpPr>
          <p:nvPr/>
        </p:nvSpPr>
        <p:spPr bwMode="auto">
          <a:xfrm>
            <a:off x="5076057" y="1652607"/>
            <a:ext cx="40679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Only 1st hop cannot detect packet arrival </a:t>
            </a:r>
            <a:r>
              <a:rPr lang="en-US" altLang="ja-JP" sz="2400" dirty="0" smtClean="0">
                <a:cs typeface="Arial" pitchFamily="34" charset="0"/>
              </a:rPr>
              <a:t>in advance.</a:t>
            </a:r>
            <a:endParaRPr lang="en-US" altLang="ja-JP" sz="2800" dirty="0" smtClean="0">
              <a:cs typeface="Arial" pitchFamily="34" charset="0"/>
            </a:endParaRPr>
          </a:p>
          <a:p>
            <a:r>
              <a:rPr lang="en-US" altLang="ja-JP" sz="2400" dirty="0" smtClean="0">
                <a:cs typeface="Arial" pitchFamily="34" charset="0"/>
              </a:rPr>
              <a:t>2-cycle transfer at 1st hop</a:t>
            </a:r>
            <a:endParaRPr lang="ja-JP" altLang="en-US" sz="2400" dirty="0">
              <a:cs typeface="Arial" pitchFamily="34" charset="0"/>
            </a:endParaRPr>
          </a:p>
        </p:txBody>
      </p:sp>
      <p:sp>
        <p:nvSpPr>
          <p:cNvPr id="138" name="コンテンツ プレースホルダ 4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703440" cy="5638800"/>
          </a:xfrm>
        </p:spPr>
        <p:txBody>
          <a:bodyPr/>
          <a:lstStyle/>
          <a:p>
            <a:r>
              <a:rPr lang="en-US" altLang="ja-JP" dirty="0" smtClean="0"/>
              <a:t>Each router</a:t>
            </a:r>
          </a:p>
          <a:p>
            <a:pPr lvl="1"/>
            <a:r>
              <a:rPr lang="en-US" altLang="ja-JP" dirty="0" smtClean="0"/>
              <a:t>Notifies the packet arrival to 2-hop away</a:t>
            </a:r>
          </a:p>
          <a:p>
            <a:pPr lvl="1"/>
            <a:r>
              <a:rPr lang="en-US" altLang="ja-JP" dirty="0" smtClean="0"/>
              <a:t>Can detect next packet arrival 2-hop earlier</a:t>
            </a:r>
          </a:p>
          <a:p>
            <a:r>
              <a:rPr lang="en-US" altLang="ja-JP" dirty="0" smtClean="0"/>
              <a:t>Packet arrival detected:</a:t>
            </a:r>
          </a:p>
          <a:p>
            <a:pPr lvl="1"/>
            <a:r>
              <a:rPr lang="en-US" altLang="ja-JP" dirty="0" smtClean="0"/>
              <a:t>2-cycle to 1-cycle (boost)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Raise the voltage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pipeline stage</a:t>
            </a:r>
          </a:p>
          <a:p>
            <a:pPr marL="914400" lvl="1" indent="-457200">
              <a:buNone/>
            </a:pPr>
            <a:endParaRPr lang="en-US" altLang="ja-JP" sz="800" dirty="0" smtClean="0"/>
          </a:p>
          <a:p>
            <a:r>
              <a:rPr lang="en-US" altLang="ja-JP" dirty="0" smtClean="0"/>
              <a:t>After packet transfer:</a:t>
            </a:r>
          </a:p>
          <a:p>
            <a:pPr lvl="1"/>
            <a:r>
              <a:rPr lang="en-US" altLang="ja-JP" dirty="0" smtClean="0"/>
              <a:t>1-cycle to 2-cycle (relax)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Increase pipeline stage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ja-JP" dirty="0" smtClean="0"/>
              <a:t>Reduce the voltage</a:t>
            </a:r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355" name="Text Box 112"/>
          <p:cNvSpPr txBox="1">
            <a:spLocks noChangeArrowheads="1"/>
          </p:cNvSpPr>
          <p:nvPr/>
        </p:nvSpPr>
        <p:spPr bwMode="auto">
          <a:xfrm>
            <a:off x="0" y="6357958"/>
            <a:ext cx="9144000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-low when no packet; 1-cycle@Vdd-high when packets come</a:t>
            </a:r>
            <a:r>
              <a:rPr lang="ja-JP" altLang="en-U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US" altLang="ja-JP" sz="2400" dirty="0" smtClean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</a:t>
            </a:r>
            <a:r>
              <a:rPr kumimoji="1" lang="en-US" altLang="ja-JP" dirty="0" smtClean="0"/>
              <a:t>olicy 2: </a:t>
            </a:r>
            <a:r>
              <a:rPr lang="en-US" altLang="ja-JP" sz="3200" dirty="0" smtClean="0"/>
              <a:t>Delay variation tolerance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557714" cy="5638800"/>
          </a:xfrm>
        </p:spPr>
        <p:txBody>
          <a:bodyPr/>
          <a:lstStyle/>
          <a:p>
            <a:r>
              <a:rPr kumimoji="1" lang="en-US" altLang="ja-JP" dirty="0" smtClean="0"/>
              <a:t>Each router has</a:t>
            </a:r>
          </a:p>
          <a:p>
            <a:pPr lvl="1"/>
            <a:r>
              <a:rPr lang="en-US" altLang="ja-JP" dirty="0" smtClean="0"/>
              <a:t>A thermal sensor to detect the delay change</a:t>
            </a:r>
          </a:p>
          <a:p>
            <a:pPr lvl="1"/>
            <a:endParaRPr kumimoji="1" lang="en-US" altLang="ja-JP" dirty="0" smtClean="0"/>
          </a:p>
        </p:txBody>
      </p:sp>
      <p:sp>
        <p:nvSpPr>
          <p:cNvPr id="135" name="正方形/長方形 134"/>
          <p:cNvSpPr/>
          <p:nvPr/>
        </p:nvSpPr>
        <p:spPr bwMode="auto">
          <a:xfrm>
            <a:off x="5220072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6" name="Rectangle 50"/>
          <p:cNvSpPr>
            <a:spLocks noChangeArrowheads="1"/>
          </p:cNvSpPr>
          <p:nvPr/>
        </p:nvSpPr>
        <p:spPr bwMode="auto">
          <a:xfrm>
            <a:off x="5292080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50"/>
          <p:cNvSpPr>
            <a:spLocks noChangeArrowheads="1"/>
          </p:cNvSpPr>
          <p:nvPr/>
        </p:nvSpPr>
        <p:spPr bwMode="auto">
          <a:xfrm>
            <a:off x="5868144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50"/>
          <p:cNvSpPr>
            <a:spLocks noChangeArrowheads="1"/>
          </p:cNvSpPr>
          <p:nvPr/>
        </p:nvSpPr>
        <p:spPr bwMode="auto">
          <a:xfrm>
            <a:off x="5292080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50"/>
          <p:cNvSpPr>
            <a:spLocks noChangeArrowheads="1"/>
          </p:cNvSpPr>
          <p:nvPr/>
        </p:nvSpPr>
        <p:spPr bwMode="auto">
          <a:xfrm>
            <a:off x="572412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正方形/長方形 139"/>
          <p:cNvSpPr/>
          <p:nvPr/>
        </p:nvSpPr>
        <p:spPr bwMode="auto">
          <a:xfrm>
            <a:off x="5220072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1" name="Rectangle 50"/>
          <p:cNvSpPr>
            <a:spLocks noChangeArrowheads="1"/>
          </p:cNvSpPr>
          <p:nvPr/>
        </p:nvSpPr>
        <p:spPr bwMode="auto">
          <a:xfrm>
            <a:off x="5292080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50"/>
          <p:cNvSpPr>
            <a:spLocks noChangeArrowheads="1"/>
          </p:cNvSpPr>
          <p:nvPr/>
        </p:nvSpPr>
        <p:spPr bwMode="auto">
          <a:xfrm>
            <a:off x="5868144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50"/>
          <p:cNvSpPr>
            <a:spLocks noChangeArrowheads="1"/>
          </p:cNvSpPr>
          <p:nvPr/>
        </p:nvSpPr>
        <p:spPr bwMode="auto">
          <a:xfrm>
            <a:off x="5292080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50"/>
          <p:cNvSpPr>
            <a:spLocks noChangeArrowheads="1"/>
          </p:cNvSpPr>
          <p:nvPr/>
        </p:nvSpPr>
        <p:spPr bwMode="auto">
          <a:xfrm>
            <a:off x="572412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正方形/長方形 144"/>
          <p:cNvSpPr/>
          <p:nvPr/>
        </p:nvSpPr>
        <p:spPr bwMode="auto">
          <a:xfrm>
            <a:off x="5220072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6" name="Rectangle 50"/>
          <p:cNvSpPr>
            <a:spLocks noChangeArrowheads="1"/>
          </p:cNvSpPr>
          <p:nvPr/>
        </p:nvSpPr>
        <p:spPr bwMode="auto">
          <a:xfrm>
            <a:off x="5292080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50"/>
          <p:cNvSpPr>
            <a:spLocks noChangeArrowheads="1"/>
          </p:cNvSpPr>
          <p:nvPr/>
        </p:nvSpPr>
        <p:spPr bwMode="auto">
          <a:xfrm>
            <a:off x="5868144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50"/>
          <p:cNvSpPr>
            <a:spLocks noChangeArrowheads="1"/>
          </p:cNvSpPr>
          <p:nvPr/>
        </p:nvSpPr>
        <p:spPr bwMode="auto">
          <a:xfrm>
            <a:off x="5292080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50"/>
          <p:cNvSpPr>
            <a:spLocks noChangeArrowheads="1"/>
          </p:cNvSpPr>
          <p:nvPr/>
        </p:nvSpPr>
        <p:spPr bwMode="auto">
          <a:xfrm>
            <a:off x="572412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5220072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1" name="Rectangle 50"/>
          <p:cNvSpPr>
            <a:spLocks noChangeArrowheads="1"/>
          </p:cNvSpPr>
          <p:nvPr/>
        </p:nvSpPr>
        <p:spPr bwMode="auto">
          <a:xfrm>
            <a:off x="5292080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50"/>
          <p:cNvSpPr>
            <a:spLocks noChangeArrowheads="1"/>
          </p:cNvSpPr>
          <p:nvPr/>
        </p:nvSpPr>
        <p:spPr bwMode="auto">
          <a:xfrm>
            <a:off x="5868144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5292080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72412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正方形/長方形 154"/>
          <p:cNvSpPr/>
          <p:nvPr/>
        </p:nvSpPr>
        <p:spPr bwMode="auto">
          <a:xfrm>
            <a:off x="615617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6" name="Rectangle 50"/>
          <p:cNvSpPr>
            <a:spLocks noChangeArrowheads="1"/>
          </p:cNvSpPr>
          <p:nvPr/>
        </p:nvSpPr>
        <p:spPr bwMode="auto">
          <a:xfrm>
            <a:off x="6228184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50"/>
          <p:cNvSpPr>
            <a:spLocks noChangeArrowheads="1"/>
          </p:cNvSpPr>
          <p:nvPr/>
        </p:nvSpPr>
        <p:spPr bwMode="auto">
          <a:xfrm>
            <a:off x="680424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6228184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50"/>
          <p:cNvSpPr>
            <a:spLocks noChangeArrowheads="1"/>
          </p:cNvSpPr>
          <p:nvPr/>
        </p:nvSpPr>
        <p:spPr bwMode="auto">
          <a:xfrm>
            <a:off x="666023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6156176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1" name="Rectangle 50"/>
          <p:cNvSpPr>
            <a:spLocks noChangeArrowheads="1"/>
          </p:cNvSpPr>
          <p:nvPr/>
        </p:nvSpPr>
        <p:spPr bwMode="auto">
          <a:xfrm>
            <a:off x="6228184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50"/>
          <p:cNvSpPr>
            <a:spLocks noChangeArrowheads="1"/>
          </p:cNvSpPr>
          <p:nvPr/>
        </p:nvSpPr>
        <p:spPr bwMode="auto">
          <a:xfrm>
            <a:off x="680424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50"/>
          <p:cNvSpPr>
            <a:spLocks noChangeArrowheads="1"/>
          </p:cNvSpPr>
          <p:nvPr/>
        </p:nvSpPr>
        <p:spPr bwMode="auto">
          <a:xfrm>
            <a:off x="6228184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Rectangle 50"/>
          <p:cNvSpPr>
            <a:spLocks noChangeArrowheads="1"/>
          </p:cNvSpPr>
          <p:nvPr/>
        </p:nvSpPr>
        <p:spPr bwMode="auto">
          <a:xfrm>
            <a:off x="666023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正方形/長方形 164"/>
          <p:cNvSpPr/>
          <p:nvPr/>
        </p:nvSpPr>
        <p:spPr bwMode="auto">
          <a:xfrm>
            <a:off x="6156176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Rectangle 50"/>
          <p:cNvSpPr>
            <a:spLocks noChangeArrowheads="1"/>
          </p:cNvSpPr>
          <p:nvPr/>
        </p:nvSpPr>
        <p:spPr bwMode="auto">
          <a:xfrm>
            <a:off x="6228184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50"/>
          <p:cNvSpPr>
            <a:spLocks noChangeArrowheads="1"/>
          </p:cNvSpPr>
          <p:nvPr/>
        </p:nvSpPr>
        <p:spPr bwMode="auto">
          <a:xfrm>
            <a:off x="680424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50"/>
          <p:cNvSpPr>
            <a:spLocks noChangeArrowheads="1"/>
          </p:cNvSpPr>
          <p:nvPr/>
        </p:nvSpPr>
        <p:spPr bwMode="auto">
          <a:xfrm>
            <a:off x="6228184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50"/>
          <p:cNvSpPr>
            <a:spLocks noChangeArrowheads="1"/>
          </p:cNvSpPr>
          <p:nvPr/>
        </p:nvSpPr>
        <p:spPr bwMode="auto">
          <a:xfrm>
            <a:off x="666023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615617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1" name="Rectangle 50"/>
          <p:cNvSpPr>
            <a:spLocks noChangeArrowheads="1"/>
          </p:cNvSpPr>
          <p:nvPr/>
        </p:nvSpPr>
        <p:spPr bwMode="auto">
          <a:xfrm>
            <a:off x="6228184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ectangle 50"/>
          <p:cNvSpPr>
            <a:spLocks noChangeArrowheads="1"/>
          </p:cNvSpPr>
          <p:nvPr/>
        </p:nvSpPr>
        <p:spPr bwMode="auto">
          <a:xfrm>
            <a:off x="680424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50"/>
          <p:cNvSpPr>
            <a:spLocks noChangeArrowheads="1"/>
          </p:cNvSpPr>
          <p:nvPr/>
        </p:nvSpPr>
        <p:spPr bwMode="auto">
          <a:xfrm>
            <a:off x="6228184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50"/>
          <p:cNvSpPr>
            <a:spLocks noChangeArrowheads="1"/>
          </p:cNvSpPr>
          <p:nvPr/>
        </p:nvSpPr>
        <p:spPr bwMode="auto">
          <a:xfrm>
            <a:off x="666023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7092280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Rectangle 50"/>
          <p:cNvSpPr>
            <a:spLocks noChangeArrowheads="1"/>
          </p:cNvSpPr>
          <p:nvPr/>
        </p:nvSpPr>
        <p:spPr bwMode="auto">
          <a:xfrm>
            <a:off x="7164288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50"/>
          <p:cNvSpPr>
            <a:spLocks noChangeArrowheads="1"/>
          </p:cNvSpPr>
          <p:nvPr/>
        </p:nvSpPr>
        <p:spPr bwMode="auto">
          <a:xfrm>
            <a:off x="774035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50"/>
          <p:cNvSpPr>
            <a:spLocks noChangeArrowheads="1"/>
          </p:cNvSpPr>
          <p:nvPr/>
        </p:nvSpPr>
        <p:spPr bwMode="auto">
          <a:xfrm>
            <a:off x="7164288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50"/>
          <p:cNvSpPr>
            <a:spLocks noChangeArrowheads="1"/>
          </p:cNvSpPr>
          <p:nvPr/>
        </p:nvSpPr>
        <p:spPr bwMode="auto">
          <a:xfrm>
            <a:off x="759633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正方形/長方形 179"/>
          <p:cNvSpPr/>
          <p:nvPr/>
        </p:nvSpPr>
        <p:spPr bwMode="auto">
          <a:xfrm>
            <a:off x="7092280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Rectangle 50"/>
          <p:cNvSpPr>
            <a:spLocks noChangeArrowheads="1"/>
          </p:cNvSpPr>
          <p:nvPr/>
        </p:nvSpPr>
        <p:spPr bwMode="auto">
          <a:xfrm>
            <a:off x="7164288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ectangle 50"/>
          <p:cNvSpPr>
            <a:spLocks noChangeArrowheads="1"/>
          </p:cNvSpPr>
          <p:nvPr/>
        </p:nvSpPr>
        <p:spPr bwMode="auto">
          <a:xfrm>
            <a:off x="774035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ectangle 50"/>
          <p:cNvSpPr>
            <a:spLocks noChangeArrowheads="1"/>
          </p:cNvSpPr>
          <p:nvPr/>
        </p:nvSpPr>
        <p:spPr bwMode="auto">
          <a:xfrm>
            <a:off x="7164288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50"/>
          <p:cNvSpPr>
            <a:spLocks noChangeArrowheads="1"/>
          </p:cNvSpPr>
          <p:nvPr/>
        </p:nvSpPr>
        <p:spPr bwMode="auto">
          <a:xfrm>
            <a:off x="759633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正方形/長方形 184"/>
          <p:cNvSpPr/>
          <p:nvPr/>
        </p:nvSpPr>
        <p:spPr bwMode="auto">
          <a:xfrm>
            <a:off x="7092280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6" name="Rectangle 50"/>
          <p:cNvSpPr>
            <a:spLocks noChangeArrowheads="1"/>
          </p:cNvSpPr>
          <p:nvPr/>
        </p:nvSpPr>
        <p:spPr bwMode="auto">
          <a:xfrm>
            <a:off x="7164288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ectangle 50"/>
          <p:cNvSpPr>
            <a:spLocks noChangeArrowheads="1"/>
          </p:cNvSpPr>
          <p:nvPr/>
        </p:nvSpPr>
        <p:spPr bwMode="auto">
          <a:xfrm>
            <a:off x="774035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ectangle 50"/>
          <p:cNvSpPr>
            <a:spLocks noChangeArrowheads="1"/>
          </p:cNvSpPr>
          <p:nvPr/>
        </p:nvSpPr>
        <p:spPr bwMode="auto">
          <a:xfrm>
            <a:off x="7164288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ectangle 50"/>
          <p:cNvSpPr>
            <a:spLocks noChangeArrowheads="1"/>
          </p:cNvSpPr>
          <p:nvPr/>
        </p:nvSpPr>
        <p:spPr bwMode="auto">
          <a:xfrm>
            <a:off x="759633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正方形/長方形 189"/>
          <p:cNvSpPr/>
          <p:nvPr/>
        </p:nvSpPr>
        <p:spPr bwMode="auto">
          <a:xfrm>
            <a:off x="7092280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7164288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774035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7164288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50"/>
          <p:cNvSpPr>
            <a:spLocks noChangeArrowheads="1"/>
          </p:cNvSpPr>
          <p:nvPr/>
        </p:nvSpPr>
        <p:spPr bwMode="auto">
          <a:xfrm>
            <a:off x="759633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正方形/長方形 194"/>
          <p:cNvSpPr/>
          <p:nvPr/>
        </p:nvSpPr>
        <p:spPr bwMode="auto">
          <a:xfrm>
            <a:off x="8028384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6" name="Rectangle 50"/>
          <p:cNvSpPr>
            <a:spLocks noChangeArrowheads="1"/>
          </p:cNvSpPr>
          <p:nvPr/>
        </p:nvSpPr>
        <p:spPr bwMode="auto">
          <a:xfrm>
            <a:off x="8100392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50"/>
          <p:cNvSpPr>
            <a:spLocks noChangeArrowheads="1"/>
          </p:cNvSpPr>
          <p:nvPr/>
        </p:nvSpPr>
        <p:spPr bwMode="auto">
          <a:xfrm>
            <a:off x="867645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50"/>
          <p:cNvSpPr>
            <a:spLocks noChangeArrowheads="1"/>
          </p:cNvSpPr>
          <p:nvPr/>
        </p:nvSpPr>
        <p:spPr bwMode="auto">
          <a:xfrm>
            <a:off x="8100392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50"/>
          <p:cNvSpPr>
            <a:spLocks noChangeArrowheads="1"/>
          </p:cNvSpPr>
          <p:nvPr/>
        </p:nvSpPr>
        <p:spPr bwMode="auto">
          <a:xfrm>
            <a:off x="8532440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正方形/長方形 199"/>
          <p:cNvSpPr/>
          <p:nvPr/>
        </p:nvSpPr>
        <p:spPr bwMode="auto">
          <a:xfrm>
            <a:off x="8028384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1" name="Rectangle 50"/>
          <p:cNvSpPr>
            <a:spLocks noChangeArrowheads="1"/>
          </p:cNvSpPr>
          <p:nvPr/>
        </p:nvSpPr>
        <p:spPr bwMode="auto">
          <a:xfrm>
            <a:off x="8100392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ectangle 50"/>
          <p:cNvSpPr>
            <a:spLocks noChangeArrowheads="1"/>
          </p:cNvSpPr>
          <p:nvPr/>
        </p:nvSpPr>
        <p:spPr bwMode="auto">
          <a:xfrm>
            <a:off x="867645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ectangle 50"/>
          <p:cNvSpPr>
            <a:spLocks noChangeArrowheads="1"/>
          </p:cNvSpPr>
          <p:nvPr/>
        </p:nvSpPr>
        <p:spPr bwMode="auto">
          <a:xfrm>
            <a:off x="8100392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8532440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正方形/長方形 204"/>
          <p:cNvSpPr/>
          <p:nvPr/>
        </p:nvSpPr>
        <p:spPr bwMode="auto">
          <a:xfrm>
            <a:off x="8028384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8100392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Rectangle 50"/>
          <p:cNvSpPr>
            <a:spLocks noChangeArrowheads="1"/>
          </p:cNvSpPr>
          <p:nvPr/>
        </p:nvSpPr>
        <p:spPr bwMode="auto">
          <a:xfrm>
            <a:off x="867645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8100392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Rectangle 50"/>
          <p:cNvSpPr>
            <a:spLocks noChangeArrowheads="1"/>
          </p:cNvSpPr>
          <p:nvPr/>
        </p:nvSpPr>
        <p:spPr bwMode="auto">
          <a:xfrm>
            <a:off x="8532440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正方形/長方形 209"/>
          <p:cNvSpPr/>
          <p:nvPr/>
        </p:nvSpPr>
        <p:spPr bwMode="auto">
          <a:xfrm>
            <a:off x="8028384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100392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Rectangle 50"/>
          <p:cNvSpPr>
            <a:spLocks noChangeArrowheads="1"/>
          </p:cNvSpPr>
          <p:nvPr/>
        </p:nvSpPr>
        <p:spPr bwMode="auto">
          <a:xfrm>
            <a:off x="867645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50"/>
          <p:cNvSpPr>
            <a:spLocks noChangeArrowheads="1"/>
          </p:cNvSpPr>
          <p:nvPr/>
        </p:nvSpPr>
        <p:spPr bwMode="auto">
          <a:xfrm>
            <a:off x="8100392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8532440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5" name="グループ化 120"/>
          <p:cNvGrpSpPr/>
          <p:nvPr/>
        </p:nvGrpSpPr>
        <p:grpSpPr>
          <a:xfrm>
            <a:off x="5941293" y="3645024"/>
            <a:ext cx="2951187" cy="2951187"/>
            <a:chOff x="1116757" y="3717032"/>
            <a:chExt cx="2951187" cy="2951187"/>
          </a:xfrm>
        </p:grpSpPr>
        <p:sp>
          <p:nvSpPr>
            <p:cNvPr id="216" name="正方形/長方形 215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7" name="正方形/長方形 216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8" name="正方形/長方形 217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1" name="正方形/長方形 220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2" name="正方形/長方形 221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3" name="正方形/長方形 222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4" name="正方形/長方形 223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5" name="正方形/長方形 22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6" name="正方形/長方形 22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7" name="正方形/長方形 22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8" name="正方形/長方形 22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9" name="正方形/長方形 22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0" name="正方形/長方形 22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1" name="正方形/長方形 23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32" name="直線コネクタ 23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直線コネクタ 23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直線コネクタ 23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5" name="直線コネクタ 23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6" name="直線コネクタ 235"/>
            <p:cNvCxnSpPr>
              <a:endCxn id="22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7" name="直線コネクタ 23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8" name="直線コネクタ 23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直線コネクタ 23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0" name="角丸四角形 239"/>
          <p:cNvSpPr/>
          <p:nvPr/>
        </p:nvSpPr>
        <p:spPr bwMode="auto">
          <a:xfrm>
            <a:off x="6588224" y="4293096"/>
            <a:ext cx="1656184" cy="1720788"/>
          </a:xfrm>
          <a:prstGeom prst="roundRect">
            <a:avLst/>
          </a:prstGeom>
          <a:solidFill>
            <a:srgbClr val="FF0000">
              <a:alpha val="40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1" name="角丸四角形 240"/>
          <p:cNvSpPr/>
          <p:nvPr/>
        </p:nvSpPr>
        <p:spPr bwMode="auto">
          <a:xfrm>
            <a:off x="5796136" y="3429000"/>
            <a:ext cx="3168352" cy="576064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2" name="角丸四角形 241"/>
          <p:cNvSpPr/>
          <p:nvPr/>
        </p:nvSpPr>
        <p:spPr bwMode="auto">
          <a:xfrm>
            <a:off x="5796136" y="6165304"/>
            <a:ext cx="3168352" cy="576064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3" name="角丸四角形 242"/>
          <p:cNvSpPr/>
          <p:nvPr/>
        </p:nvSpPr>
        <p:spPr bwMode="auto">
          <a:xfrm>
            <a:off x="5796136" y="4005064"/>
            <a:ext cx="648072" cy="2160240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角丸四角形 243"/>
          <p:cNvSpPr/>
          <p:nvPr/>
        </p:nvSpPr>
        <p:spPr bwMode="auto">
          <a:xfrm>
            <a:off x="8316416" y="4005064"/>
            <a:ext cx="648072" cy="2160240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5" name="テキスト ボックス 244"/>
          <p:cNvSpPr txBox="1"/>
          <p:nvPr/>
        </p:nvSpPr>
        <p:spPr>
          <a:xfrm>
            <a:off x="4788024" y="1052736"/>
            <a:ext cx="4176464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Routers temp. will change depending on adjacent CPUs</a:t>
            </a:r>
          </a:p>
        </p:txBody>
      </p:sp>
      <p:cxnSp>
        <p:nvCxnSpPr>
          <p:cNvPr id="246" name="直線矢印コネクタ 245"/>
          <p:cNvCxnSpPr/>
          <p:nvPr/>
        </p:nvCxnSpPr>
        <p:spPr bwMode="auto">
          <a:xfrm rot="16200000" flipH="1">
            <a:off x="5328085" y="2744924"/>
            <a:ext cx="1008113" cy="936106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7" name="テキスト ボックス 246"/>
          <p:cNvSpPr txBox="1"/>
          <p:nvPr/>
        </p:nvSpPr>
        <p:spPr>
          <a:xfrm>
            <a:off x="4644008" y="2060848"/>
            <a:ext cx="267893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solidFill>
                  <a:schemeClr val="accent6"/>
                </a:solidFill>
                <a:cs typeface="Arial" pitchFamily="34" charset="0"/>
              </a:rPr>
              <a:t>Normal temperature</a:t>
            </a:r>
            <a:endParaRPr kumimoji="1" lang="en-US" altLang="ja-JP" sz="2000" b="1" dirty="0" smtClean="0">
              <a:solidFill>
                <a:schemeClr val="accent6"/>
              </a:solidFill>
              <a:cs typeface="Arial" pitchFamily="34" charset="0"/>
            </a:endParaRPr>
          </a:p>
          <a:p>
            <a:r>
              <a:rPr kumimoji="1" lang="en-US" altLang="ja-JP" sz="2000" b="1" dirty="0" smtClean="0">
                <a:solidFill>
                  <a:schemeClr val="accent6"/>
                </a:solidFill>
                <a:cs typeface="Arial" pitchFamily="34" charset="0"/>
              </a:rPr>
              <a:t>(1-cycle@Vdd-high)</a:t>
            </a:r>
            <a:endParaRPr kumimoji="1" lang="ja-JP" altLang="en-US" sz="2000" b="1" dirty="0">
              <a:solidFill>
                <a:schemeClr val="accent6"/>
              </a:solidFill>
              <a:cs typeface="Arial" pitchFamily="34" charset="0"/>
            </a:endParaRPr>
          </a:p>
        </p:txBody>
      </p:sp>
      <p:cxnSp>
        <p:nvCxnSpPr>
          <p:cNvPr id="248" name="直線矢印コネクタ 247"/>
          <p:cNvCxnSpPr/>
          <p:nvPr/>
        </p:nvCxnSpPr>
        <p:spPr bwMode="auto">
          <a:xfrm rot="16200000" flipH="1">
            <a:off x="6516216" y="4077072"/>
            <a:ext cx="1656184" cy="7200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9" name="正方形/長方形 248"/>
          <p:cNvSpPr/>
          <p:nvPr/>
        </p:nvSpPr>
        <p:spPr bwMode="auto">
          <a:xfrm>
            <a:off x="6444208" y="2996952"/>
            <a:ext cx="2520280" cy="28803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テキスト ボックス 249"/>
          <p:cNvSpPr txBox="1"/>
          <p:nvPr/>
        </p:nvSpPr>
        <p:spPr>
          <a:xfrm>
            <a:off x="6444208" y="2649106"/>
            <a:ext cx="267893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High temperature</a:t>
            </a:r>
            <a:endParaRPr kumimoji="1" lang="en-US" altLang="ja-JP" sz="2000" b="1" dirty="0" smtClean="0">
              <a:solidFill>
                <a:srgbClr val="FF0000"/>
              </a:solidFill>
              <a:cs typeface="Arial" pitchFamily="34" charset="0"/>
            </a:endParaRPr>
          </a:p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(2-cycle@Vdd-high)</a:t>
            </a:r>
            <a:endParaRPr kumimoji="1" lang="ja-JP" altLang="en-US" sz="2000" b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P</a:t>
            </a:r>
            <a:r>
              <a:rPr kumimoji="1" lang="en-US" altLang="ja-JP" dirty="0" smtClean="0"/>
              <a:t>olicy 2: </a:t>
            </a:r>
            <a:r>
              <a:rPr lang="en-US" altLang="ja-JP" sz="3200" dirty="0" smtClean="0"/>
              <a:t>Delay variation tolerance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4557714" cy="5638800"/>
          </a:xfrm>
        </p:spPr>
        <p:txBody>
          <a:bodyPr/>
          <a:lstStyle/>
          <a:p>
            <a:r>
              <a:rPr kumimoji="1" lang="en-US" altLang="ja-JP" dirty="0" smtClean="0"/>
              <a:t>Each router has</a:t>
            </a:r>
          </a:p>
          <a:p>
            <a:pPr lvl="1"/>
            <a:r>
              <a:rPr lang="en-US" altLang="ja-JP" dirty="0" smtClean="0"/>
              <a:t>A thermal sensor to detect the delay change</a:t>
            </a:r>
          </a:p>
          <a:p>
            <a:pPr lvl="1"/>
            <a:endParaRPr kumimoji="1" lang="en-US" altLang="ja-JP" dirty="0" smtClean="0"/>
          </a:p>
          <a:p>
            <a:r>
              <a:rPr lang="en-US" altLang="ja-JP" dirty="0" smtClean="0"/>
              <a:t>Delay margin decreases: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More margin is needed</a:t>
            </a:r>
          </a:p>
          <a:p>
            <a:pPr lvl="1"/>
            <a:r>
              <a:rPr lang="en-US" altLang="ja-JP" dirty="0" smtClean="0"/>
              <a:t>1-cycle @ 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-high       </a:t>
            </a:r>
            <a:r>
              <a:rPr lang="en-US" altLang="ja-JP" dirty="0" smtClean="0">
                <a:sym typeface="Wingdings" pitchFamily="2" charset="2"/>
              </a:rPr>
              <a:t> 2-cycle @ </a:t>
            </a:r>
            <a:r>
              <a:rPr lang="en-US" altLang="ja-JP" dirty="0" err="1" smtClean="0">
                <a:sym typeface="Wingdings" pitchFamily="2" charset="2"/>
              </a:rPr>
              <a:t>Vdd</a:t>
            </a:r>
            <a:r>
              <a:rPr lang="en-US" altLang="ja-JP" dirty="0" smtClean="0">
                <a:sym typeface="Wingdings" pitchFamily="2" charset="2"/>
              </a:rPr>
              <a:t>-high</a:t>
            </a:r>
            <a:endParaRPr lang="en-US" altLang="ja-JP" dirty="0" smtClean="0"/>
          </a:p>
          <a:p>
            <a:pPr marL="914400" lvl="1" indent="-457200">
              <a:buNone/>
            </a:pPr>
            <a:endParaRPr kumimoji="1" lang="en-US" altLang="ja-JP" sz="800" dirty="0" smtClean="0"/>
          </a:p>
          <a:p>
            <a:r>
              <a:rPr lang="en-US" altLang="ja-JP" dirty="0" smtClean="0"/>
              <a:t>Delay margin increases:</a:t>
            </a:r>
          </a:p>
          <a:p>
            <a:pPr lvl="1"/>
            <a:r>
              <a:rPr lang="en-US" altLang="ja-JP" dirty="0" smtClean="0"/>
              <a:t>Margin can be relaxed</a:t>
            </a:r>
          </a:p>
          <a:p>
            <a:pPr lvl="1"/>
            <a:r>
              <a:rPr lang="en-US" altLang="ja-JP" dirty="0" smtClean="0"/>
              <a:t>2-cycle @ 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-high         </a:t>
            </a:r>
            <a:r>
              <a:rPr lang="en-US" altLang="ja-JP" dirty="0" smtClean="0">
                <a:sym typeface="Wingdings" pitchFamily="2" charset="2"/>
              </a:rPr>
              <a:t> 1-cycle @ </a:t>
            </a:r>
            <a:r>
              <a:rPr lang="en-US" altLang="ja-JP" dirty="0" err="1" smtClean="0">
                <a:sym typeface="Wingdings" pitchFamily="2" charset="2"/>
              </a:rPr>
              <a:t>Vdd</a:t>
            </a:r>
            <a:r>
              <a:rPr lang="en-US" altLang="ja-JP" dirty="0" smtClean="0">
                <a:sym typeface="Wingdings" pitchFamily="2" charset="2"/>
              </a:rPr>
              <a:t>-high</a:t>
            </a:r>
            <a:endParaRPr lang="en-US" altLang="ja-JP" dirty="0" smtClean="0"/>
          </a:p>
        </p:txBody>
      </p:sp>
      <p:sp>
        <p:nvSpPr>
          <p:cNvPr id="135" name="正方形/長方形 134"/>
          <p:cNvSpPr/>
          <p:nvPr/>
        </p:nvSpPr>
        <p:spPr bwMode="auto">
          <a:xfrm>
            <a:off x="5220072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6" name="Rectangle 50"/>
          <p:cNvSpPr>
            <a:spLocks noChangeArrowheads="1"/>
          </p:cNvSpPr>
          <p:nvPr/>
        </p:nvSpPr>
        <p:spPr bwMode="auto">
          <a:xfrm>
            <a:off x="5292080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7" name="Rectangle 50"/>
          <p:cNvSpPr>
            <a:spLocks noChangeArrowheads="1"/>
          </p:cNvSpPr>
          <p:nvPr/>
        </p:nvSpPr>
        <p:spPr bwMode="auto">
          <a:xfrm>
            <a:off x="5868144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8" name="Rectangle 50"/>
          <p:cNvSpPr>
            <a:spLocks noChangeArrowheads="1"/>
          </p:cNvSpPr>
          <p:nvPr/>
        </p:nvSpPr>
        <p:spPr bwMode="auto">
          <a:xfrm>
            <a:off x="5292080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9" name="Rectangle 50"/>
          <p:cNvSpPr>
            <a:spLocks noChangeArrowheads="1"/>
          </p:cNvSpPr>
          <p:nvPr/>
        </p:nvSpPr>
        <p:spPr bwMode="auto">
          <a:xfrm>
            <a:off x="572412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0" name="正方形/長方形 139"/>
          <p:cNvSpPr/>
          <p:nvPr/>
        </p:nvSpPr>
        <p:spPr bwMode="auto">
          <a:xfrm>
            <a:off x="5220072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1" name="Rectangle 50"/>
          <p:cNvSpPr>
            <a:spLocks noChangeArrowheads="1"/>
          </p:cNvSpPr>
          <p:nvPr/>
        </p:nvSpPr>
        <p:spPr bwMode="auto">
          <a:xfrm>
            <a:off x="5292080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2" name="Rectangle 50"/>
          <p:cNvSpPr>
            <a:spLocks noChangeArrowheads="1"/>
          </p:cNvSpPr>
          <p:nvPr/>
        </p:nvSpPr>
        <p:spPr bwMode="auto">
          <a:xfrm>
            <a:off x="5868144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" name="Rectangle 50"/>
          <p:cNvSpPr>
            <a:spLocks noChangeArrowheads="1"/>
          </p:cNvSpPr>
          <p:nvPr/>
        </p:nvSpPr>
        <p:spPr bwMode="auto">
          <a:xfrm>
            <a:off x="5292080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4" name="Rectangle 50"/>
          <p:cNvSpPr>
            <a:spLocks noChangeArrowheads="1"/>
          </p:cNvSpPr>
          <p:nvPr/>
        </p:nvSpPr>
        <p:spPr bwMode="auto">
          <a:xfrm>
            <a:off x="572412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5" name="正方形/長方形 144"/>
          <p:cNvSpPr/>
          <p:nvPr/>
        </p:nvSpPr>
        <p:spPr bwMode="auto">
          <a:xfrm>
            <a:off x="5220072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46" name="Rectangle 50"/>
          <p:cNvSpPr>
            <a:spLocks noChangeArrowheads="1"/>
          </p:cNvSpPr>
          <p:nvPr/>
        </p:nvSpPr>
        <p:spPr bwMode="auto">
          <a:xfrm>
            <a:off x="5292080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7" name="Rectangle 50"/>
          <p:cNvSpPr>
            <a:spLocks noChangeArrowheads="1"/>
          </p:cNvSpPr>
          <p:nvPr/>
        </p:nvSpPr>
        <p:spPr bwMode="auto">
          <a:xfrm>
            <a:off x="5868144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50"/>
          <p:cNvSpPr>
            <a:spLocks noChangeArrowheads="1"/>
          </p:cNvSpPr>
          <p:nvPr/>
        </p:nvSpPr>
        <p:spPr bwMode="auto">
          <a:xfrm>
            <a:off x="5292080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9" name="Rectangle 50"/>
          <p:cNvSpPr>
            <a:spLocks noChangeArrowheads="1"/>
          </p:cNvSpPr>
          <p:nvPr/>
        </p:nvSpPr>
        <p:spPr bwMode="auto">
          <a:xfrm>
            <a:off x="572412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正方形/長方形 149"/>
          <p:cNvSpPr/>
          <p:nvPr/>
        </p:nvSpPr>
        <p:spPr bwMode="auto">
          <a:xfrm>
            <a:off x="5220072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1" name="Rectangle 50"/>
          <p:cNvSpPr>
            <a:spLocks noChangeArrowheads="1"/>
          </p:cNvSpPr>
          <p:nvPr/>
        </p:nvSpPr>
        <p:spPr bwMode="auto">
          <a:xfrm>
            <a:off x="5292080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2" name="Rectangle 50"/>
          <p:cNvSpPr>
            <a:spLocks noChangeArrowheads="1"/>
          </p:cNvSpPr>
          <p:nvPr/>
        </p:nvSpPr>
        <p:spPr bwMode="auto">
          <a:xfrm>
            <a:off x="5868144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5292080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72412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5" name="正方形/長方形 154"/>
          <p:cNvSpPr/>
          <p:nvPr/>
        </p:nvSpPr>
        <p:spPr bwMode="auto">
          <a:xfrm>
            <a:off x="6156176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6" name="Rectangle 50"/>
          <p:cNvSpPr>
            <a:spLocks noChangeArrowheads="1"/>
          </p:cNvSpPr>
          <p:nvPr/>
        </p:nvSpPr>
        <p:spPr bwMode="auto">
          <a:xfrm>
            <a:off x="6228184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7" name="Rectangle 50"/>
          <p:cNvSpPr>
            <a:spLocks noChangeArrowheads="1"/>
          </p:cNvSpPr>
          <p:nvPr/>
        </p:nvSpPr>
        <p:spPr bwMode="auto">
          <a:xfrm>
            <a:off x="6804248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8" name="Rectangle 50"/>
          <p:cNvSpPr>
            <a:spLocks noChangeArrowheads="1"/>
          </p:cNvSpPr>
          <p:nvPr/>
        </p:nvSpPr>
        <p:spPr bwMode="auto">
          <a:xfrm>
            <a:off x="6228184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9" name="Rectangle 50"/>
          <p:cNvSpPr>
            <a:spLocks noChangeArrowheads="1"/>
          </p:cNvSpPr>
          <p:nvPr/>
        </p:nvSpPr>
        <p:spPr bwMode="auto">
          <a:xfrm>
            <a:off x="666023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0" name="正方形/長方形 159"/>
          <p:cNvSpPr/>
          <p:nvPr/>
        </p:nvSpPr>
        <p:spPr bwMode="auto">
          <a:xfrm>
            <a:off x="6156176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1" name="Rectangle 50"/>
          <p:cNvSpPr>
            <a:spLocks noChangeArrowheads="1"/>
          </p:cNvSpPr>
          <p:nvPr/>
        </p:nvSpPr>
        <p:spPr bwMode="auto">
          <a:xfrm>
            <a:off x="6228184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2" name="Rectangle 50"/>
          <p:cNvSpPr>
            <a:spLocks noChangeArrowheads="1"/>
          </p:cNvSpPr>
          <p:nvPr/>
        </p:nvSpPr>
        <p:spPr bwMode="auto">
          <a:xfrm>
            <a:off x="6804248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" name="Rectangle 50"/>
          <p:cNvSpPr>
            <a:spLocks noChangeArrowheads="1"/>
          </p:cNvSpPr>
          <p:nvPr/>
        </p:nvSpPr>
        <p:spPr bwMode="auto">
          <a:xfrm>
            <a:off x="6228184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4" name="Rectangle 50"/>
          <p:cNvSpPr>
            <a:spLocks noChangeArrowheads="1"/>
          </p:cNvSpPr>
          <p:nvPr/>
        </p:nvSpPr>
        <p:spPr bwMode="auto">
          <a:xfrm>
            <a:off x="666023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5" name="正方形/長方形 164"/>
          <p:cNvSpPr/>
          <p:nvPr/>
        </p:nvSpPr>
        <p:spPr bwMode="auto">
          <a:xfrm>
            <a:off x="6156176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66" name="Rectangle 50"/>
          <p:cNvSpPr>
            <a:spLocks noChangeArrowheads="1"/>
          </p:cNvSpPr>
          <p:nvPr/>
        </p:nvSpPr>
        <p:spPr bwMode="auto">
          <a:xfrm>
            <a:off x="6228184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7" name="Rectangle 50"/>
          <p:cNvSpPr>
            <a:spLocks noChangeArrowheads="1"/>
          </p:cNvSpPr>
          <p:nvPr/>
        </p:nvSpPr>
        <p:spPr bwMode="auto">
          <a:xfrm>
            <a:off x="6804248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8" name="Rectangle 50"/>
          <p:cNvSpPr>
            <a:spLocks noChangeArrowheads="1"/>
          </p:cNvSpPr>
          <p:nvPr/>
        </p:nvSpPr>
        <p:spPr bwMode="auto">
          <a:xfrm>
            <a:off x="6228184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9" name="Rectangle 50"/>
          <p:cNvSpPr>
            <a:spLocks noChangeArrowheads="1"/>
          </p:cNvSpPr>
          <p:nvPr/>
        </p:nvSpPr>
        <p:spPr bwMode="auto">
          <a:xfrm>
            <a:off x="666023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0" name="正方形/長方形 169"/>
          <p:cNvSpPr/>
          <p:nvPr/>
        </p:nvSpPr>
        <p:spPr bwMode="auto">
          <a:xfrm>
            <a:off x="6156176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1" name="Rectangle 50"/>
          <p:cNvSpPr>
            <a:spLocks noChangeArrowheads="1"/>
          </p:cNvSpPr>
          <p:nvPr/>
        </p:nvSpPr>
        <p:spPr bwMode="auto">
          <a:xfrm>
            <a:off x="6228184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2" name="Rectangle 50"/>
          <p:cNvSpPr>
            <a:spLocks noChangeArrowheads="1"/>
          </p:cNvSpPr>
          <p:nvPr/>
        </p:nvSpPr>
        <p:spPr bwMode="auto">
          <a:xfrm>
            <a:off x="6804248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3" name="Rectangle 50"/>
          <p:cNvSpPr>
            <a:spLocks noChangeArrowheads="1"/>
          </p:cNvSpPr>
          <p:nvPr/>
        </p:nvSpPr>
        <p:spPr bwMode="auto">
          <a:xfrm>
            <a:off x="6228184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" name="Rectangle 50"/>
          <p:cNvSpPr>
            <a:spLocks noChangeArrowheads="1"/>
          </p:cNvSpPr>
          <p:nvPr/>
        </p:nvSpPr>
        <p:spPr bwMode="auto">
          <a:xfrm>
            <a:off x="666023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5" name="正方形/長方形 174"/>
          <p:cNvSpPr/>
          <p:nvPr/>
        </p:nvSpPr>
        <p:spPr bwMode="auto">
          <a:xfrm>
            <a:off x="7092280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76" name="Rectangle 50"/>
          <p:cNvSpPr>
            <a:spLocks noChangeArrowheads="1"/>
          </p:cNvSpPr>
          <p:nvPr/>
        </p:nvSpPr>
        <p:spPr bwMode="auto">
          <a:xfrm>
            <a:off x="7164288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7" name="Rectangle 50"/>
          <p:cNvSpPr>
            <a:spLocks noChangeArrowheads="1"/>
          </p:cNvSpPr>
          <p:nvPr/>
        </p:nvSpPr>
        <p:spPr bwMode="auto">
          <a:xfrm>
            <a:off x="7740352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8" name="Rectangle 50"/>
          <p:cNvSpPr>
            <a:spLocks noChangeArrowheads="1"/>
          </p:cNvSpPr>
          <p:nvPr/>
        </p:nvSpPr>
        <p:spPr bwMode="auto">
          <a:xfrm>
            <a:off x="7164288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9" name="Rectangle 50"/>
          <p:cNvSpPr>
            <a:spLocks noChangeArrowheads="1"/>
          </p:cNvSpPr>
          <p:nvPr/>
        </p:nvSpPr>
        <p:spPr bwMode="auto">
          <a:xfrm>
            <a:off x="759633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0" name="正方形/長方形 179"/>
          <p:cNvSpPr/>
          <p:nvPr/>
        </p:nvSpPr>
        <p:spPr bwMode="auto">
          <a:xfrm>
            <a:off x="7092280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1" name="Rectangle 50"/>
          <p:cNvSpPr>
            <a:spLocks noChangeArrowheads="1"/>
          </p:cNvSpPr>
          <p:nvPr/>
        </p:nvSpPr>
        <p:spPr bwMode="auto">
          <a:xfrm>
            <a:off x="7164288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2" name="Rectangle 50"/>
          <p:cNvSpPr>
            <a:spLocks noChangeArrowheads="1"/>
          </p:cNvSpPr>
          <p:nvPr/>
        </p:nvSpPr>
        <p:spPr bwMode="auto">
          <a:xfrm>
            <a:off x="7740352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3" name="Rectangle 50"/>
          <p:cNvSpPr>
            <a:spLocks noChangeArrowheads="1"/>
          </p:cNvSpPr>
          <p:nvPr/>
        </p:nvSpPr>
        <p:spPr bwMode="auto">
          <a:xfrm>
            <a:off x="7164288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" name="Rectangle 50"/>
          <p:cNvSpPr>
            <a:spLocks noChangeArrowheads="1"/>
          </p:cNvSpPr>
          <p:nvPr/>
        </p:nvSpPr>
        <p:spPr bwMode="auto">
          <a:xfrm>
            <a:off x="759633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5" name="正方形/長方形 184"/>
          <p:cNvSpPr/>
          <p:nvPr/>
        </p:nvSpPr>
        <p:spPr bwMode="auto">
          <a:xfrm>
            <a:off x="7092280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86" name="Rectangle 50"/>
          <p:cNvSpPr>
            <a:spLocks noChangeArrowheads="1"/>
          </p:cNvSpPr>
          <p:nvPr/>
        </p:nvSpPr>
        <p:spPr bwMode="auto">
          <a:xfrm>
            <a:off x="7164288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7" name="Rectangle 50"/>
          <p:cNvSpPr>
            <a:spLocks noChangeArrowheads="1"/>
          </p:cNvSpPr>
          <p:nvPr/>
        </p:nvSpPr>
        <p:spPr bwMode="auto">
          <a:xfrm>
            <a:off x="7740352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8" name="Rectangle 50"/>
          <p:cNvSpPr>
            <a:spLocks noChangeArrowheads="1"/>
          </p:cNvSpPr>
          <p:nvPr/>
        </p:nvSpPr>
        <p:spPr bwMode="auto">
          <a:xfrm>
            <a:off x="7164288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9" name="Rectangle 50"/>
          <p:cNvSpPr>
            <a:spLocks noChangeArrowheads="1"/>
          </p:cNvSpPr>
          <p:nvPr/>
        </p:nvSpPr>
        <p:spPr bwMode="auto">
          <a:xfrm>
            <a:off x="759633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0" name="正方形/長方形 189"/>
          <p:cNvSpPr/>
          <p:nvPr/>
        </p:nvSpPr>
        <p:spPr bwMode="auto">
          <a:xfrm>
            <a:off x="7092280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1" name="Rectangle 50"/>
          <p:cNvSpPr>
            <a:spLocks noChangeArrowheads="1"/>
          </p:cNvSpPr>
          <p:nvPr/>
        </p:nvSpPr>
        <p:spPr bwMode="auto">
          <a:xfrm>
            <a:off x="7164288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Rectangle 50"/>
          <p:cNvSpPr>
            <a:spLocks noChangeArrowheads="1"/>
          </p:cNvSpPr>
          <p:nvPr/>
        </p:nvSpPr>
        <p:spPr bwMode="auto">
          <a:xfrm>
            <a:off x="7740352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50"/>
          <p:cNvSpPr>
            <a:spLocks noChangeArrowheads="1"/>
          </p:cNvSpPr>
          <p:nvPr/>
        </p:nvSpPr>
        <p:spPr bwMode="auto">
          <a:xfrm>
            <a:off x="7164288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Rectangle 50"/>
          <p:cNvSpPr>
            <a:spLocks noChangeArrowheads="1"/>
          </p:cNvSpPr>
          <p:nvPr/>
        </p:nvSpPr>
        <p:spPr bwMode="auto">
          <a:xfrm>
            <a:off x="759633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正方形/長方形 194"/>
          <p:cNvSpPr/>
          <p:nvPr/>
        </p:nvSpPr>
        <p:spPr bwMode="auto">
          <a:xfrm>
            <a:off x="8028384" y="299695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96" name="Rectangle 50"/>
          <p:cNvSpPr>
            <a:spLocks noChangeArrowheads="1"/>
          </p:cNvSpPr>
          <p:nvPr/>
        </p:nvSpPr>
        <p:spPr bwMode="auto">
          <a:xfrm>
            <a:off x="8100392" y="3068960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7" name="Rectangle 50"/>
          <p:cNvSpPr>
            <a:spLocks noChangeArrowheads="1"/>
          </p:cNvSpPr>
          <p:nvPr/>
        </p:nvSpPr>
        <p:spPr bwMode="auto">
          <a:xfrm>
            <a:off x="8676456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Rectangle 50"/>
          <p:cNvSpPr>
            <a:spLocks noChangeArrowheads="1"/>
          </p:cNvSpPr>
          <p:nvPr/>
        </p:nvSpPr>
        <p:spPr bwMode="auto">
          <a:xfrm>
            <a:off x="8100392" y="3573016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9" name="Rectangle 50"/>
          <p:cNvSpPr>
            <a:spLocks noChangeArrowheads="1"/>
          </p:cNvSpPr>
          <p:nvPr/>
        </p:nvSpPr>
        <p:spPr bwMode="auto">
          <a:xfrm>
            <a:off x="8532440" y="3140968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正方形/長方形 199"/>
          <p:cNvSpPr/>
          <p:nvPr/>
        </p:nvSpPr>
        <p:spPr bwMode="auto">
          <a:xfrm>
            <a:off x="8028384" y="3933056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1" name="Rectangle 50"/>
          <p:cNvSpPr>
            <a:spLocks noChangeArrowheads="1"/>
          </p:cNvSpPr>
          <p:nvPr/>
        </p:nvSpPr>
        <p:spPr bwMode="auto">
          <a:xfrm>
            <a:off x="8100392" y="4005064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2" name="Rectangle 50"/>
          <p:cNvSpPr>
            <a:spLocks noChangeArrowheads="1"/>
          </p:cNvSpPr>
          <p:nvPr/>
        </p:nvSpPr>
        <p:spPr bwMode="auto">
          <a:xfrm>
            <a:off x="8676456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3" name="Rectangle 50"/>
          <p:cNvSpPr>
            <a:spLocks noChangeArrowheads="1"/>
          </p:cNvSpPr>
          <p:nvPr/>
        </p:nvSpPr>
        <p:spPr bwMode="auto">
          <a:xfrm>
            <a:off x="8100392" y="4509120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Rectangle 50"/>
          <p:cNvSpPr>
            <a:spLocks noChangeArrowheads="1"/>
          </p:cNvSpPr>
          <p:nvPr/>
        </p:nvSpPr>
        <p:spPr bwMode="auto">
          <a:xfrm>
            <a:off x="8532440" y="4077072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正方形/長方形 204"/>
          <p:cNvSpPr/>
          <p:nvPr/>
        </p:nvSpPr>
        <p:spPr bwMode="auto">
          <a:xfrm>
            <a:off x="8028384" y="48691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06" name="Rectangle 50"/>
          <p:cNvSpPr>
            <a:spLocks noChangeArrowheads="1"/>
          </p:cNvSpPr>
          <p:nvPr/>
        </p:nvSpPr>
        <p:spPr bwMode="auto">
          <a:xfrm>
            <a:off x="8100392" y="4941168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7" name="Rectangle 50"/>
          <p:cNvSpPr>
            <a:spLocks noChangeArrowheads="1"/>
          </p:cNvSpPr>
          <p:nvPr/>
        </p:nvSpPr>
        <p:spPr bwMode="auto">
          <a:xfrm>
            <a:off x="8676456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8" name="Rectangle 50"/>
          <p:cNvSpPr>
            <a:spLocks noChangeArrowheads="1"/>
          </p:cNvSpPr>
          <p:nvPr/>
        </p:nvSpPr>
        <p:spPr bwMode="auto">
          <a:xfrm>
            <a:off x="8100392" y="5445224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9" name="Rectangle 50"/>
          <p:cNvSpPr>
            <a:spLocks noChangeArrowheads="1"/>
          </p:cNvSpPr>
          <p:nvPr/>
        </p:nvSpPr>
        <p:spPr bwMode="auto">
          <a:xfrm>
            <a:off x="8532440" y="5013176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0" name="正方形/長方形 209"/>
          <p:cNvSpPr/>
          <p:nvPr/>
        </p:nvSpPr>
        <p:spPr bwMode="auto">
          <a:xfrm>
            <a:off x="8028384" y="58052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bg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100392" y="5877272"/>
            <a:ext cx="792088" cy="432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Rectangle 50"/>
          <p:cNvSpPr>
            <a:spLocks noChangeArrowheads="1"/>
          </p:cNvSpPr>
          <p:nvPr/>
        </p:nvSpPr>
        <p:spPr bwMode="auto">
          <a:xfrm>
            <a:off x="8676456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Rectangle 50"/>
          <p:cNvSpPr>
            <a:spLocks noChangeArrowheads="1"/>
          </p:cNvSpPr>
          <p:nvPr/>
        </p:nvSpPr>
        <p:spPr bwMode="auto">
          <a:xfrm>
            <a:off x="8100392" y="6381328"/>
            <a:ext cx="576064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8532440" y="5949280"/>
            <a:ext cx="152846" cy="285750"/>
          </a:xfrm>
          <a:prstGeom prst="rect">
            <a:avLst/>
          </a:prstGeom>
          <a:solidFill>
            <a:srgbClr val="FFFFFF"/>
          </a:solidFill>
          <a:ln w="38100">
            <a:solidFill>
              <a:schemeClr val="bg2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5" name="グループ化 120"/>
          <p:cNvGrpSpPr/>
          <p:nvPr/>
        </p:nvGrpSpPr>
        <p:grpSpPr>
          <a:xfrm>
            <a:off x="5941293" y="3645024"/>
            <a:ext cx="2951187" cy="2951187"/>
            <a:chOff x="1116757" y="3717032"/>
            <a:chExt cx="2951187" cy="2951187"/>
          </a:xfrm>
        </p:grpSpPr>
        <p:sp>
          <p:nvSpPr>
            <p:cNvPr id="216" name="正方形/長方形 215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7" name="正方形/長方形 216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8" name="正方形/長方形 217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19" name="正方形/長方形 218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0" name="正方形/長方形 219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1" name="正方形/長方形 220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2" name="正方形/長方形 221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3" name="正方形/長方形 222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4" name="正方形/長方形 223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5" name="正方形/長方形 22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6" name="正方形/長方形 22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7" name="正方形/長方形 22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8" name="正方形/長方形 22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29" name="正方形/長方形 22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0" name="正方形/長方形 22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231" name="正方形/長方形 23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232" name="直線コネクタ 23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3" name="直線コネクタ 23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4" name="直線コネクタ 23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5" name="直線コネクタ 23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6" name="直線コネクタ 235"/>
            <p:cNvCxnSpPr>
              <a:endCxn id="22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7" name="直線コネクタ 23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8" name="直線コネクタ 23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9" name="直線コネクタ 23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0" name="角丸四角形 239"/>
          <p:cNvSpPr/>
          <p:nvPr/>
        </p:nvSpPr>
        <p:spPr bwMode="auto">
          <a:xfrm>
            <a:off x="6588224" y="4293096"/>
            <a:ext cx="1656184" cy="1720788"/>
          </a:xfrm>
          <a:prstGeom prst="roundRect">
            <a:avLst/>
          </a:prstGeom>
          <a:solidFill>
            <a:srgbClr val="FF0000">
              <a:alpha val="40000"/>
            </a:srgb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1" name="角丸四角形 240"/>
          <p:cNvSpPr/>
          <p:nvPr/>
        </p:nvSpPr>
        <p:spPr bwMode="auto">
          <a:xfrm>
            <a:off x="5796136" y="3429000"/>
            <a:ext cx="3168352" cy="576064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2" name="角丸四角形 241"/>
          <p:cNvSpPr/>
          <p:nvPr/>
        </p:nvSpPr>
        <p:spPr bwMode="auto">
          <a:xfrm>
            <a:off x="5796136" y="6165304"/>
            <a:ext cx="3168352" cy="576064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3" name="角丸四角形 242"/>
          <p:cNvSpPr/>
          <p:nvPr/>
        </p:nvSpPr>
        <p:spPr bwMode="auto">
          <a:xfrm>
            <a:off x="5796136" y="4005064"/>
            <a:ext cx="648072" cy="2160240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角丸四角形 243"/>
          <p:cNvSpPr/>
          <p:nvPr/>
        </p:nvSpPr>
        <p:spPr bwMode="auto">
          <a:xfrm>
            <a:off x="8316416" y="4005064"/>
            <a:ext cx="648072" cy="2160240"/>
          </a:xfrm>
          <a:prstGeom prst="roundRect">
            <a:avLst/>
          </a:prstGeom>
          <a:solidFill>
            <a:schemeClr val="accent6">
              <a:alpha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5" name="テキスト ボックス 244"/>
          <p:cNvSpPr txBox="1"/>
          <p:nvPr/>
        </p:nvSpPr>
        <p:spPr>
          <a:xfrm>
            <a:off x="4788024" y="1052736"/>
            <a:ext cx="4176464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Routers temp. will change depending on adjacent CPUs</a:t>
            </a:r>
          </a:p>
        </p:txBody>
      </p:sp>
      <p:cxnSp>
        <p:nvCxnSpPr>
          <p:cNvPr id="246" name="直線矢印コネクタ 245"/>
          <p:cNvCxnSpPr/>
          <p:nvPr/>
        </p:nvCxnSpPr>
        <p:spPr bwMode="auto">
          <a:xfrm rot="16200000" flipH="1">
            <a:off x="5328085" y="2744924"/>
            <a:ext cx="1008113" cy="936106"/>
          </a:xfrm>
          <a:prstGeom prst="straightConnector1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7" name="テキスト ボックス 246"/>
          <p:cNvSpPr txBox="1"/>
          <p:nvPr/>
        </p:nvSpPr>
        <p:spPr>
          <a:xfrm>
            <a:off x="4644008" y="2060848"/>
            <a:ext cx="267893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solidFill>
                  <a:schemeClr val="accent6"/>
                </a:solidFill>
                <a:cs typeface="Arial" pitchFamily="34" charset="0"/>
              </a:rPr>
              <a:t>Normal temperature</a:t>
            </a:r>
            <a:endParaRPr kumimoji="1" lang="en-US" altLang="ja-JP" sz="2000" b="1" dirty="0" smtClean="0">
              <a:solidFill>
                <a:schemeClr val="accent6"/>
              </a:solidFill>
              <a:cs typeface="Arial" pitchFamily="34" charset="0"/>
            </a:endParaRPr>
          </a:p>
          <a:p>
            <a:r>
              <a:rPr kumimoji="1" lang="en-US" altLang="ja-JP" sz="2000" b="1" dirty="0" smtClean="0">
                <a:solidFill>
                  <a:schemeClr val="accent6"/>
                </a:solidFill>
                <a:cs typeface="Arial" pitchFamily="34" charset="0"/>
              </a:rPr>
              <a:t>(1-cycle@Vdd-high)</a:t>
            </a:r>
            <a:endParaRPr kumimoji="1" lang="ja-JP" altLang="en-US" sz="2000" b="1" dirty="0">
              <a:solidFill>
                <a:schemeClr val="accent6"/>
              </a:solidFill>
              <a:cs typeface="Arial" pitchFamily="34" charset="0"/>
            </a:endParaRPr>
          </a:p>
        </p:txBody>
      </p:sp>
      <p:cxnSp>
        <p:nvCxnSpPr>
          <p:cNvPr id="248" name="直線矢印コネクタ 247"/>
          <p:cNvCxnSpPr/>
          <p:nvPr/>
        </p:nvCxnSpPr>
        <p:spPr bwMode="auto">
          <a:xfrm rot="16200000" flipH="1">
            <a:off x="6516216" y="4077072"/>
            <a:ext cx="1656184" cy="72008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9" name="正方形/長方形 248"/>
          <p:cNvSpPr/>
          <p:nvPr/>
        </p:nvSpPr>
        <p:spPr bwMode="auto">
          <a:xfrm>
            <a:off x="6444208" y="2996952"/>
            <a:ext cx="2520280" cy="28803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テキスト ボックス 249"/>
          <p:cNvSpPr txBox="1"/>
          <p:nvPr/>
        </p:nvSpPr>
        <p:spPr>
          <a:xfrm>
            <a:off x="6444208" y="2649106"/>
            <a:ext cx="267893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High temperature</a:t>
            </a:r>
            <a:endParaRPr kumimoji="1" lang="en-US" altLang="ja-JP" sz="2000" b="1" dirty="0" smtClean="0">
              <a:solidFill>
                <a:srgbClr val="FF0000"/>
              </a:solidFill>
              <a:cs typeface="Arial" pitchFamily="34" charset="0"/>
            </a:endParaRPr>
          </a:p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(2-cycle@Vdd-high)</a:t>
            </a:r>
            <a:endParaRPr kumimoji="1" lang="ja-JP" altLang="en-US" sz="2000" b="1" dirty="0">
              <a:solidFill>
                <a:srgbClr val="FF0000"/>
              </a:solidFill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2800" dirty="0" smtClean="0"/>
              <a:t>Multi-</a:t>
            </a:r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 variable-pipeline router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638800"/>
          </a:xfrm>
        </p:spPr>
        <p:txBody>
          <a:bodyPr/>
          <a:lstStyle/>
          <a:p>
            <a:r>
              <a:rPr lang="en-US" altLang="ja-JP" dirty="0" smtClean="0"/>
              <a:t>Problem of DVFS router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Each router works at different frequency</a:t>
            </a:r>
          </a:p>
          <a:p>
            <a:pPr lvl="1"/>
            <a:r>
              <a:rPr lang="en-US" altLang="ja-JP" dirty="0" smtClean="0"/>
              <a:t>Communication between different frequency domains</a:t>
            </a:r>
            <a:endParaRPr kumimoji="1"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variable-pipeline router</a:t>
            </a:r>
          </a:p>
          <a:p>
            <a:pPr lvl="1"/>
            <a:r>
              <a:rPr lang="en-US" altLang="ja-JP" dirty="0" smtClean="0"/>
              <a:t>Voltage and “router pipeline depth” are adjusted</a:t>
            </a:r>
          </a:p>
          <a:p>
            <a:pPr lvl="1"/>
            <a:r>
              <a:rPr lang="en-US" altLang="ja-JP" dirty="0" smtClean="0"/>
              <a:t>All routers work at the same frequency</a:t>
            </a:r>
          </a:p>
          <a:p>
            <a:r>
              <a:rPr lang="en-US" altLang="ja-JP" dirty="0" smtClean="0"/>
              <a:t>Voltage switch policies:</a:t>
            </a:r>
          </a:p>
          <a:p>
            <a:pPr lvl="1"/>
            <a:r>
              <a:rPr lang="en-US" altLang="ja-JP" dirty="0" smtClean="0"/>
              <a:t>Low-power policy</a:t>
            </a:r>
          </a:p>
          <a:p>
            <a:pPr lvl="1"/>
            <a:r>
              <a:rPr lang="en-US" altLang="ja-JP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Delay variation tolerance using a thermal sensor</a:t>
            </a:r>
            <a:endParaRPr lang="en-US" altLang="ja-JP" sz="80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altLang="ja-JP" dirty="0" smtClean="0"/>
              <a:t>Evaluations</a:t>
            </a:r>
          </a:p>
          <a:p>
            <a:pPr lvl="1"/>
            <a:r>
              <a:rPr lang="en-US" altLang="ja-JP" dirty="0" smtClean="0"/>
              <a:t>Circuit-level (area, switching latency &amp; energy, BET)</a:t>
            </a:r>
          </a:p>
          <a:p>
            <a:pPr lvl="1"/>
            <a:r>
              <a:rPr lang="en-US" altLang="ja-JP" dirty="0" smtClean="0"/>
              <a:t>System-level (application performance, standby power)</a:t>
            </a:r>
          </a:p>
          <a:p>
            <a:pPr lvl="1"/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9512" y="5157192"/>
            <a:ext cx="8568952" cy="1580186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Evaluation: </a:t>
            </a:r>
            <a:r>
              <a:rPr lang="en-US" altLang="ja-JP" sz="3200" dirty="0" smtClean="0"/>
              <a:t>Area overhead</a:t>
            </a:r>
            <a:endParaRPr kumimoji="1" lang="ja-JP" altLang="en-US" dirty="0"/>
          </a:p>
        </p:txBody>
      </p:sp>
      <p:grpSp>
        <p:nvGrpSpPr>
          <p:cNvPr id="3" name="グループ化 183"/>
          <p:cNvGrpSpPr/>
          <p:nvPr/>
        </p:nvGrpSpPr>
        <p:grpSpPr>
          <a:xfrm>
            <a:off x="71406" y="3286124"/>
            <a:ext cx="9155267" cy="3616978"/>
            <a:chOff x="71406" y="883592"/>
            <a:chExt cx="9155267" cy="3616978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285852" y="2000263"/>
              <a:ext cx="5857916" cy="250030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6" name="Rectangle 47"/>
            <p:cNvSpPr>
              <a:spLocks noChangeArrowheads="1"/>
            </p:cNvSpPr>
            <p:nvPr/>
          </p:nvSpPr>
          <p:spPr bwMode="auto">
            <a:xfrm>
              <a:off x="3643306" y="2143139"/>
              <a:ext cx="1143008" cy="714380"/>
            </a:xfrm>
            <a:prstGeom prst="rect">
              <a:avLst/>
            </a:prstGeom>
            <a:solidFill>
              <a:srgbClr val="99C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7" name="Text Box 48"/>
            <p:cNvSpPr txBox="1">
              <a:spLocks noChangeArrowheads="1"/>
            </p:cNvSpPr>
            <p:nvPr/>
          </p:nvSpPr>
          <p:spPr bwMode="auto">
            <a:xfrm>
              <a:off x="3643306" y="2313006"/>
              <a:ext cx="1101881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Arbiter</a:t>
              </a:r>
              <a:endParaRPr lang="en-US" altLang="ja-JP" sz="2000" dirty="0">
                <a:cs typeface="Arial" charset="0"/>
              </a:endParaRPr>
            </a:p>
          </p:txBody>
        </p:sp>
        <p:sp>
          <p:nvSpPr>
            <p:cNvPr id="8" name="Line 54"/>
            <p:cNvSpPr>
              <a:spLocks noChangeShapeType="1"/>
            </p:cNvSpPr>
            <p:nvPr/>
          </p:nvSpPr>
          <p:spPr bwMode="auto">
            <a:xfrm>
              <a:off x="890556" y="3238523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9" name="Text Box 55"/>
            <p:cNvSpPr txBox="1">
              <a:spLocks noChangeArrowheads="1"/>
            </p:cNvSpPr>
            <p:nvPr/>
          </p:nvSpPr>
          <p:spPr bwMode="auto">
            <a:xfrm>
              <a:off x="282543" y="3027386"/>
              <a:ext cx="501650" cy="401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X+</a:t>
              </a:r>
            </a:p>
          </p:txBody>
        </p:sp>
        <p:sp>
          <p:nvSpPr>
            <p:cNvPr id="10" name="Text Box 56"/>
            <p:cNvSpPr txBox="1">
              <a:spLocks noChangeArrowheads="1"/>
            </p:cNvSpPr>
            <p:nvPr/>
          </p:nvSpPr>
          <p:spPr bwMode="auto">
            <a:xfrm>
              <a:off x="282543" y="3778273"/>
              <a:ext cx="438150" cy="4016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X-</a:t>
              </a:r>
            </a:p>
          </p:txBody>
        </p:sp>
        <p:sp>
          <p:nvSpPr>
            <p:cNvPr id="14" name="Text Box 60"/>
            <p:cNvSpPr txBox="1">
              <a:spLocks noChangeArrowheads="1"/>
            </p:cNvSpPr>
            <p:nvPr/>
          </p:nvSpPr>
          <p:spPr bwMode="auto">
            <a:xfrm>
              <a:off x="8324882" y="3071833"/>
              <a:ext cx="501650" cy="4016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X+</a:t>
              </a:r>
            </a:p>
          </p:txBody>
        </p:sp>
        <p:sp>
          <p:nvSpPr>
            <p:cNvPr id="15" name="Text Box 61"/>
            <p:cNvSpPr txBox="1">
              <a:spLocks noChangeArrowheads="1"/>
            </p:cNvSpPr>
            <p:nvPr/>
          </p:nvSpPr>
          <p:spPr bwMode="auto">
            <a:xfrm>
              <a:off x="8324882" y="3822721"/>
              <a:ext cx="438150" cy="401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X-</a:t>
              </a:r>
            </a:p>
          </p:txBody>
        </p:sp>
        <p:sp>
          <p:nvSpPr>
            <p:cNvPr id="19" name="Line 80"/>
            <p:cNvSpPr>
              <a:spLocks noChangeShapeType="1"/>
            </p:cNvSpPr>
            <p:nvPr/>
          </p:nvSpPr>
          <p:spPr bwMode="auto">
            <a:xfrm>
              <a:off x="888968" y="4043386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3" name="Line 84"/>
            <p:cNvSpPr>
              <a:spLocks noChangeShapeType="1"/>
            </p:cNvSpPr>
            <p:nvPr/>
          </p:nvSpPr>
          <p:spPr bwMode="auto">
            <a:xfrm flipV="1">
              <a:off x="2443143" y="3086123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4" name="Line 85"/>
            <p:cNvSpPr>
              <a:spLocks noChangeShapeType="1"/>
            </p:cNvSpPr>
            <p:nvPr/>
          </p:nvSpPr>
          <p:spPr bwMode="auto">
            <a:xfrm flipV="1">
              <a:off x="2443143" y="3390923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5" name="Line 86"/>
            <p:cNvSpPr>
              <a:spLocks noChangeShapeType="1"/>
            </p:cNvSpPr>
            <p:nvPr/>
          </p:nvSpPr>
          <p:spPr bwMode="auto">
            <a:xfrm flipV="1">
              <a:off x="2439968" y="3890986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6" name="Line 87"/>
            <p:cNvSpPr>
              <a:spLocks noChangeShapeType="1"/>
            </p:cNvSpPr>
            <p:nvPr/>
          </p:nvSpPr>
          <p:spPr bwMode="auto">
            <a:xfrm flipV="1">
              <a:off x="2439968" y="4195786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3" name="Freeform 94"/>
            <p:cNvSpPr>
              <a:spLocks/>
            </p:cNvSpPr>
            <p:nvPr/>
          </p:nvSpPr>
          <p:spPr bwMode="auto">
            <a:xfrm>
              <a:off x="2801886" y="2913086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34" name="Line 99"/>
            <p:cNvSpPr>
              <a:spLocks noChangeShapeType="1"/>
            </p:cNvSpPr>
            <p:nvPr/>
          </p:nvSpPr>
          <p:spPr bwMode="auto">
            <a:xfrm>
              <a:off x="3144819" y="3143271"/>
              <a:ext cx="4238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5" name="Line 100"/>
            <p:cNvSpPr>
              <a:spLocks noChangeShapeType="1"/>
            </p:cNvSpPr>
            <p:nvPr/>
          </p:nvSpPr>
          <p:spPr bwMode="auto">
            <a:xfrm>
              <a:off x="3133706" y="4022748"/>
              <a:ext cx="42386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9" name="Freeform 94"/>
            <p:cNvSpPr>
              <a:spLocks/>
            </p:cNvSpPr>
            <p:nvPr/>
          </p:nvSpPr>
          <p:spPr bwMode="auto">
            <a:xfrm>
              <a:off x="2801886" y="3729061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1658885" y="3214711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1831923" y="3214711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5" name="Rectangle 38"/>
            <p:cNvSpPr>
              <a:spLocks noChangeArrowheads="1"/>
            </p:cNvSpPr>
            <p:nvPr/>
          </p:nvSpPr>
          <p:spPr bwMode="auto">
            <a:xfrm>
              <a:off x="2006548" y="3214711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grpSp>
          <p:nvGrpSpPr>
            <p:cNvPr id="4" name="グループ化 135"/>
            <p:cNvGrpSpPr/>
            <p:nvPr/>
          </p:nvGrpSpPr>
          <p:grpSpPr>
            <a:xfrm>
              <a:off x="1658885" y="2857521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47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48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49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50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sp>
          <p:nvSpPr>
            <p:cNvPr id="51" name="Rectangle 38"/>
            <p:cNvSpPr>
              <a:spLocks noChangeArrowheads="1"/>
            </p:cNvSpPr>
            <p:nvPr/>
          </p:nvSpPr>
          <p:spPr bwMode="auto">
            <a:xfrm>
              <a:off x="2179585" y="3214711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2" name="Rectangle 38"/>
            <p:cNvSpPr>
              <a:spLocks noChangeArrowheads="1"/>
            </p:cNvSpPr>
            <p:nvPr/>
          </p:nvSpPr>
          <p:spPr bwMode="auto">
            <a:xfrm>
              <a:off x="1658885" y="3643336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3" name="Rectangle 38"/>
            <p:cNvSpPr>
              <a:spLocks noChangeArrowheads="1"/>
            </p:cNvSpPr>
            <p:nvPr/>
          </p:nvSpPr>
          <p:spPr bwMode="auto">
            <a:xfrm>
              <a:off x="1658885" y="4000523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4" name="Rectangle 38"/>
            <p:cNvSpPr>
              <a:spLocks noChangeArrowheads="1"/>
            </p:cNvSpPr>
            <p:nvPr/>
          </p:nvSpPr>
          <p:spPr bwMode="auto">
            <a:xfrm>
              <a:off x="1831923" y="3643336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1831923" y="4000523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6" name="Rectangle 38"/>
            <p:cNvSpPr>
              <a:spLocks noChangeArrowheads="1"/>
            </p:cNvSpPr>
            <p:nvPr/>
          </p:nvSpPr>
          <p:spPr bwMode="auto">
            <a:xfrm>
              <a:off x="2006548" y="3643336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7" name="Rectangle 38"/>
            <p:cNvSpPr>
              <a:spLocks noChangeArrowheads="1"/>
            </p:cNvSpPr>
            <p:nvPr/>
          </p:nvSpPr>
          <p:spPr bwMode="auto">
            <a:xfrm>
              <a:off x="2006548" y="4000523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8" name="Rectangle 38"/>
            <p:cNvSpPr>
              <a:spLocks noChangeArrowheads="1"/>
            </p:cNvSpPr>
            <p:nvPr/>
          </p:nvSpPr>
          <p:spPr bwMode="auto">
            <a:xfrm>
              <a:off x="2179585" y="3643336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9" name="Rectangle 38"/>
            <p:cNvSpPr>
              <a:spLocks noChangeArrowheads="1"/>
            </p:cNvSpPr>
            <p:nvPr/>
          </p:nvSpPr>
          <p:spPr bwMode="auto">
            <a:xfrm>
              <a:off x="2179585" y="4000523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grpSp>
          <p:nvGrpSpPr>
            <p:cNvPr id="11" name="グループ化 136"/>
            <p:cNvGrpSpPr/>
            <p:nvPr/>
          </p:nvGrpSpPr>
          <p:grpSpPr>
            <a:xfrm>
              <a:off x="1658878" y="2857519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85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86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87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88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grpSp>
          <p:nvGrpSpPr>
            <p:cNvPr id="12" name="グループ化 142"/>
            <p:cNvGrpSpPr/>
            <p:nvPr/>
          </p:nvGrpSpPr>
          <p:grpSpPr>
            <a:xfrm>
              <a:off x="1658878" y="3214709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90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1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2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3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grpSp>
          <p:nvGrpSpPr>
            <p:cNvPr id="13" name="グループ化 152"/>
            <p:cNvGrpSpPr/>
            <p:nvPr/>
          </p:nvGrpSpPr>
          <p:grpSpPr>
            <a:xfrm>
              <a:off x="1658878" y="4000527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95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6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7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8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sp>
          <p:nvSpPr>
            <p:cNvPr id="114" name="Rectangle 3"/>
            <p:cNvSpPr>
              <a:spLocks noChangeArrowheads="1"/>
            </p:cNvSpPr>
            <p:nvPr/>
          </p:nvSpPr>
          <p:spPr bwMode="auto">
            <a:xfrm>
              <a:off x="3643306" y="3000395"/>
              <a:ext cx="1998705" cy="150017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6" name="Line 104"/>
            <p:cNvSpPr>
              <a:spLocks noChangeShapeType="1"/>
            </p:cNvSpPr>
            <p:nvPr/>
          </p:nvSpPr>
          <p:spPr bwMode="auto">
            <a:xfrm flipH="1">
              <a:off x="4786314" y="3905271"/>
              <a:ext cx="347666" cy="595299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17" name="Line 105"/>
            <p:cNvSpPr>
              <a:spLocks noChangeShapeType="1"/>
            </p:cNvSpPr>
            <p:nvPr/>
          </p:nvSpPr>
          <p:spPr bwMode="auto">
            <a:xfrm>
              <a:off x="4143380" y="3905271"/>
              <a:ext cx="357182" cy="595299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20" name="Line 108"/>
            <p:cNvSpPr>
              <a:spLocks noChangeShapeType="1"/>
            </p:cNvSpPr>
            <p:nvPr/>
          </p:nvSpPr>
          <p:spPr bwMode="auto">
            <a:xfrm>
              <a:off x="3990980" y="3905271"/>
              <a:ext cx="152400" cy="0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21" name="Line 109"/>
            <p:cNvSpPr>
              <a:spLocks noChangeShapeType="1"/>
            </p:cNvSpPr>
            <p:nvPr/>
          </p:nvSpPr>
          <p:spPr bwMode="auto">
            <a:xfrm>
              <a:off x="5133980" y="3905271"/>
              <a:ext cx="152400" cy="0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27" name="Text Box 51"/>
            <p:cNvSpPr txBox="1">
              <a:spLocks noChangeArrowheads="1"/>
            </p:cNvSpPr>
            <p:nvPr/>
          </p:nvSpPr>
          <p:spPr bwMode="auto">
            <a:xfrm>
              <a:off x="1701793" y="3080586"/>
              <a:ext cx="589905" cy="276999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dirty="0" smtClean="0">
                  <a:cs typeface="Arial" charset="0"/>
                </a:rPr>
                <a:t>FIFO</a:t>
              </a:r>
              <a:endParaRPr lang="en-US" altLang="ja-JP" dirty="0">
                <a:cs typeface="Arial" charset="0"/>
              </a:endParaRPr>
            </a:p>
          </p:txBody>
        </p:sp>
        <p:sp>
          <p:nvSpPr>
            <p:cNvPr id="128" name="Text Box 51"/>
            <p:cNvSpPr txBox="1">
              <a:spLocks noChangeArrowheads="1"/>
            </p:cNvSpPr>
            <p:nvPr/>
          </p:nvSpPr>
          <p:spPr bwMode="auto">
            <a:xfrm>
              <a:off x="1714480" y="3866404"/>
              <a:ext cx="589905" cy="276999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dirty="0" smtClean="0">
                  <a:cs typeface="Arial" charset="0"/>
                </a:rPr>
                <a:t>FIFO</a:t>
              </a:r>
              <a:endParaRPr lang="en-US" altLang="ja-JP" dirty="0">
                <a:cs typeface="Arial" charset="0"/>
              </a:endParaRPr>
            </a:p>
          </p:txBody>
        </p:sp>
        <p:sp>
          <p:nvSpPr>
            <p:cNvPr id="132" name="Rectangle 38"/>
            <p:cNvSpPr>
              <a:spLocks noChangeArrowheads="1"/>
            </p:cNvSpPr>
            <p:nvPr/>
          </p:nvSpPr>
          <p:spPr bwMode="auto">
            <a:xfrm>
              <a:off x="6072198" y="3000398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3" name="フリーフォーム 132"/>
            <p:cNvSpPr/>
            <p:nvPr/>
          </p:nvSpPr>
          <p:spPr bwMode="auto">
            <a:xfrm>
              <a:off x="5898811" y="3154670"/>
              <a:ext cx="673453" cy="345791"/>
            </a:xfrm>
            <a:custGeom>
              <a:avLst/>
              <a:gdLst>
                <a:gd name="connsiteX0" fmla="*/ 0 w 873303"/>
                <a:gd name="connsiteY0" fmla="*/ 0 h 318499"/>
                <a:gd name="connsiteX1" fmla="*/ 0 w 873303"/>
                <a:gd name="connsiteY1" fmla="*/ 318499 h 318499"/>
                <a:gd name="connsiteX2" fmla="*/ 873303 w 873303"/>
                <a:gd name="connsiteY2" fmla="*/ 318499 h 31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3303" h="318499">
                  <a:moveTo>
                    <a:pt x="0" y="0"/>
                  </a:moveTo>
                  <a:lnTo>
                    <a:pt x="0" y="318499"/>
                  </a:lnTo>
                  <a:lnTo>
                    <a:pt x="873303" y="318499"/>
                  </a:lnTo>
                </a:path>
              </a:pathLst>
            </a:cu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134" name="直線矢印コネクタ 133"/>
            <p:cNvCxnSpPr/>
            <p:nvPr/>
          </p:nvCxnSpPr>
          <p:spPr bwMode="auto">
            <a:xfrm>
              <a:off x="5715008" y="3143271"/>
              <a:ext cx="857256" cy="1588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5" name="Freeform 94"/>
            <p:cNvSpPr>
              <a:spLocks/>
            </p:cNvSpPr>
            <p:nvPr/>
          </p:nvSpPr>
          <p:spPr bwMode="auto">
            <a:xfrm>
              <a:off x="6591287" y="3000395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36" name="Line 99"/>
            <p:cNvSpPr>
              <a:spLocks noChangeShapeType="1"/>
            </p:cNvSpPr>
            <p:nvPr/>
          </p:nvSpPr>
          <p:spPr bwMode="auto">
            <a:xfrm>
              <a:off x="6934220" y="3286147"/>
              <a:ext cx="4238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37" name="Rectangle 38"/>
            <p:cNvSpPr>
              <a:spLocks noChangeArrowheads="1"/>
            </p:cNvSpPr>
            <p:nvPr/>
          </p:nvSpPr>
          <p:spPr bwMode="auto">
            <a:xfrm>
              <a:off x="6072198" y="3756058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8" name="フリーフォーム 137"/>
            <p:cNvSpPr/>
            <p:nvPr/>
          </p:nvSpPr>
          <p:spPr bwMode="auto">
            <a:xfrm>
              <a:off x="5898811" y="3910330"/>
              <a:ext cx="673453" cy="345791"/>
            </a:xfrm>
            <a:custGeom>
              <a:avLst/>
              <a:gdLst>
                <a:gd name="connsiteX0" fmla="*/ 0 w 873303"/>
                <a:gd name="connsiteY0" fmla="*/ 0 h 318499"/>
                <a:gd name="connsiteX1" fmla="*/ 0 w 873303"/>
                <a:gd name="connsiteY1" fmla="*/ 318499 h 318499"/>
                <a:gd name="connsiteX2" fmla="*/ 873303 w 873303"/>
                <a:gd name="connsiteY2" fmla="*/ 318499 h 31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3303" h="318499">
                  <a:moveTo>
                    <a:pt x="0" y="0"/>
                  </a:moveTo>
                  <a:lnTo>
                    <a:pt x="0" y="318499"/>
                  </a:lnTo>
                  <a:lnTo>
                    <a:pt x="873303" y="318499"/>
                  </a:lnTo>
                </a:path>
              </a:pathLst>
            </a:cu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139" name="直線矢印コネクタ 138"/>
            <p:cNvCxnSpPr/>
            <p:nvPr/>
          </p:nvCxnSpPr>
          <p:spPr bwMode="auto">
            <a:xfrm>
              <a:off x="5715008" y="3898931"/>
              <a:ext cx="857256" cy="1588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40" name="Freeform 94"/>
            <p:cNvSpPr>
              <a:spLocks/>
            </p:cNvSpPr>
            <p:nvPr/>
          </p:nvSpPr>
          <p:spPr bwMode="auto">
            <a:xfrm>
              <a:off x="6591287" y="3756055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41" name="Line 99"/>
            <p:cNvSpPr>
              <a:spLocks noChangeShapeType="1"/>
            </p:cNvSpPr>
            <p:nvPr/>
          </p:nvSpPr>
          <p:spPr bwMode="auto">
            <a:xfrm>
              <a:off x="6934220" y="4041807"/>
              <a:ext cx="4238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57" name="Line 54"/>
            <p:cNvSpPr>
              <a:spLocks noChangeShapeType="1"/>
            </p:cNvSpPr>
            <p:nvPr/>
          </p:nvSpPr>
          <p:spPr bwMode="auto">
            <a:xfrm>
              <a:off x="7662889" y="3287756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58" name="Line 80"/>
            <p:cNvSpPr>
              <a:spLocks noChangeShapeType="1"/>
            </p:cNvSpPr>
            <p:nvPr/>
          </p:nvSpPr>
          <p:spPr bwMode="auto">
            <a:xfrm>
              <a:off x="7661301" y="4092619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62" name="正方形/長方形 161"/>
            <p:cNvSpPr/>
            <p:nvPr/>
          </p:nvSpPr>
          <p:spPr bwMode="auto">
            <a:xfrm>
              <a:off x="7358082" y="3143271"/>
              <a:ext cx="285752" cy="285752"/>
            </a:xfrm>
            <a:prstGeom prst="rect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3" name="正方形/長方形 162"/>
            <p:cNvSpPr/>
            <p:nvPr/>
          </p:nvSpPr>
          <p:spPr bwMode="auto">
            <a:xfrm>
              <a:off x="7358082" y="3929089"/>
              <a:ext cx="285752" cy="285752"/>
            </a:xfrm>
            <a:prstGeom prst="rect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9" name="Freeform 94"/>
            <p:cNvSpPr>
              <a:spLocks/>
            </p:cNvSpPr>
            <p:nvPr/>
          </p:nvSpPr>
          <p:spPr bwMode="auto">
            <a:xfrm rot="5400000">
              <a:off x="2607443" y="992981"/>
              <a:ext cx="284195" cy="1158865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>
              <a:solidFill>
                <a:schemeClr val="tx2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170" name="直線コネクタ 169"/>
            <p:cNvCxnSpPr/>
            <p:nvPr/>
          </p:nvCxnSpPr>
          <p:spPr bwMode="auto">
            <a:xfrm rot="5400000">
              <a:off x="2614593" y="1857387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1" name="Line 54"/>
            <p:cNvSpPr>
              <a:spLocks noChangeShapeType="1"/>
            </p:cNvSpPr>
            <p:nvPr/>
          </p:nvSpPr>
          <p:spPr bwMode="auto">
            <a:xfrm>
              <a:off x="1500166" y="1595449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72" name="Text Box 55"/>
            <p:cNvSpPr txBox="1">
              <a:spLocks noChangeArrowheads="1"/>
            </p:cNvSpPr>
            <p:nvPr/>
          </p:nvSpPr>
          <p:spPr bwMode="auto">
            <a:xfrm>
              <a:off x="71406" y="1384312"/>
              <a:ext cx="1456146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err="1" smtClean="0">
                  <a:cs typeface="Arial" charset="0"/>
                </a:rPr>
                <a:t>Vdd</a:t>
              </a:r>
              <a:r>
                <a:rPr lang="en-US" altLang="ja-JP" sz="2000" dirty="0" smtClean="0">
                  <a:cs typeface="Arial" charset="0"/>
                </a:rPr>
                <a:t> select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73" name="直線コネクタ 172"/>
            <p:cNvCxnSpPr/>
            <p:nvPr/>
          </p:nvCxnSpPr>
          <p:spPr bwMode="auto">
            <a:xfrm rot="5400000">
              <a:off x="2285984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4" name="直線コネクタ 173"/>
            <p:cNvCxnSpPr/>
            <p:nvPr/>
          </p:nvCxnSpPr>
          <p:spPr bwMode="auto">
            <a:xfrm rot="5400000">
              <a:off x="2928926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5" name="Text Box 55"/>
            <p:cNvSpPr txBox="1">
              <a:spLocks noChangeArrowheads="1"/>
            </p:cNvSpPr>
            <p:nvPr/>
          </p:nvSpPr>
          <p:spPr bwMode="auto">
            <a:xfrm>
              <a:off x="1142976" y="883592"/>
              <a:ext cx="1316684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-high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176" name="Text Box 55"/>
            <p:cNvSpPr txBox="1">
              <a:spLocks noChangeArrowheads="1"/>
            </p:cNvSpPr>
            <p:nvPr/>
          </p:nvSpPr>
          <p:spPr bwMode="auto">
            <a:xfrm>
              <a:off x="3000364" y="883592"/>
              <a:ext cx="1193253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-low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177" name="Text Box 48"/>
            <p:cNvSpPr txBox="1">
              <a:spLocks noChangeArrowheads="1"/>
            </p:cNvSpPr>
            <p:nvPr/>
          </p:nvSpPr>
          <p:spPr bwMode="auto">
            <a:xfrm>
              <a:off x="3855811" y="1571635"/>
              <a:ext cx="1930635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Voltage switch</a:t>
              </a:r>
              <a:endParaRPr lang="en-US" altLang="ja-JP" sz="2000" dirty="0">
                <a:cs typeface="Arial" charset="0"/>
              </a:endParaRPr>
            </a:p>
          </p:txBody>
        </p:sp>
        <p:sp>
          <p:nvSpPr>
            <p:cNvPr id="178" name="Text Box 48"/>
            <p:cNvSpPr txBox="1">
              <a:spLocks noChangeArrowheads="1"/>
            </p:cNvSpPr>
            <p:nvPr/>
          </p:nvSpPr>
          <p:spPr bwMode="auto">
            <a:xfrm>
              <a:off x="7264485" y="2214577"/>
              <a:ext cx="1736671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Level shifter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79" name="直線矢印コネクタ 178"/>
            <p:cNvCxnSpPr/>
            <p:nvPr/>
          </p:nvCxnSpPr>
          <p:spPr bwMode="auto">
            <a:xfrm rot="10800000">
              <a:off x="3287926" y="1643073"/>
              <a:ext cx="569695" cy="12970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0" name="直線矢印コネクタ 179"/>
            <p:cNvCxnSpPr/>
            <p:nvPr/>
          </p:nvCxnSpPr>
          <p:spPr bwMode="auto">
            <a:xfrm rot="5400000">
              <a:off x="7393802" y="2750363"/>
              <a:ext cx="500067" cy="14287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  <p:sp>
          <p:nvSpPr>
            <p:cNvPr id="181" name="Text Box 48"/>
            <p:cNvSpPr txBox="1">
              <a:spLocks noChangeArrowheads="1"/>
            </p:cNvSpPr>
            <p:nvPr/>
          </p:nvSpPr>
          <p:spPr bwMode="auto">
            <a:xfrm>
              <a:off x="6084168" y="1428736"/>
              <a:ext cx="3142505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Output buffer bypassing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82" name="直線矢印コネクタ 181"/>
            <p:cNvCxnSpPr/>
            <p:nvPr/>
          </p:nvCxnSpPr>
          <p:spPr bwMode="auto">
            <a:xfrm rot="5400000">
              <a:off x="6250796" y="2250276"/>
              <a:ext cx="1500196" cy="57150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103" name="Rectangle 47"/>
          <p:cNvSpPr>
            <a:spLocks noChangeArrowheads="1"/>
          </p:cNvSpPr>
          <p:nvPr/>
        </p:nvSpPr>
        <p:spPr bwMode="auto">
          <a:xfrm>
            <a:off x="4929189" y="4541666"/>
            <a:ext cx="1143008" cy="71438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04" name="Text Box 48"/>
          <p:cNvSpPr txBox="1">
            <a:spLocks noChangeArrowheads="1"/>
          </p:cNvSpPr>
          <p:nvPr/>
        </p:nvSpPr>
        <p:spPr bwMode="auto">
          <a:xfrm>
            <a:off x="4929190" y="4576321"/>
            <a:ext cx="1357322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Pipeline control</a:t>
            </a:r>
            <a:endParaRPr lang="en-US" altLang="ja-JP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Evaluation: </a:t>
            </a:r>
            <a:r>
              <a:rPr lang="en-US" altLang="ja-JP" sz="3200" dirty="0" smtClean="0"/>
              <a:t>Area overhead</a:t>
            </a:r>
            <a:endParaRPr kumimoji="1" lang="ja-JP" altLang="en-US" dirty="0"/>
          </a:p>
        </p:txBody>
      </p:sp>
      <p:grpSp>
        <p:nvGrpSpPr>
          <p:cNvPr id="3" name="グループ化 183"/>
          <p:cNvGrpSpPr/>
          <p:nvPr/>
        </p:nvGrpSpPr>
        <p:grpSpPr>
          <a:xfrm>
            <a:off x="71406" y="3286124"/>
            <a:ext cx="9155267" cy="3616978"/>
            <a:chOff x="71406" y="883592"/>
            <a:chExt cx="9155267" cy="3616978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1285852" y="2000263"/>
              <a:ext cx="5857916" cy="2500307"/>
            </a:xfrm>
            <a:prstGeom prst="rect">
              <a:avLst/>
            </a:prstGeom>
            <a:solidFill>
              <a:srgbClr val="FFFFFF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6" name="Rectangle 47"/>
            <p:cNvSpPr>
              <a:spLocks noChangeArrowheads="1"/>
            </p:cNvSpPr>
            <p:nvPr/>
          </p:nvSpPr>
          <p:spPr bwMode="auto">
            <a:xfrm>
              <a:off x="3643306" y="2143139"/>
              <a:ext cx="1143008" cy="714380"/>
            </a:xfrm>
            <a:prstGeom prst="rect">
              <a:avLst/>
            </a:prstGeom>
            <a:solidFill>
              <a:srgbClr val="99C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7" name="Text Box 48"/>
            <p:cNvSpPr txBox="1">
              <a:spLocks noChangeArrowheads="1"/>
            </p:cNvSpPr>
            <p:nvPr/>
          </p:nvSpPr>
          <p:spPr bwMode="auto">
            <a:xfrm>
              <a:off x="3643306" y="2313006"/>
              <a:ext cx="1101881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Arbiter</a:t>
              </a:r>
              <a:endParaRPr lang="en-US" altLang="ja-JP" sz="2000" dirty="0">
                <a:cs typeface="Arial" charset="0"/>
              </a:endParaRPr>
            </a:p>
          </p:txBody>
        </p:sp>
        <p:sp>
          <p:nvSpPr>
            <p:cNvPr id="8" name="Line 54"/>
            <p:cNvSpPr>
              <a:spLocks noChangeShapeType="1"/>
            </p:cNvSpPr>
            <p:nvPr/>
          </p:nvSpPr>
          <p:spPr bwMode="auto">
            <a:xfrm>
              <a:off x="890556" y="3238523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9" name="Text Box 55"/>
            <p:cNvSpPr txBox="1">
              <a:spLocks noChangeArrowheads="1"/>
            </p:cNvSpPr>
            <p:nvPr/>
          </p:nvSpPr>
          <p:spPr bwMode="auto">
            <a:xfrm>
              <a:off x="282543" y="3027386"/>
              <a:ext cx="501650" cy="401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X+</a:t>
              </a:r>
            </a:p>
          </p:txBody>
        </p:sp>
        <p:sp>
          <p:nvSpPr>
            <p:cNvPr id="10" name="Text Box 56"/>
            <p:cNvSpPr txBox="1">
              <a:spLocks noChangeArrowheads="1"/>
            </p:cNvSpPr>
            <p:nvPr/>
          </p:nvSpPr>
          <p:spPr bwMode="auto">
            <a:xfrm>
              <a:off x="282543" y="3778273"/>
              <a:ext cx="438150" cy="4016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X-</a:t>
              </a:r>
            </a:p>
          </p:txBody>
        </p:sp>
        <p:sp>
          <p:nvSpPr>
            <p:cNvPr id="14" name="Text Box 60"/>
            <p:cNvSpPr txBox="1">
              <a:spLocks noChangeArrowheads="1"/>
            </p:cNvSpPr>
            <p:nvPr/>
          </p:nvSpPr>
          <p:spPr bwMode="auto">
            <a:xfrm>
              <a:off x="8324882" y="3071833"/>
              <a:ext cx="501650" cy="40163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X+</a:t>
              </a:r>
            </a:p>
          </p:txBody>
        </p:sp>
        <p:sp>
          <p:nvSpPr>
            <p:cNvPr id="15" name="Text Box 61"/>
            <p:cNvSpPr txBox="1">
              <a:spLocks noChangeArrowheads="1"/>
            </p:cNvSpPr>
            <p:nvPr/>
          </p:nvSpPr>
          <p:spPr bwMode="auto">
            <a:xfrm>
              <a:off x="8324882" y="3822721"/>
              <a:ext cx="438150" cy="401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>
                  <a:cs typeface="Arial" charset="0"/>
                </a:rPr>
                <a:t>X-</a:t>
              </a:r>
            </a:p>
          </p:txBody>
        </p:sp>
        <p:sp>
          <p:nvSpPr>
            <p:cNvPr id="19" name="Line 80"/>
            <p:cNvSpPr>
              <a:spLocks noChangeShapeType="1"/>
            </p:cNvSpPr>
            <p:nvPr/>
          </p:nvSpPr>
          <p:spPr bwMode="auto">
            <a:xfrm>
              <a:off x="888968" y="4043386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3" name="Line 84"/>
            <p:cNvSpPr>
              <a:spLocks noChangeShapeType="1"/>
            </p:cNvSpPr>
            <p:nvPr/>
          </p:nvSpPr>
          <p:spPr bwMode="auto">
            <a:xfrm flipV="1">
              <a:off x="2443143" y="3086123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4" name="Line 85"/>
            <p:cNvSpPr>
              <a:spLocks noChangeShapeType="1"/>
            </p:cNvSpPr>
            <p:nvPr/>
          </p:nvSpPr>
          <p:spPr bwMode="auto">
            <a:xfrm flipV="1">
              <a:off x="2443143" y="3390923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5" name="Line 86"/>
            <p:cNvSpPr>
              <a:spLocks noChangeShapeType="1"/>
            </p:cNvSpPr>
            <p:nvPr/>
          </p:nvSpPr>
          <p:spPr bwMode="auto">
            <a:xfrm flipV="1">
              <a:off x="2439968" y="3890986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26" name="Line 87"/>
            <p:cNvSpPr>
              <a:spLocks noChangeShapeType="1"/>
            </p:cNvSpPr>
            <p:nvPr/>
          </p:nvSpPr>
          <p:spPr bwMode="auto">
            <a:xfrm flipV="1">
              <a:off x="2439968" y="4195786"/>
              <a:ext cx="304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3" name="Freeform 94"/>
            <p:cNvSpPr>
              <a:spLocks/>
            </p:cNvSpPr>
            <p:nvPr/>
          </p:nvSpPr>
          <p:spPr bwMode="auto">
            <a:xfrm>
              <a:off x="2801886" y="2913086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34" name="Line 99"/>
            <p:cNvSpPr>
              <a:spLocks noChangeShapeType="1"/>
            </p:cNvSpPr>
            <p:nvPr/>
          </p:nvSpPr>
          <p:spPr bwMode="auto">
            <a:xfrm>
              <a:off x="3144819" y="3143271"/>
              <a:ext cx="4238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5" name="Line 100"/>
            <p:cNvSpPr>
              <a:spLocks noChangeShapeType="1"/>
            </p:cNvSpPr>
            <p:nvPr/>
          </p:nvSpPr>
          <p:spPr bwMode="auto">
            <a:xfrm>
              <a:off x="3133706" y="4022748"/>
              <a:ext cx="42386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39" name="Freeform 94"/>
            <p:cNvSpPr>
              <a:spLocks/>
            </p:cNvSpPr>
            <p:nvPr/>
          </p:nvSpPr>
          <p:spPr bwMode="auto">
            <a:xfrm>
              <a:off x="2801886" y="3729061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2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1658885" y="3214711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4" name="Rectangle 38"/>
            <p:cNvSpPr>
              <a:spLocks noChangeArrowheads="1"/>
            </p:cNvSpPr>
            <p:nvPr/>
          </p:nvSpPr>
          <p:spPr bwMode="auto">
            <a:xfrm>
              <a:off x="1831923" y="3214711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5" name="Rectangle 38"/>
            <p:cNvSpPr>
              <a:spLocks noChangeArrowheads="1"/>
            </p:cNvSpPr>
            <p:nvPr/>
          </p:nvSpPr>
          <p:spPr bwMode="auto">
            <a:xfrm>
              <a:off x="2006548" y="3214711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grpSp>
          <p:nvGrpSpPr>
            <p:cNvPr id="4" name="グループ化 135"/>
            <p:cNvGrpSpPr/>
            <p:nvPr/>
          </p:nvGrpSpPr>
          <p:grpSpPr>
            <a:xfrm>
              <a:off x="1658885" y="2857521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47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48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49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50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sp>
          <p:nvSpPr>
            <p:cNvPr id="51" name="Rectangle 38"/>
            <p:cNvSpPr>
              <a:spLocks noChangeArrowheads="1"/>
            </p:cNvSpPr>
            <p:nvPr/>
          </p:nvSpPr>
          <p:spPr bwMode="auto">
            <a:xfrm>
              <a:off x="2179585" y="3214711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2" name="Rectangle 38"/>
            <p:cNvSpPr>
              <a:spLocks noChangeArrowheads="1"/>
            </p:cNvSpPr>
            <p:nvPr/>
          </p:nvSpPr>
          <p:spPr bwMode="auto">
            <a:xfrm>
              <a:off x="1658885" y="3643336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3" name="Rectangle 38"/>
            <p:cNvSpPr>
              <a:spLocks noChangeArrowheads="1"/>
            </p:cNvSpPr>
            <p:nvPr/>
          </p:nvSpPr>
          <p:spPr bwMode="auto">
            <a:xfrm>
              <a:off x="1658885" y="4000523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4" name="Rectangle 38"/>
            <p:cNvSpPr>
              <a:spLocks noChangeArrowheads="1"/>
            </p:cNvSpPr>
            <p:nvPr/>
          </p:nvSpPr>
          <p:spPr bwMode="auto">
            <a:xfrm>
              <a:off x="1831923" y="3643336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5" name="Rectangle 38"/>
            <p:cNvSpPr>
              <a:spLocks noChangeArrowheads="1"/>
            </p:cNvSpPr>
            <p:nvPr/>
          </p:nvSpPr>
          <p:spPr bwMode="auto">
            <a:xfrm>
              <a:off x="1831923" y="4000523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6" name="Rectangle 38"/>
            <p:cNvSpPr>
              <a:spLocks noChangeArrowheads="1"/>
            </p:cNvSpPr>
            <p:nvPr/>
          </p:nvSpPr>
          <p:spPr bwMode="auto">
            <a:xfrm>
              <a:off x="2006548" y="3643336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7" name="Rectangle 38"/>
            <p:cNvSpPr>
              <a:spLocks noChangeArrowheads="1"/>
            </p:cNvSpPr>
            <p:nvPr/>
          </p:nvSpPr>
          <p:spPr bwMode="auto">
            <a:xfrm>
              <a:off x="2006548" y="4000523"/>
              <a:ext cx="173037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8" name="Rectangle 38"/>
            <p:cNvSpPr>
              <a:spLocks noChangeArrowheads="1"/>
            </p:cNvSpPr>
            <p:nvPr/>
          </p:nvSpPr>
          <p:spPr bwMode="auto">
            <a:xfrm>
              <a:off x="2179585" y="3643336"/>
              <a:ext cx="173038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9" name="Rectangle 38"/>
            <p:cNvSpPr>
              <a:spLocks noChangeArrowheads="1"/>
            </p:cNvSpPr>
            <p:nvPr/>
          </p:nvSpPr>
          <p:spPr bwMode="auto">
            <a:xfrm>
              <a:off x="2179585" y="4000523"/>
              <a:ext cx="173038" cy="357188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grpSp>
          <p:nvGrpSpPr>
            <p:cNvPr id="11" name="グループ化 136"/>
            <p:cNvGrpSpPr/>
            <p:nvPr/>
          </p:nvGrpSpPr>
          <p:grpSpPr>
            <a:xfrm>
              <a:off x="1658878" y="2857519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85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86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87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88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grpSp>
          <p:nvGrpSpPr>
            <p:cNvPr id="12" name="グループ化 142"/>
            <p:cNvGrpSpPr/>
            <p:nvPr/>
          </p:nvGrpSpPr>
          <p:grpSpPr>
            <a:xfrm>
              <a:off x="1658878" y="3214709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90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1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2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3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grpSp>
          <p:nvGrpSpPr>
            <p:cNvPr id="13" name="グループ化 152"/>
            <p:cNvGrpSpPr/>
            <p:nvPr/>
          </p:nvGrpSpPr>
          <p:grpSpPr>
            <a:xfrm>
              <a:off x="1658878" y="4000527"/>
              <a:ext cx="693738" cy="357188"/>
              <a:chOff x="2949575" y="2857500"/>
              <a:chExt cx="693738" cy="357188"/>
            </a:xfrm>
            <a:solidFill>
              <a:srgbClr val="FFFF99"/>
            </a:solidFill>
          </p:grpSpPr>
          <p:sp>
            <p:nvSpPr>
              <p:cNvPr id="95" name="Rectangle 38"/>
              <p:cNvSpPr>
                <a:spLocks noChangeArrowheads="1"/>
              </p:cNvSpPr>
              <p:nvPr/>
            </p:nvSpPr>
            <p:spPr bwMode="auto">
              <a:xfrm>
                <a:off x="29495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6" name="Rectangle 38"/>
              <p:cNvSpPr>
                <a:spLocks noChangeArrowheads="1"/>
              </p:cNvSpPr>
              <p:nvPr/>
            </p:nvSpPr>
            <p:spPr bwMode="auto">
              <a:xfrm>
                <a:off x="3122613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7" name="Rectangle 38"/>
              <p:cNvSpPr>
                <a:spLocks noChangeArrowheads="1"/>
              </p:cNvSpPr>
              <p:nvPr/>
            </p:nvSpPr>
            <p:spPr bwMode="auto">
              <a:xfrm>
                <a:off x="3297238" y="2857500"/>
                <a:ext cx="173037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  <p:sp>
            <p:nvSpPr>
              <p:cNvPr id="98" name="Rectangle 38"/>
              <p:cNvSpPr>
                <a:spLocks noChangeArrowheads="1"/>
              </p:cNvSpPr>
              <p:nvPr/>
            </p:nvSpPr>
            <p:spPr bwMode="auto">
              <a:xfrm>
                <a:off x="3470275" y="2857500"/>
                <a:ext cx="173038" cy="357188"/>
              </a:xfrm>
              <a:prstGeom prst="rect">
                <a:avLst/>
              </a:prstGeom>
              <a:grp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90000" tIns="46800" rIns="90000" bIns="46800" anchor="ctr"/>
              <a:lstStyle/>
              <a:p>
                <a:endParaRPr lang="ja-JP" altLang="en-US" sz="2000"/>
              </a:p>
            </p:txBody>
          </p:sp>
        </p:grpSp>
        <p:sp>
          <p:nvSpPr>
            <p:cNvPr id="114" name="Rectangle 3"/>
            <p:cNvSpPr>
              <a:spLocks noChangeArrowheads="1"/>
            </p:cNvSpPr>
            <p:nvPr/>
          </p:nvSpPr>
          <p:spPr bwMode="auto">
            <a:xfrm>
              <a:off x="3643306" y="3000395"/>
              <a:ext cx="1998705" cy="1500175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6" name="Line 104"/>
            <p:cNvSpPr>
              <a:spLocks noChangeShapeType="1"/>
            </p:cNvSpPr>
            <p:nvPr/>
          </p:nvSpPr>
          <p:spPr bwMode="auto">
            <a:xfrm flipH="1">
              <a:off x="4786314" y="3905271"/>
              <a:ext cx="347666" cy="595299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17" name="Line 105"/>
            <p:cNvSpPr>
              <a:spLocks noChangeShapeType="1"/>
            </p:cNvSpPr>
            <p:nvPr/>
          </p:nvSpPr>
          <p:spPr bwMode="auto">
            <a:xfrm>
              <a:off x="4143380" y="3905271"/>
              <a:ext cx="357182" cy="595299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square"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20" name="Line 108"/>
            <p:cNvSpPr>
              <a:spLocks noChangeShapeType="1"/>
            </p:cNvSpPr>
            <p:nvPr/>
          </p:nvSpPr>
          <p:spPr bwMode="auto">
            <a:xfrm>
              <a:off x="3990980" y="3905271"/>
              <a:ext cx="152400" cy="0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21" name="Line 109"/>
            <p:cNvSpPr>
              <a:spLocks noChangeShapeType="1"/>
            </p:cNvSpPr>
            <p:nvPr/>
          </p:nvSpPr>
          <p:spPr bwMode="auto">
            <a:xfrm>
              <a:off x="5133980" y="3905271"/>
              <a:ext cx="152400" cy="0"/>
            </a:xfrm>
            <a:prstGeom prst="line">
              <a:avLst/>
            </a:prstGeom>
            <a:solidFill>
              <a:srgbClr val="FFFF99"/>
            </a:solidFill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27" name="Text Box 51"/>
            <p:cNvSpPr txBox="1">
              <a:spLocks noChangeArrowheads="1"/>
            </p:cNvSpPr>
            <p:nvPr/>
          </p:nvSpPr>
          <p:spPr bwMode="auto">
            <a:xfrm>
              <a:off x="1701793" y="3080586"/>
              <a:ext cx="589905" cy="276999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dirty="0" smtClean="0">
                  <a:cs typeface="Arial" charset="0"/>
                </a:rPr>
                <a:t>FIFO</a:t>
              </a:r>
              <a:endParaRPr lang="en-US" altLang="ja-JP" dirty="0">
                <a:cs typeface="Arial" charset="0"/>
              </a:endParaRPr>
            </a:p>
          </p:txBody>
        </p:sp>
        <p:sp>
          <p:nvSpPr>
            <p:cNvPr id="128" name="Text Box 51"/>
            <p:cNvSpPr txBox="1">
              <a:spLocks noChangeArrowheads="1"/>
            </p:cNvSpPr>
            <p:nvPr/>
          </p:nvSpPr>
          <p:spPr bwMode="auto">
            <a:xfrm>
              <a:off x="1714480" y="3866404"/>
              <a:ext cx="589905" cy="276999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altLang="ja-JP" dirty="0" smtClean="0">
                  <a:cs typeface="Arial" charset="0"/>
                </a:rPr>
                <a:t>FIFO</a:t>
              </a:r>
              <a:endParaRPr lang="en-US" altLang="ja-JP" dirty="0">
                <a:cs typeface="Arial" charset="0"/>
              </a:endParaRPr>
            </a:p>
          </p:txBody>
        </p:sp>
        <p:sp>
          <p:nvSpPr>
            <p:cNvPr id="132" name="Rectangle 38"/>
            <p:cNvSpPr>
              <a:spLocks noChangeArrowheads="1"/>
            </p:cNvSpPr>
            <p:nvPr/>
          </p:nvSpPr>
          <p:spPr bwMode="auto">
            <a:xfrm>
              <a:off x="6072198" y="3000398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3" name="フリーフォーム 132"/>
            <p:cNvSpPr/>
            <p:nvPr/>
          </p:nvSpPr>
          <p:spPr bwMode="auto">
            <a:xfrm>
              <a:off x="5898811" y="3154670"/>
              <a:ext cx="673453" cy="345791"/>
            </a:xfrm>
            <a:custGeom>
              <a:avLst/>
              <a:gdLst>
                <a:gd name="connsiteX0" fmla="*/ 0 w 873303"/>
                <a:gd name="connsiteY0" fmla="*/ 0 h 318499"/>
                <a:gd name="connsiteX1" fmla="*/ 0 w 873303"/>
                <a:gd name="connsiteY1" fmla="*/ 318499 h 318499"/>
                <a:gd name="connsiteX2" fmla="*/ 873303 w 873303"/>
                <a:gd name="connsiteY2" fmla="*/ 318499 h 31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3303" h="318499">
                  <a:moveTo>
                    <a:pt x="0" y="0"/>
                  </a:moveTo>
                  <a:lnTo>
                    <a:pt x="0" y="318499"/>
                  </a:lnTo>
                  <a:lnTo>
                    <a:pt x="873303" y="318499"/>
                  </a:lnTo>
                </a:path>
              </a:pathLst>
            </a:cu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134" name="直線矢印コネクタ 133"/>
            <p:cNvCxnSpPr/>
            <p:nvPr/>
          </p:nvCxnSpPr>
          <p:spPr bwMode="auto">
            <a:xfrm>
              <a:off x="5715008" y="3143271"/>
              <a:ext cx="857256" cy="1588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35" name="Freeform 94"/>
            <p:cNvSpPr>
              <a:spLocks/>
            </p:cNvSpPr>
            <p:nvPr/>
          </p:nvSpPr>
          <p:spPr bwMode="auto">
            <a:xfrm>
              <a:off x="6591287" y="3000395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36" name="Line 99"/>
            <p:cNvSpPr>
              <a:spLocks noChangeShapeType="1"/>
            </p:cNvSpPr>
            <p:nvPr/>
          </p:nvSpPr>
          <p:spPr bwMode="auto">
            <a:xfrm>
              <a:off x="6934220" y="3286147"/>
              <a:ext cx="4238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37" name="Rectangle 38"/>
            <p:cNvSpPr>
              <a:spLocks noChangeArrowheads="1"/>
            </p:cNvSpPr>
            <p:nvPr/>
          </p:nvSpPr>
          <p:spPr bwMode="auto">
            <a:xfrm>
              <a:off x="6072198" y="3756058"/>
              <a:ext cx="173037" cy="357187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8" name="フリーフォーム 137"/>
            <p:cNvSpPr/>
            <p:nvPr/>
          </p:nvSpPr>
          <p:spPr bwMode="auto">
            <a:xfrm>
              <a:off x="5898811" y="3910330"/>
              <a:ext cx="673453" cy="345791"/>
            </a:xfrm>
            <a:custGeom>
              <a:avLst/>
              <a:gdLst>
                <a:gd name="connsiteX0" fmla="*/ 0 w 873303"/>
                <a:gd name="connsiteY0" fmla="*/ 0 h 318499"/>
                <a:gd name="connsiteX1" fmla="*/ 0 w 873303"/>
                <a:gd name="connsiteY1" fmla="*/ 318499 h 318499"/>
                <a:gd name="connsiteX2" fmla="*/ 873303 w 873303"/>
                <a:gd name="connsiteY2" fmla="*/ 318499 h 3184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73303" h="318499">
                  <a:moveTo>
                    <a:pt x="0" y="0"/>
                  </a:moveTo>
                  <a:lnTo>
                    <a:pt x="0" y="318499"/>
                  </a:lnTo>
                  <a:lnTo>
                    <a:pt x="873303" y="318499"/>
                  </a:lnTo>
                </a:path>
              </a:pathLst>
            </a:cu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cxnSp>
          <p:nvCxnSpPr>
            <p:cNvPr id="139" name="直線矢印コネクタ 138"/>
            <p:cNvCxnSpPr/>
            <p:nvPr/>
          </p:nvCxnSpPr>
          <p:spPr bwMode="auto">
            <a:xfrm>
              <a:off x="5715008" y="3898931"/>
              <a:ext cx="857256" cy="1588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40" name="Freeform 94"/>
            <p:cNvSpPr>
              <a:spLocks/>
            </p:cNvSpPr>
            <p:nvPr/>
          </p:nvSpPr>
          <p:spPr bwMode="auto">
            <a:xfrm>
              <a:off x="6591287" y="3756055"/>
              <a:ext cx="284195" cy="601662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99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sp>
          <p:nvSpPr>
            <p:cNvPr id="141" name="Line 99"/>
            <p:cNvSpPr>
              <a:spLocks noChangeShapeType="1"/>
            </p:cNvSpPr>
            <p:nvPr/>
          </p:nvSpPr>
          <p:spPr bwMode="auto">
            <a:xfrm>
              <a:off x="6934220" y="4041807"/>
              <a:ext cx="423862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57" name="Line 54"/>
            <p:cNvSpPr>
              <a:spLocks noChangeShapeType="1"/>
            </p:cNvSpPr>
            <p:nvPr/>
          </p:nvSpPr>
          <p:spPr bwMode="auto">
            <a:xfrm>
              <a:off x="7662889" y="3287756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58" name="Line 80"/>
            <p:cNvSpPr>
              <a:spLocks noChangeShapeType="1"/>
            </p:cNvSpPr>
            <p:nvPr/>
          </p:nvSpPr>
          <p:spPr bwMode="auto">
            <a:xfrm>
              <a:off x="7661301" y="4092619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62" name="正方形/長方形 161"/>
            <p:cNvSpPr/>
            <p:nvPr/>
          </p:nvSpPr>
          <p:spPr bwMode="auto">
            <a:xfrm>
              <a:off x="7358082" y="3143271"/>
              <a:ext cx="285752" cy="285752"/>
            </a:xfrm>
            <a:prstGeom prst="rect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3" name="正方形/長方形 162"/>
            <p:cNvSpPr/>
            <p:nvPr/>
          </p:nvSpPr>
          <p:spPr bwMode="auto">
            <a:xfrm>
              <a:off x="7358082" y="3929089"/>
              <a:ext cx="285752" cy="285752"/>
            </a:xfrm>
            <a:prstGeom prst="rect">
              <a:avLst/>
            </a:prstGeom>
            <a:noFill/>
            <a:ln w="38100" cap="flat" cmpd="sng" algn="ctr">
              <a:solidFill>
                <a:schemeClr val="accent6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9" name="Freeform 94"/>
            <p:cNvSpPr>
              <a:spLocks/>
            </p:cNvSpPr>
            <p:nvPr/>
          </p:nvSpPr>
          <p:spPr bwMode="auto">
            <a:xfrm rot="5400000">
              <a:off x="2607443" y="992981"/>
              <a:ext cx="284195" cy="1158865"/>
            </a:xfrm>
            <a:custGeom>
              <a:avLst/>
              <a:gdLst>
                <a:gd name="T0" fmla="*/ 0 w 156"/>
                <a:gd name="T1" fmla="*/ 0 h 423"/>
                <a:gd name="T2" fmla="*/ 0 w 156"/>
                <a:gd name="T3" fmla="*/ 2147483647 h 423"/>
                <a:gd name="T4" fmla="*/ 2147483647 w 156"/>
                <a:gd name="T5" fmla="*/ 2147483647 h 423"/>
                <a:gd name="T6" fmla="*/ 2147483647 w 156"/>
                <a:gd name="T7" fmla="*/ 2147483647 h 423"/>
                <a:gd name="T8" fmla="*/ 0 w 156"/>
                <a:gd name="T9" fmla="*/ 0 h 4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6"/>
                <a:gd name="T16" fmla="*/ 0 h 423"/>
                <a:gd name="T17" fmla="*/ 156 w 156"/>
                <a:gd name="T18" fmla="*/ 423 h 4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6" h="423">
                  <a:moveTo>
                    <a:pt x="0" y="0"/>
                  </a:moveTo>
                  <a:cubicBezTo>
                    <a:pt x="0" y="141"/>
                    <a:pt x="0" y="282"/>
                    <a:pt x="0" y="423"/>
                  </a:cubicBezTo>
                  <a:lnTo>
                    <a:pt x="156" y="354"/>
                  </a:lnTo>
                  <a:lnTo>
                    <a:pt x="156" y="6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150">
              <a:solidFill>
                <a:schemeClr val="tx2"/>
              </a:solidFill>
              <a:round/>
              <a:headEnd/>
              <a:tailEnd/>
            </a:ln>
          </p:spPr>
          <p:txBody>
            <a:bodyPr lIns="90000" tIns="46800" rIns="90000" bIns="46800"/>
            <a:lstStyle/>
            <a:p>
              <a:endParaRPr lang="ja-JP" altLang="en-US"/>
            </a:p>
          </p:txBody>
        </p:sp>
        <p:cxnSp>
          <p:nvCxnSpPr>
            <p:cNvPr id="170" name="直線コネクタ 169"/>
            <p:cNvCxnSpPr/>
            <p:nvPr/>
          </p:nvCxnSpPr>
          <p:spPr bwMode="auto">
            <a:xfrm rot="5400000">
              <a:off x="2614593" y="1857387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1" name="Line 54"/>
            <p:cNvSpPr>
              <a:spLocks noChangeShapeType="1"/>
            </p:cNvSpPr>
            <p:nvPr/>
          </p:nvSpPr>
          <p:spPr bwMode="auto">
            <a:xfrm>
              <a:off x="1500166" y="1595449"/>
              <a:ext cx="685800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 lIns="90000" tIns="46800" rIns="90000" bIns="46800">
              <a:spAutoFit/>
            </a:bodyPr>
            <a:lstStyle/>
            <a:p>
              <a:endParaRPr lang="ja-JP" altLang="en-US"/>
            </a:p>
          </p:txBody>
        </p:sp>
        <p:sp>
          <p:nvSpPr>
            <p:cNvPr id="172" name="Text Box 55"/>
            <p:cNvSpPr txBox="1">
              <a:spLocks noChangeArrowheads="1"/>
            </p:cNvSpPr>
            <p:nvPr/>
          </p:nvSpPr>
          <p:spPr bwMode="auto">
            <a:xfrm>
              <a:off x="71406" y="1384312"/>
              <a:ext cx="1456146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err="1" smtClean="0">
                  <a:cs typeface="Arial" charset="0"/>
                </a:rPr>
                <a:t>Vdd</a:t>
              </a:r>
              <a:r>
                <a:rPr lang="en-US" altLang="ja-JP" sz="2000" dirty="0" smtClean="0">
                  <a:cs typeface="Arial" charset="0"/>
                </a:rPr>
                <a:t> select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73" name="直線コネクタ 172"/>
            <p:cNvCxnSpPr/>
            <p:nvPr/>
          </p:nvCxnSpPr>
          <p:spPr bwMode="auto">
            <a:xfrm rot="5400000">
              <a:off x="2285984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4" name="直線コネクタ 173"/>
            <p:cNvCxnSpPr/>
            <p:nvPr/>
          </p:nvCxnSpPr>
          <p:spPr bwMode="auto">
            <a:xfrm rot="5400000">
              <a:off x="2928926" y="1285883"/>
              <a:ext cx="285752" cy="0"/>
            </a:xfrm>
            <a:prstGeom prst="line">
              <a:avLst/>
            </a:prstGeom>
            <a:noFill/>
            <a:ln w="571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5" name="Text Box 55"/>
            <p:cNvSpPr txBox="1">
              <a:spLocks noChangeArrowheads="1"/>
            </p:cNvSpPr>
            <p:nvPr/>
          </p:nvSpPr>
          <p:spPr bwMode="auto">
            <a:xfrm>
              <a:off x="1142976" y="883592"/>
              <a:ext cx="1316684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-high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176" name="Text Box 55"/>
            <p:cNvSpPr txBox="1">
              <a:spLocks noChangeArrowheads="1"/>
            </p:cNvSpPr>
            <p:nvPr/>
          </p:nvSpPr>
          <p:spPr bwMode="auto">
            <a:xfrm>
              <a:off x="3000364" y="883592"/>
              <a:ext cx="1193253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b="1" dirty="0" err="1" smtClean="0">
                  <a:cs typeface="Arial" charset="0"/>
                </a:rPr>
                <a:t>Vdd</a:t>
              </a:r>
              <a:r>
                <a:rPr lang="en-US" altLang="ja-JP" sz="2000" b="1" dirty="0" smtClean="0">
                  <a:cs typeface="Arial" charset="0"/>
                </a:rPr>
                <a:t>-low</a:t>
              </a:r>
              <a:endParaRPr lang="en-US" altLang="ja-JP" sz="2000" b="1" dirty="0">
                <a:cs typeface="Arial" charset="0"/>
              </a:endParaRPr>
            </a:p>
          </p:txBody>
        </p:sp>
        <p:sp>
          <p:nvSpPr>
            <p:cNvPr id="177" name="Text Box 48"/>
            <p:cNvSpPr txBox="1">
              <a:spLocks noChangeArrowheads="1"/>
            </p:cNvSpPr>
            <p:nvPr/>
          </p:nvSpPr>
          <p:spPr bwMode="auto">
            <a:xfrm>
              <a:off x="3855811" y="1571635"/>
              <a:ext cx="1930635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Voltage switch</a:t>
              </a:r>
              <a:endParaRPr lang="en-US" altLang="ja-JP" sz="2000" dirty="0">
                <a:cs typeface="Arial" charset="0"/>
              </a:endParaRPr>
            </a:p>
          </p:txBody>
        </p:sp>
        <p:sp>
          <p:nvSpPr>
            <p:cNvPr id="178" name="Text Box 48"/>
            <p:cNvSpPr txBox="1">
              <a:spLocks noChangeArrowheads="1"/>
            </p:cNvSpPr>
            <p:nvPr/>
          </p:nvSpPr>
          <p:spPr bwMode="auto">
            <a:xfrm>
              <a:off x="7264485" y="2214577"/>
              <a:ext cx="1736671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Level shifter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79" name="直線矢印コネクタ 178"/>
            <p:cNvCxnSpPr/>
            <p:nvPr/>
          </p:nvCxnSpPr>
          <p:spPr bwMode="auto">
            <a:xfrm rot="10800000">
              <a:off x="3287926" y="1643073"/>
              <a:ext cx="569695" cy="129708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80" name="直線矢印コネクタ 179"/>
            <p:cNvCxnSpPr/>
            <p:nvPr/>
          </p:nvCxnSpPr>
          <p:spPr bwMode="auto">
            <a:xfrm rot="5400000">
              <a:off x="7393802" y="2750363"/>
              <a:ext cx="500067" cy="14287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  <p:sp>
          <p:nvSpPr>
            <p:cNvPr id="181" name="Text Box 48"/>
            <p:cNvSpPr txBox="1">
              <a:spLocks noChangeArrowheads="1"/>
            </p:cNvSpPr>
            <p:nvPr/>
          </p:nvSpPr>
          <p:spPr bwMode="auto">
            <a:xfrm>
              <a:off x="6084168" y="1428736"/>
              <a:ext cx="3142505" cy="40229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r>
                <a:rPr lang="en-US" altLang="ja-JP" sz="2000" dirty="0" smtClean="0">
                  <a:cs typeface="Arial" charset="0"/>
                </a:rPr>
                <a:t>Output buffer bypassing</a:t>
              </a:r>
              <a:endParaRPr lang="en-US" altLang="ja-JP" sz="2000" dirty="0">
                <a:cs typeface="Arial" charset="0"/>
              </a:endParaRPr>
            </a:p>
          </p:txBody>
        </p:sp>
        <p:cxnSp>
          <p:nvCxnSpPr>
            <p:cNvPr id="182" name="直線矢印コネクタ 181"/>
            <p:cNvCxnSpPr/>
            <p:nvPr/>
          </p:nvCxnSpPr>
          <p:spPr bwMode="auto">
            <a:xfrm rot="5400000">
              <a:off x="6250796" y="2250276"/>
              <a:ext cx="1500196" cy="57150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ysDot"/>
              <a:round/>
              <a:headEnd type="none" w="med" len="med"/>
              <a:tailEnd type="arrow"/>
            </a:ln>
            <a:effectLst/>
          </p:spPr>
        </p:cxnSp>
      </p:grpSp>
      <p:graphicFrame>
        <p:nvGraphicFramePr>
          <p:cNvPr id="94" name="表 93"/>
          <p:cNvGraphicFramePr>
            <a:graphicFrameLocks noGrp="1"/>
          </p:cNvGraphicFramePr>
          <p:nvPr/>
        </p:nvGraphicFramePr>
        <p:xfrm>
          <a:off x="71406" y="1315564"/>
          <a:ext cx="9001188" cy="1756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/>
                <a:gridCol w="1785950"/>
                <a:gridCol w="1928826"/>
                <a:gridCol w="2000264"/>
                <a:gridCol w="2000264"/>
              </a:tblGrid>
              <a:tr h="571504">
                <a:tc>
                  <a:txBody>
                    <a:bodyPr/>
                    <a:lstStyle/>
                    <a:p>
                      <a:pPr algn="ctr"/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Router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r>
                        <a:rPr kumimoji="1" lang="en-US" altLang="ja-JP" sz="20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shifter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Voltage switch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kumimoji="1" lang="ja-JP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9237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/>
                        <a:t>Original</a:t>
                      </a:r>
                      <a:endParaRPr kumimoji="1" lang="ja-JP" altLang="en-US" sz="2000" b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59.41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0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0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59.41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59237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b="1" dirty="0" smtClean="0"/>
                        <a:t>Proposed</a:t>
                      </a:r>
                      <a:endParaRPr kumimoji="1" lang="ja-JP" altLang="en-US" sz="2000" b="1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63.13 (*)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4.11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0.54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67.78 (+14.1%)</a:t>
                      </a:r>
                      <a:endParaRPr kumimoji="1" lang="ja-JP" altLang="en-US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9" name="テキスト ボックス 98"/>
          <p:cNvSpPr txBox="1"/>
          <p:nvPr/>
        </p:nvSpPr>
        <p:spPr>
          <a:xfrm>
            <a:off x="182663" y="928670"/>
            <a:ext cx="8925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/>
              <a:t>Hardware amount of original and </a:t>
            </a:r>
            <a:r>
              <a:rPr lang="en-US" altLang="ja-JP" sz="2000" b="1" dirty="0" smtClean="0"/>
              <a:t>variable-pipeline </a:t>
            </a:r>
            <a:r>
              <a:rPr kumimoji="1" lang="en-US" altLang="ja-JP" sz="2000" b="1" dirty="0" smtClean="0"/>
              <a:t>routers [kilo gates]</a:t>
            </a:r>
            <a:endParaRPr kumimoji="1" lang="ja-JP" altLang="en-US" sz="2000" b="1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5247508" y="3131106"/>
            <a:ext cx="3825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(*) Thermal sensor is not included</a:t>
            </a:r>
            <a:endParaRPr kumimoji="1" lang="ja-JP" altLang="en-US" dirty="0"/>
          </a:p>
        </p:txBody>
      </p:sp>
      <p:sp>
        <p:nvSpPr>
          <p:cNvPr id="103" name="Rectangle 47"/>
          <p:cNvSpPr>
            <a:spLocks noChangeArrowheads="1"/>
          </p:cNvSpPr>
          <p:nvPr/>
        </p:nvSpPr>
        <p:spPr bwMode="auto">
          <a:xfrm>
            <a:off x="4929189" y="4541666"/>
            <a:ext cx="1143008" cy="71438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104" name="Text Box 48"/>
          <p:cNvSpPr txBox="1">
            <a:spLocks noChangeArrowheads="1"/>
          </p:cNvSpPr>
          <p:nvPr/>
        </p:nvSpPr>
        <p:spPr bwMode="auto">
          <a:xfrm>
            <a:off x="4929190" y="4576321"/>
            <a:ext cx="1357322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Pipeline control</a:t>
            </a:r>
            <a:endParaRPr lang="en-US" altLang="ja-JP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Evaluation: </a:t>
            </a:r>
            <a:r>
              <a:rPr lang="en-US" altLang="ja-JP" sz="3200" dirty="0" smtClean="0"/>
              <a:t>Transition time &amp; energy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1643050"/>
            <a:ext cx="4487416" cy="4910150"/>
          </a:xfrm>
        </p:spPr>
        <p:txBody>
          <a:bodyPr/>
          <a:lstStyle/>
          <a:p>
            <a:r>
              <a:rPr lang="en-US" altLang="ja-JP" dirty="0" smtClean="0">
                <a:cs typeface="Arial" pitchFamily="34" charset="0"/>
              </a:rPr>
              <a:t>Low to high transition</a:t>
            </a:r>
            <a:endParaRPr kumimoji="1" lang="en-US" altLang="ja-JP" dirty="0" smtClean="0">
              <a:cs typeface="Arial" pitchFamily="34" charset="0"/>
            </a:endParaRPr>
          </a:p>
          <a:p>
            <a:pPr lvl="1"/>
            <a:r>
              <a:rPr lang="en-US" altLang="ja-JP" dirty="0" smtClean="0">
                <a:cs typeface="Arial" pitchFamily="34" charset="0"/>
              </a:rPr>
              <a:t>E.g., 0.8V to 1.2V</a:t>
            </a:r>
          </a:p>
          <a:p>
            <a:pPr lvl="1">
              <a:buNone/>
            </a:pPr>
            <a:r>
              <a:rPr lang="ja-JP" altLang="en-US" dirty="0" smtClean="0">
                <a:cs typeface="Arial" pitchFamily="34" charset="0"/>
              </a:rPr>
              <a:t>   </a:t>
            </a:r>
            <a:r>
              <a:rPr lang="en-US" altLang="ja-JP" dirty="0" smtClean="0">
                <a:cs typeface="Arial" pitchFamily="34" charset="0"/>
              </a:rPr>
              <a:t>Transition time: 3.1nsec</a:t>
            </a: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231 </a:t>
            </a:r>
            <a:r>
              <a:rPr lang="en-US" altLang="ja-JP" dirty="0" err="1" smtClean="0">
                <a:cs typeface="Arial" pitchFamily="34" charset="0"/>
              </a:rPr>
              <a:t>pJ</a:t>
            </a:r>
            <a:r>
              <a:rPr lang="en-US" altLang="ja-JP" dirty="0" smtClean="0">
                <a:cs typeface="Arial" pitchFamily="34" charset="0"/>
              </a:rPr>
              <a:t> is consumed</a:t>
            </a:r>
            <a:endParaRPr kumimoji="1" lang="ja-JP" altLang="en-US" dirty="0">
              <a:cs typeface="Arial" pitchFamily="34" charset="0"/>
            </a:endParaRP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43050"/>
            <a:ext cx="4495800" cy="4910150"/>
          </a:xfrm>
        </p:spPr>
        <p:txBody>
          <a:bodyPr/>
          <a:lstStyle/>
          <a:p>
            <a:r>
              <a:rPr lang="en-US" altLang="ja-JP" dirty="0" smtClean="0">
                <a:cs typeface="Arial" pitchFamily="34" charset="0"/>
              </a:rPr>
              <a:t>High to low transition</a:t>
            </a:r>
          </a:p>
          <a:p>
            <a:pPr lvl="1"/>
            <a:r>
              <a:rPr lang="en-US" altLang="ja-JP" dirty="0" smtClean="0">
                <a:cs typeface="Arial" pitchFamily="34" charset="0"/>
              </a:rPr>
              <a:t>E.g., 1.2V to 0.8V</a:t>
            </a:r>
          </a:p>
          <a:p>
            <a:pPr lvl="1">
              <a:buNone/>
            </a:pPr>
            <a:r>
              <a:rPr lang="ja-JP" altLang="en-US" dirty="0" smtClean="0">
                <a:cs typeface="Arial" pitchFamily="34" charset="0"/>
              </a:rPr>
              <a:t>   </a:t>
            </a:r>
            <a:r>
              <a:rPr lang="en-US" altLang="ja-JP" dirty="0" smtClean="0">
                <a:cs typeface="Arial" pitchFamily="34" charset="0"/>
              </a:rPr>
              <a:t>Transition time: 5.3nsec</a:t>
            </a: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148 </a:t>
            </a:r>
            <a:r>
              <a:rPr lang="en-US" altLang="ja-JP" dirty="0" err="1" smtClean="0">
                <a:cs typeface="Arial" pitchFamily="34" charset="0"/>
              </a:rPr>
              <a:t>pJ</a:t>
            </a:r>
            <a:r>
              <a:rPr lang="en-US" altLang="ja-JP" dirty="0" smtClean="0">
                <a:cs typeface="Arial" pitchFamily="34" charset="0"/>
              </a:rPr>
              <a:t> is charged</a:t>
            </a:r>
            <a:endParaRPr kumimoji="1" lang="en-US" altLang="ja-JP" dirty="0" smtClean="0">
              <a:cs typeface="Arial" pitchFamily="34" charset="0"/>
            </a:endParaRP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</a:t>
            </a:r>
            <a:endParaRPr kumimoji="1" lang="ja-JP" altLang="en-US" dirty="0">
              <a:cs typeface="Arial" pitchFamily="34" charset="0"/>
            </a:endParaRPr>
          </a:p>
        </p:txBody>
      </p:sp>
      <p:grpSp>
        <p:nvGrpSpPr>
          <p:cNvPr id="14" name="グループ化 8"/>
          <p:cNvGrpSpPr/>
          <p:nvPr/>
        </p:nvGrpSpPr>
        <p:grpSpPr>
          <a:xfrm>
            <a:off x="642910" y="3143248"/>
            <a:ext cx="285752" cy="285752"/>
            <a:chOff x="214282" y="2071678"/>
            <a:chExt cx="285752" cy="285752"/>
          </a:xfrm>
        </p:grpSpPr>
        <p:cxnSp>
          <p:nvCxnSpPr>
            <p:cNvPr id="29" name="直線コネクタ 28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直線コネクタ 29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円/楕円 30"/>
          <p:cNvSpPr/>
          <p:nvPr/>
        </p:nvSpPr>
        <p:spPr bwMode="auto">
          <a:xfrm>
            <a:off x="5072066" y="3068960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2" name="円/楕円 31"/>
          <p:cNvSpPr/>
          <p:nvPr/>
        </p:nvSpPr>
        <p:spPr bwMode="auto">
          <a:xfrm>
            <a:off x="642910" y="2636912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grpSp>
        <p:nvGrpSpPr>
          <p:cNvPr id="15" name="グループ化 32"/>
          <p:cNvGrpSpPr/>
          <p:nvPr/>
        </p:nvGrpSpPr>
        <p:grpSpPr>
          <a:xfrm>
            <a:off x="5072066" y="2636912"/>
            <a:ext cx="285752" cy="285752"/>
            <a:chOff x="214282" y="2071678"/>
            <a:chExt cx="285752" cy="285752"/>
          </a:xfrm>
        </p:grpSpPr>
        <p:cxnSp>
          <p:nvCxnSpPr>
            <p:cNvPr id="34" name="直線コネクタ 33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直線コネクタ 34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pic>
        <p:nvPicPr>
          <p:cNvPr id="33" name="図 32" descr="vddl_l2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45024"/>
            <a:ext cx="4572001" cy="213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図 35" descr="vddl_h2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93301" y="3645024"/>
            <a:ext cx="4550699" cy="2126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9" name="Rectangle 17"/>
          <p:cNvSpPr>
            <a:spLocks noChangeArrowheads="1"/>
          </p:cNvSpPr>
          <p:nvPr/>
        </p:nvSpPr>
        <p:spPr bwMode="auto">
          <a:xfrm>
            <a:off x="35496" y="5475491"/>
            <a:ext cx="176218" cy="18575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4611806" y="5475491"/>
            <a:ext cx="176218" cy="18575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直線矢印コネクタ 41"/>
          <p:cNvCxnSpPr/>
          <p:nvPr/>
        </p:nvCxnSpPr>
        <p:spPr bwMode="auto">
          <a:xfrm rot="10800000">
            <a:off x="5214942" y="4911200"/>
            <a:ext cx="2071702" cy="15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正方形/長方形 43"/>
          <p:cNvSpPr/>
          <p:nvPr/>
        </p:nvSpPr>
        <p:spPr bwMode="auto">
          <a:xfrm>
            <a:off x="6357950" y="4969814"/>
            <a:ext cx="571504" cy="14287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6" name="正方形/長方形 45"/>
          <p:cNvSpPr/>
          <p:nvPr/>
        </p:nvSpPr>
        <p:spPr bwMode="auto">
          <a:xfrm>
            <a:off x="2627784" y="4612658"/>
            <a:ext cx="1152128" cy="32851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699792" y="4858650"/>
            <a:ext cx="504056" cy="14401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899592" y="3840028"/>
            <a:ext cx="1224136" cy="30905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41" name="直線矢印コネクタ 40"/>
          <p:cNvCxnSpPr/>
          <p:nvPr/>
        </p:nvCxnSpPr>
        <p:spPr bwMode="auto">
          <a:xfrm rot="10800000">
            <a:off x="611560" y="4098092"/>
            <a:ext cx="2071702" cy="15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テキスト ボックス 42"/>
          <p:cNvSpPr txBox="1"/>
          <p:nvPr/>
        </p:nvSpPr>
        <p:spPr>
          <a:xfrm>
            <a:off x="794214" y="3727950"/>
            <a:ext cx="2284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Energy consumed</a:t>
            </a:r>
            <a:endParaRPr kumimoji="1" lang="ja-JP" altLang="en-US" sz="20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9" name="正方形/長方形 48"/>
          <p:cNvSpPr/>
          <p:nvPr/>
        </p:nvSpPr>
        <p:spPr bwMode="auto">
          <a:xfrm>
            <a:off x="5436096" y="3840028"/>
            <a:ext cx="1368152" cy="32851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0" name="正方形/長方形 49"/>
          <p:cNvSpPr/>
          <p:nvPr/>
        </p:nvSpPr>
        <p:spPr bwMode="auto">
          <a:xfrm>
            <a:off x="7236296" y="4941168"/>
            <a:ext cx="1368152" cy="400518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264125" y="4901098"/>
            <a:ext cx="2124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Energy charged</a:t>
            </a:r>
            <a:endParaRPr kumimoji="1" lang="ja-JP" altLang="en-US" sz="2000" b="1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37" name="グループ化 17"/>
          <p:cNvGrpSpPr/>
          <p:nvPr/>
        </p:nvGrpSpPr>
        <p:grpSpPr>
          <a:xfrm>
            <a:off x="488902" y="6215082"/>
            <a:ext cx="3940222" cy="461665"/>
            <a:chOff x="417464" y="6215082"/>
            <a:chExt cx="3940222" cy="461665"/>
          </a:xfrm>
        </p:grpSpPr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417464" y="6286520"/>
              <a:ext cx="319094" cy="328633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74654" y="6215082"/>
              <a:ext cx="35830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Transition energy (left)</a:t>
              </a:r>
              <a:endParaRPr kumimoji="1" lang="ja-JP" altLang="en-US" sz="2400" dirty="0"/>
            </a:p>
          </p:txBody>
        </p:sp>
      </p:grpSp>
      <p:grpSp>
        <p:nvGrpSpPr>
          <p:cNvPr id="52" name="グループ化 18"/>
          <p:cNvGrpSpPr/>
          <p:nvPr/>
        </p:nvGrpSpPr>
        <p:grpSpPr>
          <a:xfrm>
            <a:off x="4643438" y="6215082"/>
            <a:ext cx="4304820" cy="461665"/>
            <a:chOff x="4786314" y="6215082"/>
            <a:chExt cx="4304820" cy="461665"/>
          </a:xfrm>
        </p:grpSpPr>
        <p:grpSp>
          <p:nvGrpSpPr>
            <p:cNvPr id="53" name="グループ化 14"/>
            <p:cNvGrpSpPr/>
            <p:nvPr/>
          </p:nvGrpSpPr>
          <p:grpSpPr>
            <a:xfrm>
              <a:off x="4786314" y="6357958"/>
              <a:ext cx="714380" cy="142876"/>
              <a:chOff x="4429124" y="6357958"/>
              <a:chExt cx="714380" cy="142876"/>
            </a:xfrm>
          </p:grpSpPr>
          <p:cxnSp>
            <p:nvCxnSpPr>
              <p:cNvPr id="55" name="直線コネクタ 54"/>
              <p:cNvCxnSpPr/>
              <p:nvPr/>
            </p:nvCxnSpPr>
            <p:spPr bwMode="auto">
              <a:xfrm>
                <a:off x="4429124" y="6429396"/>
                <a:ext cx="714380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6" name="直線コネクタ 55"/>
              <p:cNvCxnSpPr/>
              <p:nvPr/>
            </p:nvCxnSpPr>
            <p:spPr bwMode="auto">
              <a:xfrm rot="5400000">
                <a:off x="4714876" y="6429396"/>
                <a:ext cx="142876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4" name="テキスト ボックス 53"/>
            <p:cNvSpPr txBox="1"/>
            <p:nvPr/>
          </p:nvSpPr>
          <p:spPr>
            <a:xfrm>
              <a:off x="5561000" y="6215082"/>
              <a:ext cx="35301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Transition delay (right)</a:t>
              </a:r>
              <a:endParaRPr kumimoji="1" lang="ja-JP" altLang="en-US" sz="2400" dirty="0"/>
            </a:p>
          </p:txBody>
        </p:sp>
      </p:grpSp>
      <p:sp>
        <p:nvSpPr>
          <p:cNvPr id="57" name="テキスト ボックス 56"/>
          <p:cNvSpPr txBox="1"/>
          <p:nvPr/>
        </p:nvSpPr>
        <p:spPr>
          <a:xfrm>
            <a:off x="827584" y="976954"/>
            <a:ext cx="7435049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-high is 1.2V;  </a:t>
            </a:r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-low ranges 0.6V-1.1V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Evaluation: </a:t>
            </a:r>
            <a:r>
              <a:rPr lang="en-US" altLang="ja-JP" sz="3200" dirty="0" smtClean="0"/>
              <a:t>Transition time &amp; energy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1643050"/>
            <a:ext cx="4487416" cy="4910150"/>
          </a:xfrm>
        </p:spPr>
        <p:txBody>
          <a:bodyPr/>
          <a:lstStyle/>
          <a:p>
            <a:r>
              <a:rPr lang="en-US" altLang="ja-JP" dirty="0" smtClean="0">
                <a:cs typeface="Arial" pitchFamily="34" charset="0"/>
              </a:rPr>
              <a:t>Low to high transition</a:t>
            </a:r>
            <a:endParaRPr kumimoji="1" lang="en-US" altLang="ja-JP" dirty="0" smtClean="0">
              <a:cs typeface="Arial" pitchFamily="34" charset="0"/>
            </a:endParaRPr>
          </a:p>
          <a:p>
            <a:pPr lvl="1"/>
            <a:r>
              <a:rPr lang="en-US" altLang="ja-JP" dirty="0" smtClean="0">
                <a:cs typeface="Arial" pitchFamily="34" charset="0"/>
              </a:rPr>
              <a:t>E.g., 0.8V to 1.2V</a:t>
            </a:r>
          </a:p>
          <a:p>
            <a:pPr lvl="1">
              <a:buNone/>
            </a:pPr>
            <a:r>
              <a:rPr lang="ja-JP" altLang="en-US" dirty="0" smtClean="0">
                <a:cs typeface="Arial" pitchFamily="34" charset="0"/>
              </a:rPr>
              <a:t>   </a:t>
            </a:r>
            <a:r>
              <a:rPr lang="en-US" altLang="ja-JP" dirty="0" smtClean="0">
                <a:cs typeface="Arial" pitchFamily="34" charset="0"/>
              </a:rPr>
              <a:t>Transition time: 3.1nsec</a:t>
            </a: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231 </a:t>
            </a:r>
            <a:r>
              <a:rPr lang="en-US" altLang="ja-JP" dirty="0" err="1" smtClean="0">
                <a:cs typeface="Arial" pitchFamily="34" charset="0"/>
              </a:rPr>
              <a:t>pJ</a:t>
            </a:r>
            <a:r>
              <a:rPr lang="en-US" altLang="ja-JP" dirty="0" smtClean="0">
                <a:cs typeface="Arial" pitchFamily="34" charset="0"/>
              </a:rPr>
              <a:t> is consumed</a:t>
            </a:r>
            <a:endParaRPr kumimoji="1" lang="ja-JP" altLang="en-US" dirty="0">
              <a:cs typeface="Arial" pitchFamily="34" charset="0"/>
            </a:endParaRP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43050"/>
            <a:ext cx="4495800" cy="4910150"/>
          </a:xfrm>
        </p:spPr>
        <p:txBody>
          <a:bodyPr/>
          <a:lstStyle/>
          <a:p>
            <a:r>
              <a:rPr lang="en-US" altLang="ja-JP" dirty="0" smtClean="0">
                <a:cs typeface="Arial" pitchFamily="34" charset="0"/>
              </a:rPr>
              <a:t>High to low transition</a:t>
            </a:r>
          </a:p>
          <a:p>
            <a:pPr lvl="1"/>
            <a:r>
              <a:rPr lang="en-US" altLang="ja-JP" dirty="0" smtClean="0">
                <a:cs typeface="Arial" pitchFamily="34" charset="0"/>
              </a:rPr>
              <a:t>E.g., 1.2V to 0.8V</a:t>
            </a:r>
          </a:p>
          <a:p>
            <a:pPr lvl="1">
              <a:buNone/>
            </a:pPr>
            <a:r>
              <a:rPr lang="ja-JP" altLang="en-US" dirty="0" smtClean="0">
                <a:cs typeface="Arial" pitchFamily="34" charset="0"/>
              </a:rPr>
              <a:t>   </a:t>
            </a:r>
            <a:r>
              <a:rPr lang="en-US" altLang="ja-JP" dirty="0" smtClean="0">
                <a:cs typeface="Arial" pitchFamily="34" charset="0"/>
              </a:rPr>
              <a:t>Transition time: 5.3nsec</a:t>
            </a: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148 </a:t>
            </a:r>
            <a:r>
              <a:rPr lang="en-US" altLang="ja-JP" dirty="0" err="1" smtClean="0">
                <a:cs typeface="Arial" pitchFamily="34" charset="0"/>
              </a:rPr>
              <a:t>pJ</a:t>
            </a:r>
            <a:r>
              <a:rPr lang="en-US" altLang="ja-JP" dirty="0" smtClean="0">
                <a:cs typeface="Arial" pitchFamily="34" charset="0"/>
              </a:rPr>
              <a:t> is charged</a:t>
            </a:r>
            <a:endParaRPr kumimoji="1" lang="en-US" altLang="ja-JP" dirty="0" smtClean="0">
              <a:cs typeface="Arial" pitchFamily="34" charset="0"/>
            </a:endParaRPr>
          </a:p>
          <a:p>
            <a:pPr lvl="1">
              <a:buNone/>
            </a:pPr>
            <a:r>
              <a:rPr lang="en-US" altLang="ja-JP" dirty="0" smtClean="0">
                <a:cs typeface="Arial" pitchFamily="34" charset="0"/>
              </a:rPr>
              <a:t>   </a:t>
            </a:r>
            <a:endParaRPr kumimoji="1" lang="ja-JP" altLang="en-US" dirty="0">
              <a:cs typeface="Arial" pitchFamily="34" charset="0"/>
            </a:endParaRPr>
          </a:p>
        </p:txBody>
      </p:sp>
      <p:grpSp>
        <p:nvGrpSpPr>
          <p:cNvPr id="5" name="グループ化 8"/>
          <p:cNvGrpSpPr/>
          <p:nvPr/>
        </p:nvGrpSpPr>
        <p:grpSpPr>
          <a:xfrm>
            <a:off x="642910" y="3143248"/>
            <a:ext cx="285752" cy="285752"/>
            <a:chOff x="214282" y="2071678"/>
            <a:chExt cx="285752" cy="285752"/>
          </a:xfrm>
        </p:grpSpPr>
        <p:cxnSp>
          <p:nvCxnSpPr>
            <p:cNvPr id="29" name="直線コネクタ 28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直線コネクタ 29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1" name="円/楕円 30"/>
          <p:cNvSpPr/>
          <p:nvPr/>
        </p:nvSpPr>
        <p:spPr bwMode="auto">
          <a:xfrm>
            <a:off x="5072066" y="3068960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2" name="円/楕円 31"/>
          <p:cNvSpPr/>
          <p:nvPr/>
        </p:nvSpPr>
        <p:spPr bwMode="auto">
          <a:xfrm>
            <a:off x="642910" y="2636912"/>
            <a:ext cx="285752" cy="285752"/>
          </a:xfrm>
          <a:prstGeom prst="ellipse">
            <a:avLst/>
          </a:prstGeom>
          <a:noFill/>
          <a:ln w="571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grpSp>
        <p:nvGrpSpPr>
          <p:cNvPr id="6" name="グループ化 32"/>
          <p:cNvGrpSpPr/>
          <p:nvPr/>
        </p:nvGrpSpPr>
        <p:grpSpPr>
          <a:xfrm>
            <a:off x="5072066" y="2636912"/>
            <a:ext cx="285752" cy="285752"/>
            <a:chOff x="214282" y="2071678"/>
            <a:chExt cx="285752" cy="285752"/>
          </a:xfrm>
        </p:grpSpPr>
        <p:cxnSp>
          <p:nvCxnSpPr>
            <p:cNvPr id="34" name="直線コネクタ 33"/>
            <p:cNvCxnSpPr/>
            <p:nvPr/>
          </p:nvCxnSpPr>
          <p:spPr bwMode="auto">
            <a:xfrm rot="5400000" flipH="1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直線コネクタ 34"/>
            <p:cNvCxnSpPr/>
            <p:nvPr/>
          </p:nvCxnSpPr>
          <p:spPr bwMode="auto">
            <a:xfrm rot="16200000" flipV="1">
              <a:off x="214282" y="2071678"/>
              <a:ext cx="285752" cy="285752"/>
            </a:xfrm>
            <a:prstGeom prst="line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pic>
        <p:nvPicPr>
          <p:cNvPr id="33" name="図 32" descr="vddl_l2h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45024"/>
            <a:ext cx="4572001" cy="21365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6" name="図 35" descr="vddl_h2l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93301" y="3645024"/>
            <a:ext cx="4550699" cy="21265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9" name="Rectangle 17"/>
          <p:cNvSpPr>
            <a:spLocks noChangeArrowheads="1"/>
          </p:cNvSpPr>
          <p:nvPr/>
        </p:nvSpPr>
        <p:spPr bwMode="auto">
          <a:xfrm>
            <a:off x="35496" y="5475491"/>
            <a:ext cx="176218" cy="18575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17"/>
          <p:cNvSpPr>
            <a:spLocks noChangeArrowheads="1"/>
          </p:cNvSpPr>
          <p:nvPr/>
        </p:nvSpPr>
        <p:spPr bwMode="auto">
          <a:xfrm>
            <a:off x="4611806" y="5475491"/>
            <a:ext cx="176218" cy="185757"/>
          </a:xfrm>
          <a:prstGeom prst="rect">
            <a:avLst/>
          </a:prstGeom>
          <a:solidFill>
            <a:srgbClr val="C0C0C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直線矢印コネクタ 41"/>
          <p:cNvCxnSpPr/>
          <p:nvPr/>
        </p:nvCxnSpPr>
        <p:spPr bwMode="auto">
          <a:xfrm rot="10800000">
            <a:off x="5214942" y="4911200"/>
            <a:ext cx="2071702" cy="15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4" name="正方形/長方形 43"/>
          <p:cNvSpPr/>
          <p:nvPr/>
        </p:nvSpPr>
        <p:spPr bwMode="auto">
          <a:xfrm>
            <a:off x="6357950" y="4969814"/>
            <a:ext cx="571504" cy="14287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6" name="正方形/長方形 45"/>
          <p:cNvSpPr/>
          <p:nvPr/>
        </p:nvSpPr>
        <p:spPr bwMode="auto">
          <a:xfrm>
            <a:off x="2627784" y="4612658"/>
            <a:ext cx="1152128" cy="32851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7" name="正方形/長方形 46"/>
          <p:cNvSpPr/>
          <p:nvPr/>
        </p:nvSpPr>
        <p:spPr bwMode="auto">
          <a:xfrm>
            <a:off x="2699792" y="4858650"/>
            <a:ext cx="504056" cy="144016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8" name="正方形/長方形 47"/>
          <p:cNvSpPr/>
          <p:nvPr/>
        </p:nvSpPr>
        <p:spPr bwMode="auto">
          <a:xfrm>
            <a:off x="899592" y="3840028"/>
            <a:ext cx="1224136" cy="309052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41" name="直線矢印コネクタ 40"/>
          <p:cNvCxnSpPr/>
          <p:nvPr/>
        </p:nvCxnSpPr>
        <p:spPr bwMode="auto">
          <a:xfrm rot="10800000">
            <a:off x="611560" y="4098092"/>
            <a:ext cx="2071702" cy="1588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3" name="テキスト ボックス 42"/>
          <p:cNvSpPr txBox="1"/>
          <p:nvPr/>
        </p:nvSpPr>
        <p:spPr>
          <a:xfrm>
            <a:off x="794214" y="3727950"/>
            <a:ext cx="22846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Energy consumed</a:t>
            </a:r>
            <a:endParaRPr kumimoji="1" lang="ja-JP" altLang="en-US" sz="2000" b="1" dirty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49" name="正方形/長方形 48"/>
          <p:cNvSpPr/>
          <p:nvPr/>
        </p:nvSpPr>
        <p:spPr bwMode="auto">
          <a:xfrm>
            <a:off x="5436096" y="3840028"/>
            <a:ext cx="1368152" cy="32851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50" name="正方形/長方形 49"/>
          <p:cNvSpPr/>
          <p:nvPr/>
        </p:nvSpPr>
        <p:spPr bwMode="auto">
          <a:xfrm>
            <a:off x="7236296" y="4941168"/>
            <a:ext cx="1368152" cy="400518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264125" y="4901098"/>
            <a:ext cx="21242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Energy charged</a:t>
            </a:r>
            <a:endParaRPr kumimoji="1" lang="ja-JP" altLang="en-US" sz="2000" b="1" dirty="0">
              <a:solidFill>
                <a:srgbClr val="FF0000"/>
              </a:solidFill>
              <a:cs typeface="Arial" pitchFamily="34" charset="0"/>
            </a:endParaRPr>
          </a:p>
        </p:txBody>
      </p:sp>
      <p:grpSp>
        <p:nvGrpSpPr>
          <p:cNvPr id="7" name="グループ化 17"/>
          <p:cNvGrpSpPr/>
          <p:nvPr/>
        </p:nvGrpSpPr>
        <p:grpSpPr>
          <a:xfrm>
            <a:off x="488902" y="6215082"/>
            <a:ext cx="3940222" cy="461665"/>
            <a:chOff x="417464" y="6215082"/>
            <a:chExt cx="3940222" cy="461665"/>
          </a:xfrm>
        </p:grpSpPr>
        <p:sp>
          <p:nvSpPr>
            <p:cNvPr id="38" name="Rectangle 17"/>
            <p:cNvSpPr>
              <a:spLocks noChangeArrowheads="1"/>
            </p:cNvSpPr>
            <p:nvPr/>
          </p:nvSpPr>
          <p:spPr bwMode="auto">
            <a:xfrm>
              <a:off x="417464" y="6286520"/>
              <a:ext cx="319094" cy="328633"/>
            </a:xfrm>
            <a:prstGeom prst="rect">
              <a:avLst/>
            </a:prstGeom>
            <a:solidFill>
              <a:srgbClr val="C0C0C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000" tIns="46800" rIns="90000" bIns="46800" anchor="ctr">
              <a:noAutofit/>
            </a:bodyPr>
            <a:lstStyle/>
            <a:p>
              <a:endParaRPr lang="ja-JP" altLang="en-US" sz="200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74654" y="6215082"/>
              <a:ext cx="358303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Transition energy (left)</a:t>
              </a:r>
              <a:endParaRPr kumimoji="1" lang="ja-JP" altLang="en-US" sz="2400" dirty="0"/>
            </a:p>
          </p:txBody>
        </p:sp>
      </p:grpSp>
      <p:grpSp>
        <p:nvGrpSpPr>
          <p:cNvPr id="8" name="グループ化 18"/>
          <p:cNvGrpSpPr/>
          <p:nvPr/>
        </p:nvGrpSpPr>
        <p:grpSpPr>
          <a:xfrm>
            <a:off x="4643438" y="6215082"/>
            <a:ext cx="4304820" cy="461665"/>
            <a:chOff x="4786314" y="6215082"/>
            <a:chExt cx="4304820" cy="461665"/>
          </a:xfrm>
        </p:grpSpPr>
        <p:grpSp>
          <p:nvGrpSpPr>
            <p:cNvPr id="9" name="グループ化 14"/>
            <p:cNvGrpSpPr/>
            <p:nvPr/>
          </p:nvGrpSpPr>
          <p:grpSpPr>
            <a:xfrm>
              <a:off x="4786314" y="6357958"/>
              <a:ext cx="714380" cy="142876"/>
              <a:chOff x="4429124" y="6357958"/>
              <a:chExt cx="714380" cy="142876"/>
            </a:xfrm>
          </p:grpSpPr>
          <p:cxnSp>
            <p:nvCxnSpPr>
              <p:cNvPr id="55" name="直線コネクタ 54"/>
              <p:cNvCxnSpPr/>
              <p:nvPr/>
            </p:nvCxnSpPr>
            <p:spPr bwMode="auto">
              <a:xfrm>
                <a:off x="4429124" y="6429396"/>
                <a:ext cx="714380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6" name="直線コネクタ 55"/>
              <p:cNvCxnSpPr/>
              <p:nvPr/>
            </p:nvCxnSpPr>
            <p:spPr bwMode="auto">
              <a:xfrm rot="5400000">
                <a:off x="4714876" y="6429396"/>
                <a:ext cx="142876" cy="0"/>
              </a:xfrm>
              <a:prstGeom prst="line">
                <a:avLst/>
              </a:prstGeom>
              <a:noFill/>
              <a:ln w="381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4" name="テキスト ボックス 53"/>
            <p:cNvSpPr txBox="1"/>
            <p:nvPr/>
          </p:nvSpPr>
          <p:spPr>
            <a:xfrm>
              <a:off x="5561000" y="6215082"/>
              <a:ext cx="35301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Transition delay (right)</a:t>
              </a:r>
              <a:endParaRPr kumimoji="1" lang="ja-JP" altLang="en-US" sz="2400" dirty="0"/>
            </a:p>
          </p:txBody>
        </p:sp>
      </p:grpSp>
      <p:sp>
        <p:nvSpPr>
          <p:cNvPr id="57" name="テキスト ボックス 56"/>
          <p:cNvSpPr txBox="1"/>
          <p:nvPr/>
        </p:nvSpPr>
        <p:spPr>
          <a:xfrm>
            <a:off x="827584" y="976954"/>
            <a:ext cx="7435049" cy="523220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-high is 1.2V;  </a:t>
            </a:r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-low ranges 0.6V-1.1V</a:t>
            </a:r>
            <a:endParaRPr kumimoji="1" lang="ja-JP" altLang="en-US" sz="2800" dirty="0"/>
          </a:p>
        </p:txBody>
      </p:sp>
      <p:sp>
        <p:nvSpPr>
          <p:cNvPr id="37" name="角丸四角形 36"/>
          <p:cNvSpPr/>
          <p:nvPr/>
        </p:nvSpPr>
        <p:spPr bwMode="auto">
          <a:xfrm>
            <a:off x="539552" y="3071810"/>
            <a:ext cx="8424936" cy="3357586"/>
          </a:xfrm>
          <a:prstGeom prst="roundRect">
            <a:avLst/>
          </a:prstGeom>
          <a:solidFill>
            <a:srgbClr val="FFFF9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ja-JP" sz="2400" dirty="0" smtClean="0">
                <a:solidFill>
                  <a:schemeClr val="tx2"/>
                </a:solidFill>
                <a:cs typeface="Arial" pitchFamily="34" charset="0"/>
              </a:rPr>
              <a:t>A pair of voltage transitions consume 83pJ (=231-148) 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solidFill>
                  <a:schemeClr val="tx2"/>
                </a:solidFill>
                <a:cs typeface="Arial" pitchFamily="34" charset="0"/>
              </a:rPr>
              <a:t>Thus, frequent voltage transitions adversely increase the total power consumption.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dirty="0" smtClean="0">
                <a:solidFill>
                  <a:schemeClr val="tx2"/>
                </a:solidFill>
                <a:cs typeface="Arial" pitchFamily="34" charset="0"/>
              </a:rPr>
              <a:t>Break-even time (BET) is the minimum duration time to compensate for the overhead energy (i.e., 83pJ).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ja-JP" sz="800" dirty="0" smtClean="0">
              <a:solidFill>
                <a:schemeClr val="tx2"/>
              </a:solidFill>
              <a:cs typeface="Arial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2400" b="1" dirty="0" smtClean="0">
                <a:solidFill>
                  <a:srgbClr val="FF0000"/>
                </a:solidFill>
                <a:cs typeface="Arial" pitchFamily="34" charset="0"/>
                <a:sym typeface="Wingdings" pitchFamily="2" charset="2"/>
              </a:rPr>
              <a:t> </a:t>
            </a:r>
            <a:r>
              <a:rPr lang="en-US" altLang="ja-JP" sz="2400" b="1" dirty="0" smtClean="0">
                <a:solidFill>
                  <a:srgbClr val="FF0000"/>
                </a:solidFill>
                <a:cs typeface="Arial" pitchFamily="34" charset="0"/>
              </a:rPr>
              <a:t>BET is 58nsec (23-cycle @392.2MHz)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latin typeface="+mn-lt"/>
                <a:cs typeface="Arial" charset="0"/>
              </a:rPr>
              <a:t>CMP simulator: </a:t>
            </a:r>
            <a:r>
              <a:rPr lang="en-US" altLang="ja-JP" sz="3200" dirty="0" smtClean="0">
                <a:latin typeface="+mn-lt"/>
                <a:cs typeface="Arial" charset="0"/>
              </a:rPr>
              <a:t>GEMS/</a:t>
            </a:r>
            <a:r>
              <a:rPr lang="en-US" altLang="ja-JP" sz="3200" dirty="0" err="1" smtClean="0">
                <a:latin typeface="+mn-lt"/>
                <a:cs typeface="Arial" charset="0"/>
              </a:rPr>
              <a:t>Simics</a:t>
            </a:r>
            <a:endParaRPr lang="ja-JP" altLang="en-US" dirty="0" smtClean="0">
              <a:latin typeface="+mn-lt"/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Full-system CMP simulation</a:t>
            </a:r>
          </a:p>
          <a:p>
            <a:pPr lvl="1"/>
            <a:r>
              <a:rPr lang="en-US" altLang="ja-JP" dirty="0" smtClean="0"/>
              <a:t>16-tile CMP, 4x4 mesh NoC</a:t>
            </a:r>
          </a:p>
          <a:p>
            <a:pPr lvl="1"/>
            <a:r>
              <a:rPr lang="en-US" altLang="ja-JP" dirty="0" smtClean="0"/>
              <a:t>Sun Solaris 9, Sun Studio 12</a:t>
            </a:r>
          </a:p>
          <a:p>
            <a:pPr lvl="1"/>
            <a:r>
              <a:rPr lang="en-US" altLang="ja-JP" dirty="0" smtClean="0"/>
              <a:t>NAS Parallel Bench</a:t>
            </a:r>
            <a:r>
              <a:rPr lang="ja-JP" altLang="en-US" dirty="0" smtClean="0"/>
              <a:t> </a:t>
            </a:r>
            <a:r>
              <a:rPr lang="en-US" altLang="ja-JP" dirty="0" smtClean="0"/>
              <a:t>(16 threads)</a:t>
            </a:r>
          </a:p>
        </p:txBody>
      </p:sp>
      <p:sp>
        <p:nvSpPr>
          <p:cNvPr id="105" name="正方形/長方形 104"/>
          <p:cNvSpPr/>
          <p:nvPr/>
        </p:nvSpPr>
        <p:spPr bwMode="auto">
          <a:xfrm>
            <a:off x="395536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467544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1043608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50"/>
          <p:cNvSpPr>
            <a:spLocks noChangeArrowheads="1"/>
          </p:cNvSpPr>
          <p:nvPr/>
        </p:nvSpPr>
        <p:spPr bwMode="auto">
          <a:xfrm>
            <a:off x="467544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9959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395536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467544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1043608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50"/>
          <p:cNvSpPr>
            <a:spLocks noChangeArrowheads="1"/>
          </p:cNvSpPr>
          <p:nvPr/>
        </p:nvSpPr>
        <p:spPr bwMode="auto">
          <a:xfrm>
            <a:off x="467544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50"/>
          <p:cNvSpPr>
            <a:spLocks noChangeArrowheads="1"/>
          </p:cNvSpPr>
          <p:nvPr/>
        </p:nvSpPr>
        <p:spPr bwMode="auto">
          <a:xfrm>
            <a:off x="89959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正方形/長方形 218"/>
          <p:cNvSpPr/>
          <p:nvPr/>
        </p:nvSpPr>
        <p:spPr bwMode="auto">
          <a:xfrm>
            <a:off x="395536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0" name="Rectangle 50"/>
          <p:cNvSpPr>
            <a:spLocks noChangeArrowheads="1"/>
          </p:cNvSpPr>
          <p:nvPr/>
        </p:nvSpPr>
        <p:spPr bwMode="auto">
          <a:xfrm>
            <a:off x="467544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50"/>
          <p:cNvSpPr>
            <a:spLocks noChangeArrowheads="1"/>
          </p:cNvSpPr>
          <p:nvPr/>
        </p:nvSpPr>
        <p:spPr bwMode="auto">
          <a:xfrm>
            <a:off x="1043608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50"/>
          <p:cNvSpPr>
            <a:spLocks noChangeArrowheads="1"/>
          </p:cNvSpPr>
          <p:nvPr/>
        </p:nvSpPr>
        <p:spPr bwMode="auto">
          <a:xfrm>
            <a:off x="467544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50"/>
          <p:cNvSpPr>
            <a:spLocks noChangeArrowheads="1"/>
          </p:cNvSpPr>
          <p:nvPr/>
        </p:nvSpPr>
        <p:spPr bwMode="auto">
          <a:xfrm>
            <a:off x="89959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395536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6" name="Rectangle 50"/>
          <p:cNvSpPr>
            <a:spLocks noChangeArrowheads="1"/>
          </p:cNvSpPr>
          <p:nvPr/>
        </p:nvSpPr>
        <p:spPr bwMode="auto">
          <a:xfrm>
            <a:off x="467544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50"/>
          <p:cNvSpPr>
            <a:spLocks noChangeArrowheads="1"/>
          </p:cNvSpPr>
          <p:nvPr/>
        </p:nvSpPr>
        <p:spPr bwMode="auto">
          <a:xfrm>
            <a:off x="1043608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50"/>
          <p:cNvSpPr>
            <a:spLocks noChangeArrowheads="1"/>
          </p:cNvSpPr>
          <p:nvPr/>
        </p:nvSpPr>
        <p:spPr bwMode="auto">
          <a:xfrm>
            <a:off x="467544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50"/>
          <p:cNvSpPr>
            <a:spLocks noChangeArrowheads="1"/>
          </p:cNvSpPr>
          <p:nvPr/>
        </p:nvSpPr>
        <p:spPr bwMode="auto">
          <a:xfrm>
            <a:off x="89959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1331640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2" name="Rectangle 50"/>
          <p:cNvSpPr>
            <a:spLocks noChangeArrowheads="1"/>
          </p:cNvSpPr>
          <p:nvPr/>
        </p:nvSpPr>
        <p:spPr bwMode="auto">
          <a:xfrm>
            <a:off x="1403648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50"/>
          <p:cNvSpPr>
            <a:spLocks noChangeArrowheads="1"/>
          </p:cNvSpPr>
          <p:nvPr/>
        </p:nvSpPr>
        <p:spPr bwMode="auto">
          <a:xfrm>
            <a:off x="197971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50"/>
          <p:cNvSpPr>
            <a:spLocks noChangeArrowheads="1"/>
          </p:cNvSpPr>
          <p:nvPr/>
        </p:nvSpPr>
        <p:spPr bwMode="auto">
          <a:xfrm>
            <a:off x="1403648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50"/>
          <p:cNvSpPr>
            <a:spLocks noChangeArrowheads="1"/>
          </p:cNvSpPr>
          <p:nvPr/>
        </p:nvSpPr>
        <p:spPr bwMode="auto">
          <a:xfrm>
            <a:off x="183569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正方形/長方形 236"/>
          <p:cNvSpPr/>
          <p:nvPr/>
        </p:nvSpPr>
        <p:spPr bwMode="auto">
          <a:xfrm>
            <a:off x="1331640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8" name="Rectangle 50"/>
          <p:cNvSpPr>
            <a:spLocks noChangeArrowheads="1"/>
          </p:cNvSpPr>
          <p:nvPr/>
        </p:nvSpPr>
        <p:spPr bwMode="auto">
          <a:xfrm>
            <a:off x="1403648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50"/>
          <p:cNvSpPr>
            <a:spLocks noChangeArrowheads="1"/>
          </p:cNvSpPr>
          <p:nvPr/>
        </p:nvSpPr>
        <p:spPr bwMode="auto">
          <a:xfrm>
            <a:off x="197971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50"/>
          <p:cNvSpPr>
            <a:spLocks noChangeArrowheads="1"/>
          </p:cNvSpPr>
          <p:nvPr/>
        </p:nvSpPr>
        <p:spPr bwMode="auto">
          <a:xfrm>
            <a:off x="1403648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50"/>
          <p:cNvSpPr>
            <a:spLocks noChangeArrowheads="1"/>
          </p:cNvSpPr>
          <p:nvPr/>
        </p:nvSpPr>
        <p:spPr bwMode="auto">
          <a:xfrm>
            <a:off x="183569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1331640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1403648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197971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50"/>
          <p:cNvSpPr>
            <a:spLocks noChangeArrowheads="1"/>
          </p:cNvSpPr>
          <p:nvPr/>
        </p:nvSpPr>
        <p:spPr bwMode="auto">
          <a:xfrm>
            <a:off x="1403648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50"/>
          <p:cNvSpPr>
            <a:spLocks noChangeArrowheads="1"/>
          </p:cNvSpPr>
          <p:nvPr/>
        </p:nvSpPr>
        <p:spPr bwMode="auto">
          <a:xfrm>
            <a:off x="183569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1331640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1403648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197971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1403648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183569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2267744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6" name="Rectangle 50"/>
          <p:cNvSpPr>
            <a:spLocks noChangeArrowheads="1"/>
          </p:cNvSpPr>
          <p:nvPr/>
        </p:nvSpPr>
        <p:spPr bwMode="auto">
          <a:xfrm>
            <a:off x="2339752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291581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2339752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277180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2267744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2339752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291581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50"/>
          <p:cNvSpPr>
            <a:spLocks noChangeArrowheads="1"/>
          </p:cNvSpPr>
          <p:nvPr/>
        </p:nvSpPr>
        <p:spPr bwMode="auto">
          <a:xfrm>
            <a:off x="2339752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50"/>
          <p:cNvSpPr>
            <a:spLocks noChangeArrowheads="1"/>
          </p:cNvSpPr>
          <p:nvPr/>
        </p:nvSpPr>
        <p:spPr bwMode="auto">
          <a:xfrm>
            <a:off x="277180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正方形/長方形 266"/>
          <p:cNvSpPr/>
          <p:nvPr/>
        </p:nvSpPr>
        <p:spPr bwMode="auto">
          <a:xfrm>
            <a:off x="2267744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2339752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291581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2339752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277180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正方形/長方形 272"/>
          <p:cNvSpPr/>
          <p:nvPr/>
        </p:nvSpPr>
        <p:spPr bwMode="auto">
          <a:xfrm>
            <a:off x="2267744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4" name="Rectangle 50"/>
          <p:cNvSpPr>
            <a:spLocks noChangeArrowheads="1"/>
          </p:cNvSpPr>
          <p:nvPr/>
        </p:nvSpPr>
        <p:spPr bwMode="auto">
          <a:xfrm>
            <a:off x="2339752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291581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50"/>
          <p:cNvSpPr>
            <a:spLocks noChangeArrowheads="1"/>
          </p:cNvSpPr>
          <p:nvPr/>
        </p:nvSpPr>
        <p:spPr bwMode="auto">
          <a:xfrm>
            <a:off x="2339752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277180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3203848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3275856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50"/>
          <p:cNvSpPr>
            <a:spLocks noChangeArrowheads="1"/>
          </p:cNvSpPr>
          <p:nvPr/>
        </p:nvSpPr>
        <p:spPr bwMode="auto">
          <a:xfrm>
            <a:off x="385192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3275856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3707904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正方形/長方形 284"/>
          <p:cNvSpPr/>
          <p:nvPr/>
        </p:nvSpPr>
        <p:spPr bwMode="auto">
          <a:xfrm>
            <a:off x="3203848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3275856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385192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3275856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3707904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3203848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3275856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385192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50"/>
          <p:cNvSpPr>
            <a:spLocks noChangeArrowheads="1"/>
          </p:cNvSpPr>
          <p:nvPr/>
        </p:nvSpPr>
        <p:spPr bwMode="auto">
          <a:xfrm>
            <a:off x="3275856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3707904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正方形/長方形 296"/>
          <p:cNvSpPr/>
          <p:nvPr/>
        </p:nvSpPr>
        <p:spPr bwMode="auto">
          <a:xfrm>
            <a:off x="3203848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3275856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385192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3275856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3707904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正方形/長方形 119"/>
          <p:cNvSpPr/>
          <p:nvPr/>
        </p:nvSpPr>
        <p:spPr bwMode="auto">
          <a:xfrm>
            <a:off x="395536" y="3068960"/>
            <a:ext cx="3744416" cy="3744416"/>
          </a:xfrm>
          <a:prstGeom prst="rect">
            <a:avLst/>
          </a:prstGeom>
          <a:solidFill>
            <a:srgbClr val="FFFFFF">
              <a:alpha val="40000"/>
            </a:srgb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20"/>
          <p:cNvGrpSpPr/>
          <p:nvPr/>
        </p:nvGrpSpPr>
        <p:grpSpPr>
          <a:xfrm>
            <a:off x="1116757" y="3717032"/>
            <a:ext cx="2951187" cy="2951187"/>
            <a:chOff x="1116757" y="3717032"/>
            <a:chExt cx="2951187" cy="2951187"/>
          </a:xfrm>
        </p:grpSpPr>
        <p:sp>
          <p:nvSpPr>
            <p:cNvPr id="122" name="正方形/長方形 121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3" name="正方形/長方形 122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6" name="正方形/長方形 125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7" name="正方形/長方形 126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0" name="正方形/長方形 129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9" name="正方形/長方形 13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0" name="正方形/長方形 13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1" name="正方形/長方形 14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42" name="直線コネクタ 14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直線コネクタ 14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直線コネクタ 14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直線コネクタ 14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直線コネクタ 145"/>
            <p:cNvCxnSpPr>
              <a:endCxn id="13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直線コネクタ 14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直線コネクタ 14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直線コネクタ 14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2" name="テキスト ボックス 151"/>
          <p:cNvSpPr txBox="1"/>
          <p:nvPr/>
        </p:nvSpPr>
        <p:spPr>
          <a:xfrm>
            <a:off x="5796136" y="1074440"/>
            <a:ext cx="324036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nl-NL" altLang="ja-JP" sz="2400" dirty="0" smtClean="0">
                <a:cs typeface="Arial" pitchFamily="34" charset="0"/>
              </a:rPr>
              <a:t>OpenMP version</a:t>
            </a:r>
          </a:p>
          <a:p>
            <a:endParaRPr lang="nl-NL" altLang="ja-JP" sz="2400" dirty="0" smtClean="0">
              <a:cs typeface="Arial" pitchFamily="34" charset="0"/>
            </a:endParaRPr>
          </a:p>
          <a:p>
            <a:r>
              <a:rPr lang="nl-NL" altLang="ja-JP" sz="2400" dirty="0" smtClean="0">
                <a:cs typeface="Arial" pitchFamily="34" charset="0"/>
              </a:rPr>
              <a:t>IS, DC, MG, EP, LU, </a:t>
            </a:r>
          </a:p>
          <a:p>
            <a:r>
              <a:rPr lang="nl-NL" altLang="ja-JP" sz="2400" dirty="0" smtClean="0">
                <a:cs typeface="Arial" pitchFamily="34" charset="0"/>
              </a:rPr>
              <a:t>SP, BT, FT</a:t>
            </a:r>
            <a:endParaRPr kumimoji="1" lang="ja-JP" altLang="en-US" sz="2400" dirty="0" smtClean="0">
              <a:cs typeface="Arial" pitchFamily="34" charset="0"/>
            </a:endParaRPr>
          </a:p>
        </p:txBody>
      </p:sp>
      <p:sp>
        <p:nvSpPr>
          <p:cNvPr id="134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5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6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286125" cy="271462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57" name="正方形/長方形 156"/>
          <p:cNvSpPr/>
          <p:nvPr/>
        </p:nvSpPr>
        <p:spPr bwMode="auto">
          <a:xfrm>
            <a:off x="6000750" y="610076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6357938" y="5957888"/>
            <a:ext cx="20510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  <a:ea typeface="ＭＳ Ｐゴシック" pitchFamily="50" charset="-128"/>
              </a:rPr>
              <a:t>On-chip router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159" name="グループ化 205"/>
          <p:cNvGrpSpPr>
            <a:grpSpLocks/>
          </p:cNvGrpSpPr>
          <p:nvPr/>
        </p:nvGrpSpPr>
        <p:grpSpPr bwMode="auto">
          <a:xfrm>
            <a:off x="6354763" y="4071938"/>
            <a:ext cx="2190750" cy="1757362"/>
            <a:chOff x="6354763" y="4071938"/>
            <a:chExt cx="2190023" cy="1757422"/>
          </a:xfrm>
        </p:grpSpPr>
        <p:sp>
          <p:nvSpPr>
            <p:cNvPr id="160" name="テキスト ボックス 159"/>
            <p:cNvSpPr txBox="1"/>
            <p:nvPr/>
          </p:nvSpPr>
          <p:spPr>
            <a:xfrm>
              <a:off x="6354763" y="4071938"/>
              <a:ext cx="166314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err="1">
                  <a:latin typeface="+mj-lt"/>
                  <a:ea typeface="ＭＳ Ｐゴシック" pitchFamily="50" charset="-128"/>
                </a:rPr>
                <a:t>UltraSPARC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6354763" y="4786337"/>
              <a:ext cx="2190023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L1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(I &amp; D)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6357937" y="5429296"/>
              <a:ext cx="1875802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L2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 bank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Our target: </a:t>
            </a:r>
            <a:r>
              <a:rPr lang="en-US" altLang="ja-JP" sz="3200" dirty="0" smtClean="0"/>
              <a:t>NoC for future CMPs</a:t>
            </a:r>
            <a:endParaRPr lang="ja-JP" altLang="en-US" sz="3200" dirty="0" smtClean="0"/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915400" cy="2071688"/>
          </a:xfrm>
        </p:spPr>
        <p:txBody>
          <a:bodyPr/>
          <a:lstStyle/>
          <a:p>
            <a:r>
              <a:rPr lang="en-US" altLang="ja-JP" dirty="0" smtClean="0"/>
              <a:t>16-tile CMP example</a:t>
            </a:r>
          </a:p>
          <a:p>
            <a:pPr lvl="1"/>
            <a:r>
              <a:rPr lang="en-US" altLang="ja-JP" dirty="0" smtClean="0"/>
              <a:t>Each tile consists of processor, L1, and L2 cache bank</a:t>
            </a:r>
          </a:p>
          <a:p>
            <a:pPr lvl="1"/>
            <a:r>
              <a:rPr lang="en-US" altLang="ja-JP" dirty="0" smtClean="0"/>
              <a:t>L2 banks form a single shared L2 cache </a:t>
            </a:r>
            <a:r>
              <a:rPr lang="en-US" altLang="ja-JP" dirty="0" smtClean="0">
                <a:sym typeface="Wingdings" pitchFamily="2" charset="2"/>
              </a:rPr>
              <a:t> SNUCA</a:t>
            </a:r>
            <a:endParaRPr lang="en-US" altLang="ja-JP" dirty="0" smtClean="0"/>
          </a:p>
          <a:p>
            <a:pPr lvl="1"/>
            <a:endParaRPr lang="en-US" altLang="ja-JP" dirty="0" smtClean="0">
              <a:sym typeface="Wingdings" pitchFamily="2" charset="2"/>
            </a:endParaRPr>
          </a:p>
          <a:p>
            <a:pPr lvl="1"/>
            <a:endParaRPr lang="en-US" altLang="ja-JP" dirty="0" smtClean="0">
              <a:latin typeface="Arial" charset="0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395536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9" name="正方形/長方形 218"/>
          <p:cNvSpPr/>
          <p:nvPr/>
        </p:nvSpPr>
        <p:spPr bwMode="auto">
          <a:xfrm>
            <a:off x="395536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395536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1331640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7" name="正方形/長方形 236"/>
          <p:cNvSpPr/>
          <p:nvPr/>
        </p:nvSpPr>
        <p:spPr bwMode="auto">
          <a:xfrm>
            <a:off x="1331640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1331640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1331640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2267744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2267744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7" name="正方形/長方形 266"/>
          <p:cNvSpPr/>
          <p:nvPr/>
        </p:nvSpPr>
        <p:spPr bwMode="auto">
          <a:xfrm>
            <a:off x="2267744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3" name="正方形/長方形 272"/>
          <p:cNvSpPr/>
          <p:nvPr/>
        </p:nvSpPr>
        <p:spPr bwMode="auto">
          <a:xfrm>
            <a:off x="2267744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3203848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5" name="正方形/長方形 284"/>
          <p:cNvSpPr/>
          <p:nvPr/>
        </p:nvSpPr>
        <p:spPr bwMode="auto">
          <a:xfrm>
            <a:off x="3203848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3203848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7" name="正方形/長方形 296"/>
          <p:cNvSpPr/>
          <p:nvPr/>
        </p:nvSpPr>
        <p:spPr bwMode="auto">
          <a:xfrm>
            <a:off x="3203848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15" name="正方形/長方形 314"/>
          <p:cNvSpPr/>
          <p:nvPr/>
        </p:nvSpPr>
        <p:spPr bwMode="auto">
          <a:xfrm>
            <a:off x="395536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316" name="グループ化 313"/>
          <p:cNvGrpSpPr/>
          <p:nvPr/>
        </p:nvGrpSpPr>
        <p:grpSpPr>
          <a:xfrm>
            <a:off x="395536" y="3068960"/>
            <a:ext cx="936104" cy="936104"/>
            <a:chOff x="395536" y="3068960"/>
            <a:chExt cx="936104" cy="936104"/>
          </a:xfrm>
        </p:grpSpPr>
        <p:sp>
          <p:nvSpPr>
            <p:cNvPr id="317" name="正方形/長方形 316"/>
            <p:cNvSpPr/>
            <p:nvPr/>
          </p:nvSpPr>
          <p:spPr bwMode="auto">
            <a:xfrm>
              <a:off x="395536" y="3068960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18" name="Rectangle 50"/>
            <p:cNvSpPr>
              <a:spLocks noChangeArrowheads="1"/>
            </p:cNvSpPr>
            <p:nvPr/>
          </p:nvSpPr>
          <p:spPr bwMode="auto">
            <a:xfrm>
              <a:off x="467544" y="3140968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9" name="Rectangle 50"/>
            <p:cNvSpPr>
              <a:spLocks noChangeArrowheads="1"/>
            </p:cNvSpPr>
            <p:nvPr/>
          </p:nvSpPr>
          <p:spPr bwMode="auto">
            <a:xfrm>
              <a:off x="1043608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0" name="Rectangle 50"/>
            <p:cNvSpPr>
              <a:spLocks noChangeArrowheads="1"/>
            </p:cNvSpPr>
            <p:nvPr/>
          </p:nvSpPr>
          <p:spPr bwMode="auto">
            <a:xfrm>
              <a:off x="467544" y="3645024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1" name="Rectangle 50"/>
            <p:cNvSpPr>
              <a:spLocks noChangeArrowheads="1"/>
            </p:cNvSpPr>
            <p:nvPr/>
          </p:nvSpPr>
          <p:spPr bwMode="auto">
            <a:xfrm>
              <a:off x="899592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2" name="グループ化 321"/>
          <p:cNvGrpSpPr/>
          <p:nvPr/>
        </p:nvGrpSpPr>
        <p:grpSpPr>
          <a:xfrm>
            <a:off x="395536" y="3068960"/>
            <a:ext cx="3744416" cy="3744416"/>
            <a:chOff x="395536" y="3068960"/>
            <a:chExt cx="3744416" cy="3744416"/>
          </a:xfrm>
        </p:grpSpPr>
        <p:sp>
          <p:nvSpPr>
            <p:cNvPr id="323" name="正方形/長方形 322"/>
            <p:cNvSpPr/>
            <p:nvPr/>
          </p:nvSpPr>
          <p:spPr bwMode="auto">
            <a:xfrm>
              <a:off x="395536" y="4005064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24" name="Rectangle 50"/>
            <p:cNvSpPr>
              <a:spLocks noChangeArrowheads="1"/>
            </p:cNvSpPr>
            <p:nvPr/>
          </p:nvSpPr>
          <p:spPr bwMode="auto">
            <a:xfrm>
              <a:off x="467544" y="4077072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5" name="Rectangle 50"/>
            <p:cNvSpPr>
              <a:spLocks noChangeArrowheads="1"/>
            </p:cNvSpPr>
            <p:nvPr/>
          </p:nvSpPr>
          <p:spPr bwMode="auto">
            <a:xfrm>
              <a:off x="1043608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6" name="Rectangle 50"/>
            <p:cNvSpPr>
              <a:spLocks noChangeArrowheads="1"/>
            </p:cNvSpPr>
            <p:nvPr/>
          </p:nvSpPr>
          <p:spPr bwMode="auto">
            <a:xfrm>
              <a:off x="467544" y="4581128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7" name="Rectangle 50"/>
            <p:cNvSpPr>
              <a:spLocks noChangeArrowheads="1"/>
            </p:cNvSpPr>
            <p:nvPr/>
          </p:nvSpPr>
          <p:spPr bwMode="auto">
            <a:xfrm>
              <a:off x="899592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" name="正方形/長方形 327"/>
            <p:cNvSpPr/>
            <p:nvPr/>
          </p:nvSpPr>
          <p:spPr bwMode="auto">
            <a:xfrm>
              <a:off x="395536" y="4941168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29" name="Rectangle 50"/>
            <p:cNvSpPr>
              <a:spLocks noChangeArrowheads="1"/>
            </p:cNvSpPr>
            <p:nvPr/>
          </p:nvSpPr>
          <p:spPr bwMode="auto">
            <a:xfrm>
              <a:off x="467544" y="5013176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0" name="Rectangle 50"/>
            <p:cNvSpPr>
              <a:spLocks noChangeArrowheads="1"/>
            </p:cNvSpPr>
            <p:nvPr/>
          </p:nvSpPr>
          <p:spPr bwMode="auto">
            <a:xfrm>
              <a:off x="1043608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1" name="Rectangle 50"/>
            <p:cNvSpPr>
              <a:spLocks noChangeArrowheads="1"/>
            </p:cNvSpPr>
            <p:nvPr/>
          </p:nvSpPr>
          <p:spPr bwMode="auto">
            <a:xfrm>
              <a:off x="467544" y="5517232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2" name="Rectangle 50"/>
            <p:cNvSpPr>
              <a:spLocks noChangeArrowheads="1"/>
            </p:cNvSpPr>
            <p:nvPr/>
          </p:nvSpPr>
          <p:spPr bwMode="auto">
            <a:xfrm>
              <a:off x="899592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3" name="正方形/長方形 332"/>
            <p:cNvSpPr/>
            <p:nvPr/>
          </p:nvSpPr>
          <p:spPr bwMode="auto">
            <a:xfrm>
              <a:off x="395536" y="5877272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34" name="Rectangle 50"/>
            <p:cNvSpPr>
              <a:spLocks noChangeArrowheads="1"/>
            </p:cNvSpPr>
            <p:nvPr/>
          </p:nvSpPr>
          <p:spPr bwMode="auto">
            <a:xfrm>
              <a:off x="467544" y="5949280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5" name="Rectangle 50"/>
            <p:cNvSpPr>
              <a:spLocks noChangeArrowheads="1"/>
            </p:cNvSpPr>
            <p:nvPr/>
          </p:nvSpPr>
          <p:spPr bwMode="auto">
            <a:xfrm>
              <a:off x="1043608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6" name="Rectangle 50"/>
            <p:cNvSpPr>
              <a:spLocks noChangeArrowheads="1"/>
            </p:cNvSpPr>
            <p:nvPr/>
          </p:nvSpPr>
          <p:spPr bwMode="auto">
            <a:xfrm>
              <a:off x="467544" y="6453336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7" name="Rectangle 50"/>
            <p:cNvSpPr>
              <a:spLocks noChangeArrowheads="1"/>
            </p:cNvSpPr>
            <p:nvPr/>
          </p:nvSpPr>
          <p:spPr bwMode="auto">
            <a:xfrm>
              <a:off x="899592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8" name="正方形/長方形 337"/>
            <p:cNvSpPr/>
            <p:nvPr/>
          </p:nvSpPr>
          <p:spPr bwMode="auto">
            <a:xfrm>
              <a:off x="1331640" y="3068960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39" name="Rectangle 50"/>
            <p:cNvSpPr>
              <a:spLocks noChangeArrowheads="1"/>
            </p:cNvSpPr>
            <p:nvPr/>
          </p:nvSpPr>
          <p:spPr bwMode="auto">
            <a:xfrm>
              <a:off x="1403648" y="3140968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0" name="Rectangle 50"/>
            <p:cNvSpPr>
              <a:spLocks noChangeArrowheads="1"/>
            </p:cNvSpPr>
            <p:nvPr/>
          </p:nvSpPr>
          <p:spPr bwMode="auto">
            <a:xfrm>
              <a:off x="1979712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1" name="Rectangle 50"/>
            <p:cNvSpPr>
              <a:spLocks noChangeArrowheads="1"/>
            </p:cNvSpPr>
            <p:nvPr/>
          </p:nvSpPr>
          <p:spPr bwMode="auto">
            <a:xfrm>
              <a:off x="1403648" y="3645024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2" name="Rectangle 50"/>
            <p:cNvSpPr>
              <a:spLocks noChangeArrowheads="1"/>
            </p:cNvSpPr>
            <p:nvPr/>
          </p:nvSpPr>
          <p:spPr bwMode="auto">
            <a:xfrm>
              <a:off x="1835696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3" name="正方形/長方形 342"/>
            <p:cNvSpPr/>
            <p:nvPr/>
          </p:nvSpPr>
          <p:spPr bwMode="auto">
            <a:xfrm>
              <a:off x="1331640" y="4005064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44" name="Rectangle 50"/>
            <p:cNvSpPr>
              <a:spLocks noChangeArrowheads="1"/>
            </p:cNvSpPr>
            <p:nvPr/>
          </p:nvSpPr>
          <p:spPr bwMode="auto">
            <a:xfrm>
              <a:off x="1403648" y="4077072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5" name="Rectangle 50"/>
            <p:cNvSpPr>
              <a:spLocks noChangeArrowheads="1"/>
            </p:cNvSpPr>
            <p:nvPr/>
          </p:nvSpPr>
          <p:spPr bwMode="auto">
            <a:xfrm>
              <a:off x="1979712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6" name="Rectangle 50"/>
            <p:cNvSpPr>
              <a:spLocks noChangeArrowheads="1"/>
            </p:cNvSpPr>
            <p:nvPr/>
          </p:nvSpPr>
          <p:spPr bwMode="auto">
            <a:xfrm>
              <a:off x="1403648" y="4581128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7" name="Rectangle 50"/>
            <p:cNvSpPr>
              <a:spLocks noChangeArrowheads="1"/>
            </p:cNvSpPr>
            <p:nvPr/>
          </p:nvSpPr>
          <p:spPr bwMode="auto">
            <a:xfrm>
              <a:off x="1835696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8" name="正方形/長方形 347"/>
            <p:cNvSpPr/>
            <p:nvPr/>
          </p:nvSpPr>
          <p:spPr bwMode="auto">
            <a:xfrm>
              <a:off x="1331640" y="4941168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49" name="Rectangle 50"/>
            <p:cNvSpPr>
              <a:spLocks noChangeArrowheads="1"/>
            </p:cNvSpPr>
            <p:nvPr/>
          </p:nvSpPr>
          <p:spPr bwMode="auto">
            <a:xfrm>
              <a:off x="1403648" y="5013176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0" name="Rectangle 50"/>
            <p:cNvSpPr>
              <a:spLocks noChangeArrowheads="1"/>
            </p:cNvSpPr>
            <p:nvPr/>
          </p:nvSpPr>
          <p:spPr bwMode="auto">
            <a:xfrm>
              <a:off x="1979712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1" name="Rectangle 50"/>
            <p:cNvSpPr>
              <a:spLocks noChangeArrowheads="1"/>
            </p:cNvSpPr>
            <p:nvPr/>
          </p:nvSpPr>
          <p:spPr bwMode="auto">
            <a:xfrm>
              <a:off x="1403648" y="5517232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2" name="Rectangle 50"/>
            <p:cNvSpPr>
              <a:spLocks noChangeArrowheads="1"/>
            </p:cNvSpPr>
            <p:nvPr/>
          </p:nvSpPr>
          <p:spPr bwMode="auto">
            <a:xfrm>
              <a:off x="1835696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3" name="正方形/長方形 352"/>
            <p:cNvSpPr/>
            <p:nvPr/>
          </p:nvSpPr>
          <p:spPr bwMode="auto">
            <a:xfrm>
              <a:off x="1331640" y="5877272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54" name="Rectangle 50"/>
            <p:cNvSpPr>
              <a:spLocks noChangeArrowheads="1"/>
            </p:cNvSpPr>
            <p:nvPr/>
          </p:nvSpPr>
          <p:spPr bwMode="auto">
            <a:xfrm>
              <a:off x="1403648" y="5949280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5" name="Rectangle 50"/>
            <p:cNvSpPr>
              <a:spLocks noChangeArrowheads="1"/>
            </p:cNvSpPr>
            <p:nvPr/>
          </p:nvSpPr>
          <p:spPr bwMode="auto">
            <a:xfrm>
              <a:off x="1979712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6" name="Rectangle 50"/>
            <p:cNvSpPr>
              <a:spLocks noChangeArrowheads="1"/>
            </p:cNvSpPr>
            <p:nvPr/>
          </p:nvSpPr>
          <p:spPr bwMode="auto">
            <a:xfrm>
              <a:off x="1403648" y="6453336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7" name="Rectangle 50"/>
            <p:cNvSpPr>
              <a:spLocks noChangeArrowheads="1"/>
            </p:cNvSpPr>
            <p:nvPr/>
          </p:nvSpPr>
          <p:spPr bwMode="auto">
            <a:xfrm>
              <a:off x="1835696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8" name="正方形/長方形 357"/>
            <p:cNvSpPr/>
            <p:nvPr/>
          </p:nvSpPr>
          <p:spPr bwMode="auto">
            <a:xfrm>
              <a:off x="2267744" y="3068960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59" name="Rectangle 50"/>
            <p:cNvSpPr>
              <a:spLocks noChangeArrowheads="1"/>
            </p:cNvSpPr>
            <p:nvPr/>
          </p:nvSpPr>
          <p:spPr bwMode="auto">
            <a:xfrm>
              <a:off x="2339752" y="3140968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0" name="Rectangle 50"/>
            <p:cNvSpPr>
              <a:spLocks noChangeArrowheads="1"/>
            </p:cNvSpPr>
            <p:nvPr/>
          </p:nvSpPr>
          <p:spPr bwMode="auto">
            <a:xfrm>
              <a:off x="2915816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1" name="Rectangle 50"/>
            <p:cNvSpPr>
              <a:spLocks noChangeArrowheads="1"/>
            </p:cNvSpPr>
            <p:nvPr/>
          </p:nvSpPr>
          <p:spPr bwMode="auto">
            <a:xfrm>
              <a:off x="2339752" y="3645024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2" name="Rectangle 50"/>
            <p:cNvSpPr>
              <a:spLocks noChangeArrowheads="1"/>
            </p:cNvSpPr>
            <p:nvPr/>
          </p:nvSpPr>
          <p:spPr bwMode="auto">
            <a:xfrm>
              <a:off x="2771800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3" name="正方形/長方形 362"/>
            <p:cNvSpPr/>
            <p:nvPr/>
          </p:nvSpPr>
          <p:spPr bwMode="auto">
            <a:xfrm>
              <a:off x="2267744" y="4005064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64" name="Rectangle 50"/>
            <p:cNvSpPr>
              <a:spLocks noChangeArrowheads="1"/>
            </p:cNvSpPr>
            <p:nvPr/>
          </p:nvSpPr>
          <p:spPr bwMode="auto">
            <a:xfrm>
              <a:off x="2339752" y="4077072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5" name="Rectangle 50"/>
            <p:cNvSpPr>
              <a:spLocks noChangeArrowheads="1"/>
            </p:cNvSpPr>
            <p:nvPr/>
          </p:nvSpPr>
          <p:spPr bwMode="auto">
            <a:xfrm>
              <a:off x="2915816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6" name="Rectangle 50"/>
            <p:cNvSpPr>
              <a:spLocks noChangeArrowheads="1"/>
            </p:cNvSpPr>
            <p:nvPr/>
          </p:nvSpPr>
          <p:spPr bwMode="auto">
            <a:xfrm>
              <a:off x="2339752" y="4581128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7" name="Rectangle 50"/>
            <p:cNvSpPr>
              <a:spLocks noChangeArrowheads="1"/>
            </p:cNvSpPr>
            <p:nvPr/>
          </p:nvSpPr>
          <p:spPr bwMode="auto">
            <a:xfrm>
              <a:off x="2771800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" name="正方形/長方形 367"/>
            <p:cNvSpPr/>
            <p:nvPr/>
          </p:nvSpPr>
          <p:spPr bwMode="auto">
            <a:xfrm>
              <a:off x="2267744" y="4941168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69" name="Rectangle 50"/>
            <p:cNvSpPr>
              <a:spLocks noChangeArrowheads="1"/>
            </p:cNvSpPr>
            <p:nvPr/>
          </p:nvSpPr>
          <p:spPr bwMode="auto">
            <a:xfrm>
              <a:off x="2339752" y="5013176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0" name="Rectangle 50"/>
            <p:cNvSpPr>
              <a:spLocks noChangeArrowheads="1"/>
            </p:cNvSpPr>
            <p:nvPr/>
          </p:nvSpPr>
          <p:spPr bwMode="auto">
            <a:xfrm>
              <a:off x="2915816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1" name="Rectangle 50"/>
            <p:cNvSpPr>
              <a:spLocks noChangeArrowheads="1"/>
            </p:cNvSpPr>
            <p:nvPr/>
          </p:nvSpPr>
          <p:spPr bwMode="auto">
            <a:xfrm>
              <a:off x="2339752" y="5517232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2" name="Rectangle 50"/>
            <p:cNvSpPr>
              <a:spLocks noChangeArrowheads="1"/>
            </p:cNvSpPr>
            <p:nvPr/>
          </p:nvSpPr>
          <p:spPr bwMode="auto">
            <a:xfrm>
              <a:off x="2771800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3" name="正方形/長方形 372"/>
            <p:cNvSpPr/>
            <p:nvPr/>
          </p:nvSpPr>
          <p:spPr bwMode="auto">
            <a:xfrm>
              <a:off x="2267744" y="5877272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4" name="Rectangle 50"/>
            <p:cNvSpPr>
              <a:spLocks noChangeArrowheads="1"/>
            </p:cNvSpPr>
            <p:nvPr/>
          </p:nvSpPr>
          <p:spPr bwMode="auto">
            <a:xfrm>
              <a:off x="2339752" y="5949280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5" name="Rectangle 50"/>
            <p:cNvSpPr>
              <a:spLocks noChangeArrowheads="1"/>
            </p:cNvSpPr>
            <p:nvPr/>
          </p:nvSpPr>
          <p:spPr bwMode="auto">
            <a:xfrm>
              <a:off x="2915816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6" name="Rectangle 50"/>
            <p:cNvSpPr>
              <a:spLocks noChangeArrowheads="1"/>
            </p:cNvSpPr>
            <p:nvPr/>
          </p:nvSpPr>
          <p:spPr bwMode="auto">
            <a:xfrm>
              <a:off x="2339752" y="6453336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7" name="Rectangle 50"/>
            <p:cNvSpPr>
              <a:spLocks noChangeArrowheads="1"/>
            </p:cNvSpPr>
            <p:nvPr/>
          </p:nvSpPr>
          <p:spPr bwMode="auto">
            <a:xfrm>
              <a:off x="2771800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8" name="正方形/長方形 377"/>
            <p:cNvSpPr/>
            <p:nvPr/>
          </p:nvSpPr>
          <p:spPr bwMode="auto">
            <a:xfrm>
              <a:off x="3203848" y="3068960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79" name="Rectangle 50"/>
            <p:cNvSpPr>
              <a:spLocks noChangeArrowheads="1"/>
            </p:cNvSpPr>
            <p:nvPr/>
          </p:nvSpPr>
          <p:spPr bwMode="auto">
            <a:xfrm>
              <a:off x="3275856" y="3140968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0" name="Rectangle 50"/>
            <p:cNvSpPr>
              <a:spLocks noChangeArrowheads="1"/>
            </p:cNvSpPr>
            <p:nvPr/>
          </p:nvSpPr>
          <p:spPr bwMode="auto">
            <a:xfrm>
              <a:off x="3851920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1" name="Rectangle 50"/>
            <p:cNvSpPr>
              <a:spLocks noChangeArrowheads="1"/>
            </p:cNvSpPr>
            <p:nvPr/>
          </p:nvSpPr>
          <p:spPr bwMode="auto">
            <a:xfrm>
              <a:off x="3275856" y="3645024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2" name="Rectangle 50"/>
            <p:cNvSpPr>
              <a:spLocks noChangeArrowheads="1"/>
            </p:cNvSpPr>
            <p:nvPr/>
          </p:nvSpPr>
          <p:spPr bwMode="auto">
            <a:xfrm>
              <a:off x="3707904" y="3212976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3" name="正方形/長方形 382"/>
            <p:cNvSpPr/>
            <p:nvPr/>
          </p:nvSpPr>
          <p:spPr bwMode="auto">
            <a:xfrm>
              <a:off x="3203848" y="4005064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84" name="Rectangle 50"/>
            <p:cNvSpPr>
              <a:spLocks noChangeArrowheads="1"/>
            </p:cNvSpPr>
            <p:nvPr/>
          </p:nvSpPr>
          <p:spPr bwMode="auto">
            <a:xfrm>
              <a:off x="3275856" y="4077072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5" name="Rectangle 50"/>
            <p:cNvSpPr>
              <a:spLocks noChangeArrowheads="1"/>
            </p:cNvSpPr>
            <p:nvPr/>
          </p:nvSpPr>
          <p:spPr bwMode="auto">
            <a:xfrm>
              <a:off x="3851920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6" name="Rectangle 50"/>
            <p:cNvSpPr>
              <a:spLocks noChangeArrowheads="1"/>
            </p:cNvSpPr>
            <p:nvPr/>
          </p:nvSpPr>
          <p:spPr bwMode="auto">
            <a:xfrm>
              <a:off x="3275856" y="4581128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7" name="Rectangle 50"/>
            <p:cNvSpPr>
              <a:spLocks noChangeArrowheads="1"/>
            </p:cNvSpPr>
            <p:nvPr/>
          </p:nvSpPr>
          <p:spPr bwMode="auto">
            <a:xfrm>
              <a:off x="3707904" y="4149080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8" name="正方形/長方形 387"/>
            <p:cNvSpPr/>
            <p:nvPr/>
          </p:nvSpPr>
          <p:spPr bwMode="auto">
            <a:xfrm>
              <a:off x="3203848" y="4941168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89" name="Rectangle 50"/>
            <p:cNvSpPr>
              <a:spLocks noChangeArrowheads="1"/>
            </p:cNvSpPr>
            <p:nvPr/>
          </p:nvSpPr>
          <p:spPr bwMode="auto">
            <a:xfrm>
              <a:off x="3275856" y="5013176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0" name="Rectangle 50"/>
            <p:cNvSpPr>
              <a:spLocks noChangeArrowheads="1"/>
            </p:cNvSpPr>
            <p:nvPr/>
          </p:nvSpPr>
          <p:spPr bwMode="auto">
            <a:xfrm>
              <a:off x="3851920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1" name="Rectangle 50"/>
            <p:cNvSpPr>
              <a:spLocks noChangeArrowheads="1"/>
            </p:cNvSpPr>
            <p:nvPr/>
          </p:nvSpPr>
          <p:spPr bwMode="auto">
            <a:xfrm>
              <a:off x="3275856" y="5517232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2" name="Rectangle 50"/>
            <p:cNvSpPr>
              <a:spLocks noChangeArrowheads="1"/>
            </p:cNvSpPr>
            <p:nvPr/>
          </p:nvSpPr>
          <p:spPr bwMode="auto">
            <a:xfrm>
              <a:off x="3707904" y="5085184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3" name="正方形/長方形 392"/>
            <p:cNvSpPr/>
            <p:nvPr/>
          </p:nvSpPr>
          <p:spPr bwMode="auto">
            <a:xfrm>
              <a:off x="3203848" y="5877272"/>
              <a:ext cx="936104" cy="936104"/>
            </a:xfrm>
            <a:prstGeom prst="rect">
              <a:avLst/>
            </a:prstGeom>
            <a:solidFill>
              <a:srgbClr val="FFFFFF"/>
            </a:solidFill>
            <a:ln w="3810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394" name="Rectangle 50"/>
            <p:cNvSpPr>
              <a:spLocks noChangeArrowheads="1"/>
            </p:cNvSpPr>
            <p:nvPr/>
          </p:nvSpPr>
          <p:spPr bwMode="auto">
            <a:xfrm>
              <a:off x="3275856" y="5949280"/>
              <a:ext cx="792088" cy="432048"/>
            </a:xfrm>
            <a:prstGeom prst="rect">
              <a:avLst/>
            </a:prstGeom>
            <a:solidFill>
              <a:srgbClr val="99CCFF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5" name="Rectangle 50"/>
            <p:cNvSpPr>
              <a:spLocks noChangeArrowheads="1"/>
            </p:cNvSpPr>
            <p:nvPr/>
          </p:nvSpPr>
          <p:spPr bwMode="auto">
            <a:xfrm>
              <a:off x="3851920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6" name="Rectangle 50"/>
            <p:cNvSpPr>
              <a:spLocks noChangeArrowheads="1"/>
            </p:cNvSpPr>
            <p:nvPr/>
          </p:nvSpPr>
          <p:spPr bwMode="auto">
            <a:xfrm>
              <a:off x="3275856" y="6453336"/>
              <a:ext cx="576064" cy="285750"/>
            </a:xfrm>
            <a:prstGeom prst="rect">
              <a:avLst/>
            </a:prstGeom>
            <a:solidFill>
              <a:srgbClr val="FF99CC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7" name="Rectangle 50"/>
            <p:cNvSpPr>
              <a:spLocks noChangeArrowheads="1"/>
            </p:cNvSpPr>
            <p:nvPr/>
          </p:nvSpPr>
          <p:spPr bwMode="auto">
            <a:xfrm>
              <a:off x="3707904" y="6021288"/>
              <a:ext cx="152846" cy="28575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3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14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15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16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17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286125" cy="271462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grpSp>
        <p:nvGrpSpPr>
          <p:cNvPr id="120" name="グループ化 205"/>
          <p:cNvGrpSpPr>
            <a:grpSpLocks/>
          </p:cNvGrpSpPr>
          <p:nvPr/>
        </p:nvGrpSpPr>
        <p:grpSpPr bwMode="auto">
          <a:xfrm>
            <a:off x="6354763" y="4071938"/>
            <a:ext cx="2190750" cy="1757362"/>
            <a:chOff x="6354763" y="4071938"/>
            <a:chExt cx="2190023" cy="1757422"/>
          </a:xfrm>
        </p:grpSpPr>
        <p:sp>
          <p:nvSpPr>
            <p:cNvPr id="121" name="テキスト ボックス 120"/>
            <p:cNvSpPr txBox="1"/>
            <p:nvPr/>
          </p:nvSpPr>
          <p:spPr>
            <a:xfrm>
              <a:off x="6354763" y="4071938"/>
              <a:ext cx="166314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err="1">
                  <a:latin typeface="+mj-lt"/>
                  <a:ea typeface="ＭＳ Ｐゴシック" pitchFamily="50" charset="-128"/>
                </a:rPr>
                <a:t>UltraSPARC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22" name="テキスト ボックス 121"/>
            <p:cNvSpPr txBox="1"/>
            <p:nvPr/>
          </p:nvSpPr>
          <p:spPr>
            <a:xfrm>
              <a:off x="6354763" y="4786337"/>
              <a:ext cx="2190023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L1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(I &amp; D)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23" name="テキスト ボックス 122"/>
            <p:cNvSpPr txBox="1"/>
            <p:nvPr/>
          </p:nvSpPr>
          <p:spPr>
            <a:xfrm>
              <a:off x="6357937" y="5429296"/>
              <a:ext cx="1875802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L2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 bank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latin typeface="+mn-lt"/>
                <a:cs typeface="Arial" charset="0"/>
              </a:rPr>
              <a:t>CMP simulator: </a:t>
            </a:r>
            <a:r>
              <a:rPr lang="en-US" altLang="ja-JP" sz="3200" dirty="0" smtClean="0">
                <a:latin typeface="+mn-lt"/>
                <a:cs typeface="Arial" charset="0"/>
              </a:rPr>
              <a:t>GEMS/</a:t>
            </a:r>
            <a:r>
              <a:rPr lang="en-US" altLang="ja-JP" sz="3200" dirty="0" err="1" smtClean="0">
                <a:latin typeface="+mn-lt"/>
                <a:cs typeface="Arial" charset="0"/>
              </a:rPr>
              <a:t>Simics</a:t>
            </a:r>
            <a:endParaRPr lang="ja-JP" altLang="en-US" dirty="0" smtClean="0">
              <a:latin typeface="+mn-lt"/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Full-system CMP simulation</a:t>
            </a:r>
          </a:p>
          <a:p>
            <a:pPr lvl="1"/>
            <a:r>
              <a:rPr lang="en-US" altLang="ja-JP" dirty="0" smtClean="0"/>
              <a:t>16-tile CMP, 4x4 mesh NoC</a:t>
            </a:r>
          </a:p>
          <a:p>
            <a:pPr lvl="1"/>
            <a:r>
              <a:rPr lang="en-US" altLang="ja-JP" dirty="0" smtClean="0"/>
              <a:t>Sun Solaris 9, Sun Studio 12</a:t>
            </a:r>
          </a:p>
          <a:p>
            <a:pPr lvl="1"/>
            <a:r>
              <a:rPr lang="en-US" altLang="ja-JP" dirty="0" smtClean="0"/>
              <a:t>NAS Parallel Bench</a:t>
            </a:r>
            <a:r>
              <a:rPr lang="ja-JP" altLang="en-US" dirty="0" smtClean="0"/>
              <a:t> </a:t>
            </a:r>
            <a:r>
              <a:rPr lang="en-US" altLang="ja-JP" dirty="0" smtClean="0"/>
              <a:t>(16 threads)</a:t>
            </a:r>
          </a:p>
        </p:txBody>
      </p:sp>
      <p:sp>
        <p:nvSpPr>
          <p:cNvPr id="105" name="正方形/長方形 104"/>
          <p:cNvSpPr/>
          <p:nvPr/>
        </p:nvSpPr>
        <p:spPr bwMode="auto">
          <a:xfrm>
            <a:off x="395536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467544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1043608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50"/>
          <p:cNvSpPr>
            <a:spLocks noChangeArrowheads="1"/>
          </p:cNvSpPr>
          <p:nvPr/>
        </p:nvSpPr>
        <p:spPr bwMode="auto">
          <a:xfrm>
            <a:off x="467544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9959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395536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467544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1043608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50"/>
          <p:cNvSpPr>
            <a:spLocks noChangeArrowheads="1"/>
          </p:cNvSpPr>
          <p:nvPr/>
        </p:nvSpPr>
        <p:spPr bwMode="auto">
          <a:xfrm>
            <a:off x="467544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50"/>
          <p:cNvSpPr>
            <a:spLocks noChangeArrowheads="1"/>
          </p:cNvSpPr>
          <p:nvPr/>
        </p:nvSpPr>
        <p:spPr bwMode="auto">
          <a:xfrm>
            <a:off x="89959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正方形/長方形 218"/>
          <p:cNvSpPr/>
          <p:nvPr/>
        </p:nvSpPr>
        <p:spPr bwMode="auto">
          <a:xfrm>
            <a:off x="395536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0" name="Rectangle 50"/>
          <p:cNvSpPr>
            <a:spLocks noChangeArrowheads="1"/>
          </p:cNvSpPr>
          <p:nvPr/>
        </p:nvSpPr>
        <p:spPr bwMode="auto">
          <a:xfrm>
            <a:off x="467544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50"/>
          <p:cNvSpPr>
            <a:spLocks noChangeArrowheads="1"/>
          </p:cNvSpPr>
          <p:nvPr/>
        </p:nvSpPr>
        <p:spPr bwMode="auto">
          <a:xfrm>
            <a:off x="1043608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50"/>
          <p:cNvSpPr>
            <a:spLocks noChangeArrowheads="1"/>
          </p:cNvSpPr>
          <p:nvPr/>
        </p:nvSpPr>
        <p:spPr bwMode="auto">
          <a:xfrm>
            <a:off x="467544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50"/>
          <p:cNvSpPr>
            <a:spLocks noChangeArrowheads="1"/>
          </p:cNvSpPr>
          <p:nvPr/>
        </p:nvSpPr>
        <p:spPr bwMode="auto">
          <a:xfrm>
            <a:off x="89959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395536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6" name="Rectangle 50"/>
          <p:cNvSpPr>
            <a:spLocks noChangeArrowheads="1"/>
          </p:cNvSpPr>
          <p:nvPr/>
        </p:nvSpPr>
        <p:spPr bwMode="auto">
          <a:xfrm>
            <a:off x="467544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50"/>
          <p:cNvSpPr>
            <a:spLocks noChangeArrowheads="1"/>
          </p:cNvSpPr>
          <p:nvPr/>
        </p:nvSpPr>
        <p:spPr bwMode="auto">
          <a:xfrm>
            <a:off x="1043608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50"/>
          <p:cNvSpPr>
            <a:spLocks noChangeArrowheads="1"/>
          </p:cNvSpPr>
          <p:nvPr/>
        </p:nvSpPr>
        <p:spPr bwMode="auto">
          <a:xfrm>
            <a:off x="467544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50"/>
          <p:cNvSpPr>
            <a:spLocks noChangeArrowheads="1"/>
          </p:cNvSpPr>
          <p:nvPr/>
        </p:nvSpPr>
        <p:spPr bwMode="auto">
          <a:xfrm>
            <a:off x="89959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1331640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2" name="Rectangle 50"/>
          <p:cNvSpPr>
            <a:spLocks noChangeArrowheads="1"/>
          </p:cNvSpPr>
          <p:nvPr/>
        </p:nvSpPr>
        <p:spPr bwMode="auto">
          <a:xfrm>
            <a:off x="1403648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50"/>
          <p:cNvSpPr>
            <a:spLocks noChangeArrowheads="1"/>
          </p:cNvSpPr>
          <p:nvPr/>
        </p:nvSpPr>
        <p:spPr bwMode="auto">
          <a:xfrm>
            <a:off x="197971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50"/>
          <p:cNvSpPr>
            <a:spLocks noChangeArrowheads="1"/>
          </p:cNvSpPr>
          <p:nvPr/>
        </p:nvSpPr>
        <p:spPr bwMode="auto">
          <a:xfrm>
            <a:off x="1403648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50"/>
          <p:cNvSpPr>
            <a:spLocks noChangeArrowheads="1"/>
          </p:cNvSpPr>
          <p:nvPr/>
        </p:nvSpPr>
        <p:spPr bwMode="auto">
          <a:xfrm>
            <a:off x="183569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正方形/長方形 236"/>
          <p:cNvSpPr/>
          <p:nvPr/>
        </p:nvSpPr>
        <p:spPr bwMode="auto">
          <a:xfrm>
            <a:off x="1331640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8" name="Rectangle 50"/>
          <p:cNvSpPr>
            <a:spLocks noChangeArrowheads="1"/>
          </p:cNvSpPr>
          <p:nvPr/>
        </p:nvSpPr>
        <p:spPr bwMode="auto">
          <a:xfrm>
            <a:off x="1403648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50"/>
          <p:cNvSpPr>
            <a:spLocks noChangeArrowheads="1"/>
          </p:cNvSpPr>
          <p:nvPr/>
        </p:nvSpPr>
        <p:spPr bwMode="auto">
          <a:xfrm>
            <a:off x="197971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50"/>
          <p:cNvSpPr>
            <a:spLocks noChangeArrowheads="1"/>
          </p:cNvSpPr>
          <p:nvPr/>
        </p:nvSpPr>
        <p:spPr bwMode="auto">
          <a:xfrm>
            <a:off x="1403648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50"/>
          <p:cNvSpPr>
            <a:spLocks noChangeArrowheads="1"/>
          </p:cNvSpPr>
          <p:nvPr/>
        </p:nvSpPr>
        <p:spPr bwMode="auto">
          <a:xfrm>
            <a:off x="183569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1331640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1403648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197971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50"/>
          <p:cNvSpPr>
            <a:spLocks noChangeArrowheads="1"/>
          </p:cNvSpPr>
          <p:nvPr/>
        </p:nvSpPr>
        <p:spPr bwMode="auto">
          <a:xfrm>
            <a:off x="1403648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50"/>
          <p:cNvSpPr>
            <a:spLocks noChangeArrowheads="1"/>
          </p:cNvSpPr>
          <p:nvPr/>
        </p:nvSpPr>
        <p:spPr bwMode="auto">
          <a:xfrm>
            <a:off x="183569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1331640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1403648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197971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1403648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183569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2267744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6" name="Rectangle 50"/>
          <p:cNvSpPr>
            <a:spLocks noChangeArrowheads="1"/>
          </p:cNvSpPr>
          <p:nvPr/>
        </p:nvSpPr>
        <p:spPr bwMode="auto">
          <a:xfrm>
            <a:off x="2339752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291581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2339752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277180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2267744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2339752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291581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50"/>
          <p:cNvSpPr>
            <a:spLocks noChangeArrowheads="1"/>
          </p:cNvSpPr>
          <p:nvPr/>
        </p:nvSpPr>
        <p:spPr bwMode="auto">
          <a:xfrm>
            <a:off x="2339752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50"/>
          <p:cNvSpPr>
            <a:spLocks noChangeArrowheads="1"/>
          </p:cNvSpPr>
          <p:nvPr/>
        </p:nvSpPr>
        <p:spPr bwMode="auto">
          <a:xfrm>
            <a:off x="277180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正方形/長方形 266"/>
          <p:cNvSpPr/>
          <p:nvPr/>
        </p:nvSpPr>
        <p:spPr bwMode="auto">
          <a:xfrm>
            <a:off x="2267744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2339752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291581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2339752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277180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正方形/長方形 272"/>
          <p:cNvSpPr/>
          <p:nvPr/>
        </p:nvSpPr>
        <p:spPr bwMode="auto">
          <a:xfrm>
            <a:off x="2267744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4" name="Rectangle 50"/>
          <p:cNvSpPr>
            <a:spLocks noChangeArrowheads="1"/>
          </p:cNvSpPr>
          <p:nvPr/>
        </p:nvSpPr>
        <p:spPr bwMode="auto">
          <a:xfrm>
            <a:off x="2339752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291581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50"/>
          <p:cNvSpPr>
            <a:spLocks noChangeArrowheads="1"/>
          </p:cNvSpPr>
          <p:nvPr/>
        </p:nvSpPr>
        <p:spPr bwMode="auto">
          <a:xfrm>
            <a:off x="2339752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277180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3203848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3275856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50"/>
          <p:cNvSpPr>
            <a:spLocks noChangeArrowheads="1"/>
          </p:cNvSpPr>
          <p:nvPr/>
        </p:nvSpPr>
        <p:spPr bwMode="auto">
          <a:xfrm>
            <a:off x="385192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3275856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3707904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正方形/長方形 284"/>
          <p:cNvSpPr/>
          <p:nvPr/>
        </p:nvSpPr>
        <p:spPr bwMode="auto">
          <a:xfrm>
            <a:off x="3203848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3275856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385192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3275856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3707904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3203848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3275856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385192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50"/>
          <p:cNvSpPr>
            <a:spLocks noChangeArrowheads="1"/>
          </p:cNvSpPr>
          <p:nvPr/>
        </p:nvSpPr>
        <p:spPr bwMode="auto">
          <a:xfrm>
            <a:off x="3275856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3707904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正方形/長方形 296"/>
          <p:cNvSpPr/>
          <p:nvPr/>
        </p:nvSpPr>
        <p:spPr bwMode="auto">
          <a:xfrm>
            <a:off x="3203848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3275856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385192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3275856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3707904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正方形/長方形 119"/>
          <p:cNvSpPr/>
          <p:nvPr/>
        </p:nvSpPr>
        <p:spPr bwMode="auto">
          <a:xfrm>
            <a:off x="395536" y="3068960"/>
            <a:ext cx="3744416" cy="3744416"/>
          </a:xfrm>
          <a:prstGeom prst="rect">
            <a:avLst/>
          </a:prstGeom>
          <a:solidFill>
            <a:srgbClr val="FFFFFF">
              <a:alpha val="40000"/>
            </a:srgb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20"/>
          <p:cNvGrpSpPr/>
          <p:nvPr/>
        </p:nvGrpSpPr>
        <p:grpSpPr>
          <a:xfrm>
            <a:off x="1116757" y="3717032"/>
            <a:ext cx="2951187" cy="2951187"/>
            <a:chOff x="1116757" y="3717032"/>
            <a:chExt cx="2951187" cy="2951187"/>
          </a:xfrm>
        </p:grpSpPr>
        <p:sp>
          <p:nvSpPr>
            <p:cNvPr id="122" name="正方形/長方形 121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3" name="正方形/長方形 122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6" name="正方形/長方形 125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7" name="正方形/長方形 126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0" name="正方形/長方形 129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9" name="正方形/長方形 13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0" name="正方形/長方形 13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1" name="正方形/長方形 14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42" name="直線コネクタ 14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直線コネクタ 14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直線コネクタ 14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直線コネクタ 14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直線コネクタ 145"/>
            <p:cNvCxnSpPr>
              <a:endCxn id="13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直線コネクタ 14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直線コネクタ 14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直線コネクタ 14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2" name="テキスト ボックス 151"/>
          <p:cNvSpPr txBox="1"/>
          <p:nvPr/>
        </p:nvSpPr>
        <p:spPr>
          <a:xfrm>
            <a:off x="5796136" y="1074440"/>
            <a:ext cx="3240360" cy="914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nl-NL" altLang="ja-JP" sz="2400" dirty="0" smtClean="0">
                <a:cs typeface="Arial" pitchFamily="34" charset="0"/>
              </a:rPr>
              <a:t>OpenMP version</a:t>
            </a:r>
          </a:p>
          <a:p>
            <a:endParaRPr lang="nl-NL" altLang="ja-JP" sz="2400" dirty="0" smtClean="0">
              <a:cs typeface="Arial" pitchFamily="34" charset="0"/>
            </a:endParaRPr>
          </a:p>
          <a:p>
            <a:r>
              <a:rPr lang="nl-NL" altLang="ja-JP" sz="2400" dirty="0" smtClean="0">
                <a:cs typeface="Arial" pitchFamily="34" charset="0"/>
              </a:rPr>
              <a:t>IS, DC, MG, EP, LU, </a:t>
            </a:r>
          </a:p>
          <a:p>
            <a:r>
              <a:rPr lang="nl-NL" altLang="ja-JP" sz="2400" dirty="0" smtClean="0">
                <a:cs typeface="Arial" pitchFamily="34" charset="0"/>
              </a:rPr>
              <a:t>SP, BT, FT</a:t>
            </a:r>
            <a:endParaRPr kumimoji="1" lang="ja-JP" altLang="en-US" sz="2400" dirty="0" smtClean="0">
              <a:cs typeface="Arial" pitchFamily="34" charset="0"/>
            </a:endParaRPr>
          </a:p>
        </p:txBody>
      </p:sp>
      <p:sp>
        <p:nvSpPr>
          <p:cNvPr id="134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5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6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286125" cy="271462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57" name="正方形/長方形 156"/>
          <p:cNvSpPr/>
          <p:nvPr/>
        </p:nvSpPr>
        <p:spPr bwMode="auto">
          <a:xfrm>
            <a:off x="6000750" y="610076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6357938" y="5957888"/>
            <a:ext cx="20510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  <a:ea typeface="ＭＳ Ｐゴシック" pitchFamily="50" charset="-128"/>
              </a:rPr>
              <a:t>On-chip router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3" name="グループ化 205"/>
          <p:cNvGrpSpPr>
            <a:grpSpLocks/>
          </p:cNvGrpSpPr>
          <p:nvPr/>
        </p:nvGrpSpPr>
        <p:grpSpPr bwMode="auto">
          <a:xfrm>
            <a:off x="6354763" y="4071938"/>
            <a:ext cx="2190750" cy="1757362"/>
            <a:chOff x="6354763" y="4071938"/>
            <a:chExt cx="2190023" cy="1757422"/>
          </a:xfrm>
        </p:grpSpPr>
        <p:sp>
          <p:nvSpPr>
            <p:cNvPr id="160" name="テキスト ボックス 159"/>
            <p:cNvSpPr txBox="1"/>
            <p:nvPr/>
          </p:nvSpPr>
          <p:spPr>
            <a:xfrm>
              <a:off x="6354763" y="4071938"/>
              <a:ext cx="166314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err="1">
                  <a:latin typeface="+mj-lt"/>
                  <a:ea typeface="ＭＳ Ｐゴシック" pitchFamily="50" charset="-128"/>
                </a:rPr>
                <a:t>UltraSPARC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6354763" y="4786337"/>
              <a:ext cx="2190023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L1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(I &amp; D)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6357937" y="5429296"/>
              <a:ext cx="1875802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L2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 bank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</p:grpSp>
      <p:sp>
        <p:nvSpPr>
          <p:cNvPr id="15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23528" y="44624"/>
            <a:ext cx="8352928" cy="3024336"/>
          </a:xfrm>
          <a:solidFill>
            <a:srgbClr val="FFFF99"/>
          </a:solidFill>
        </p:spPr>
        <p:txBody>
          <a:bodyPr/>
          <a:lstStyle/>
          <a:p>
            <a:r>
              <a:rPr lang="en-US" altLang="ja-JP" dirty="0" smtClean="0"/>
              <a:t>Shared L2 CMP</a:t>
            </a:r>
          </a:p>
          <a:p>
            <a:pPr lvl="1"/>
            <a:r>
              <a:rPr lang="en-US" altLang="ja-JP" dirty="0" smtClean="0"/>
              <a:t>All L2 cache banks are shared by all tiles</a:t>
            </a:r>
            <a:endParaRPr lang="en-US" altLang="ja-JP" dirty="0" smtClean="0">
              <a:sym typeface="Wingdings" pitchFamily="2" charset="2"/>
            </a:endParaRPr>
          </a:p>
          <a:p>
            <a:pPr lvl="1"/>
            <a:r>
              <a:rPr lang="en-US" altLang="ja-JP" dirty="0" smtClean="0">
                <a:sym typeface="Wingdings" pitchFamily="2" charset="2"/>
              </a:rPr>
              <a:t>More communication between tiles</a:t>
            </a:r>
          </a:p>
          <a:p>
            <a:pPr lvl="1"/>
            <a:endParaRPr lang="en-US" altLang="ja-JP" sz="800" dirty="0" smtClean="0">
              <a:sym typeface="Wingdings" pitchFamily="2" charset="2"/>
            </a:endParaRPr>
          </a:p>
          <a:p>
            <a:r>
              <a:rPr lang="en-US" altLang="ja-JP" dirty="0" smtClean="0">
                <a:sym typeface="Wingdings" pitchFamily="2" charset="2"/>
              </a:rPr>
              <a:t>Private L2 CMP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Every tile has its own private L1 and L2 caches</a:t>
            </a:r>
          </a:p>
          <a:p>
            <a:pPr lvl="1"/>
            <a:r>
              <a:rPr lang="en-US" altLang="ja-JP" dirty="0" smtClean="0"/>
              <a:t>Less communication between tiles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Low-power policy</a:t>
            </a:r>
            <a:r>
              <a:rPr kumimoji="1" lang="en-US" altLang="ja-JP" sz="4000" dirty="0" smtClean="0"/>
              <a:t>: </a:t>
            </a:r>
            <a:r>
              <a:rPr lang="en-US" altLang="ja-JP" sz="2800" dirty="0" smtClean="0"/>
              <a:t>Performance overhead</a:t>
            </a:r>
            <a:endParaRPr kumimoji="1" lang="ja-JP" altLang="en-US" sz="2800" dirty="0"/>
          </a:p>
        </p:txBody>
      </p:sp>
      <p:grpSp>
        <p:nvGrpSpPr>
          <p:cNvPr id="6" name="グループ化 10"/>
          <p:cNvGrpSpPr/>
          <p:nvPr/>
        </p:nvGrpSpPr>
        <p:grpSpPr>
          <a:xfrm>
            <a:off x="107504" y="1772816"/>
            <a:ext cx="9145016" cy="648072"/>
            <a:chOff x="107504" y="1493334"/>
            <a:chExt cx="9145016" cy="648072"/>
          </a:xfrm>
        </p:grpSpPr>
        <p:grpSp>
          <p:nvGrpSpPr>
            <p:cNvPr id="9" name="グループ化 20"/>
            <p:cNvGrpSpPr/>
            <p:nvPr/>
          </p:nvGrpSpPr>
          <p:grpSpPr>
            <a:xfrm>
              <a:off x="107504" y="1493334"/>
              <a:ext cx="6117828" cy="648072"/>
              <a:chOff x="107504" y="1493334"/>
              <a:chExt cx="6117828" cy="648072"/>
            </a:xfrm>
          </p:grpSpPr>
          <p:sp>
            <p:nvSpPr>
              <p:cNvPr id="15" name="正方形/長方形 14"/>
              <p:cNvSpPr/>
              <p:nvPr/>
            </p:nvSpPr>
            <p:spPr bwMode="auto">
              <a:xfrm>
                <a:off x="3635896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4052002" y="1679741"/>
                <a:ext cx="1503938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Proposed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  <p:sp>
            <p:nvSpPr>
              <p:cNvPr id="17" name="正方形/長方形 212"/>
              <p:cNvSpPr>
                <a:spLocks noChangeArrowheads="1"/>
              </p:cNvSpPr>
              <p:nvPr/>
            </p:nvSpPr>
            <p:spPr bwMode="auto">
              <a:xfrm>
                <a:off x="107504" y="1714500"/>
                <a:ext cx="357187" cy="371513"/>
              </a:xfrm>
              <a:prstGeom prst="rect">
                <a:avLst/>
              </a:prstGeom>
              <a:solidFill>
                <a:srgbClr val="F2F2F2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ja-JP" altLang="en-US">
                  <a:cs typeface="Arial" pitchFamily="34" charset="0"/>
                </a:endParaRPr>
              </a:p>
            </p:txBody>
          </p:sp>
          <p:sp>
            <p:nvSpPr>
              <p:cNvPr id="18" name="正方形/長方形 17"/>
              <p:cNvSpPr/>
              <p:nvPr/>
            </p:nvSpPr>
            <p:spPr bwMode="auto">
              <a:xfrm>
                <a:off x="5868144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395536" y="1493334"/>
                <a:ext cx="2991525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All 1-cycle transfer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3" name="テキスト ボックス 12"/>
            <p:cNvSpPr txBox="1"/>
            <p:nvPr/>
          </p:nvSpPr>
          <p:spPr>
            <a:xfrm>
              <a:off x="6211303" y="1493334"/>
              <a:ext cx="3041217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  <a:cs typeface="Arial" pitchFamily="34" charset="0"/>
                </a:rPr>
                <a:t>All 2-cycle transfer</a:t>
              </a:r>
              <a:endParaRPr lang="ja-JP" altLang="en-US" sz="24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1459333" y="2132856"/>
            <a:ext cx="185980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-high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236296" y="2132856"/>
            <a:ext cx="16962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-low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7544" y="908720"/>
            <a:ext cx="8424936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2-cycle @ </a:t>
            </a:r>
            <a:r>
              <a:rPr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-low when no packets come (standby mode)</a:t>
            </a:r>
          </a:p>
          <a:p>
            <a:r>
              <a:rPr lang="en-US" altLang="ja-JP" sz="2400" dirty="0" smtClean="0">
                <a:cs typeface="Arial" pitchFamily="34" charset="0"/>
              </a:rPr>
              <a:t>1</a:t>
            </a:r>
            <a:r>
              <a:rPr kumimoji="1" lang="en-US" altLang="ja-JP" sz="2400" dirty="0" smtClean="0">
                <a:cs typeface="Arial" pitchFamily="34" charset="0"/>
              </a:rPr>
              <a:t>-cycle @ </a:t>
            </a:r>
            <a:r>
              <a:rPr kumimoji="1"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-high when packets come (except 1</a:t>
            </a:r>
            <a:r>
              <a:rPr lang="en-US" altLang="ja-JP" sz="2400" baseline="30000" dirty="0" smtClean="0">
                <a:cs typeface="Arial" pitchFamily="34" charset="0"/>
              </a:rPr>
              <a:t>st</a:t>
            </a:r>
            <a:r>
              <a:rPr lang="en-US" altLang="ja-JP" sz="2400" dirty="0" smtClean="0">
                <a:cs typeface="Arial" pitchFamily="34" charset="0"/>
              </a:rPr>
              <a:t> hop)</a:t>
            </a:r>
            <a:endParaRPr kumimoji="1" lang="ja-JP" altLang="en-US" sz="24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Low-power policy</a:t>
            </a:r>
            <a:r>
              <a:rPr kumimoji="1" lang="en-US" altLang="ja-JP" sz="4000" dirty="0" smtClean="0"/>
              <a:t>: </a:t>
            </a:r>
            <a:r>
              <a:rPr lang="en-US" altLang="ja-JP" sz="2800" dirty="0" smtClean="0"/>
              <a:t>Performance overhead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908720"/>
            <a:ext cx="8424936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2-cycle @ </a:t>
            </a:r>
            <a:r>
              <a:rPr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-low when no packets come (standby mode)</a:t>
            </a:r>
          </a:p>
          <a:p>
            <a:r>
              <a:rPr lang="en-US" altLang="ja-JP" sz="2400" dirty="0" smtClean="0">
                <a:cs typeface="Arial" pitchFamily="34" charset="0"/>
              </a:rPr>
              <a:t>1</a:t>
            </a:r>
            <a:r>
              <a:rPr kumimoji="1" lang="en-US" altLang="ja-JP" sz="2400" dirty="0" smtClean="0">
                <a:cs typeface="Arial" pitchFamily="34" charset="0"/>
              </a:rPr>
              <a:t>-cycle @ </a:t>
            </a:r>
            <a:r>
              <a:rPr kumimoji="1"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-high when packets come (except 1</a:t>
            </a:r>
            <a:r>
              <a:rPr lang="en-US" altLang="ja-JP" sz="2400" baseline="30000" dirty="0" smtClean="0">
                <a:cs typeface="Arial" pitchFamily="34" charset="0"/>
              </a:rPr>
              <a:t>st</a:t>
            </a:r>
            <a:r>
              <a:rPr lang="en-US" altLang="ja-JP" sz="2400" dirty="0" smtClean="0">
                <a:cs typeface="Arial" pitchFamily="34" charset="0"/>
              </a:rPr>
              <a:t> hop)</a:t>
            </a:r>
            <a:endParaRPr kumimoji="1" lang="ja-JP" altLang="en-US" sz="2400" dirty="0">
              <a:cs typeface="Arial" pitchFamily="34" charset="0"/>
            </a:endParaRPr>
          </a:p>
        </p:txBody>
      </p:sp>
      <p:grpSp>
        <p:nvGrpSpPr>
          <p:cNvPr id="3" name="グループ化 10"/>
          <p:cNvGrpSpPr/>
          <p:nvPr/>
        </p:nvGrpSpPr>
        <p:grpSpPr>
          <a:xfrm>
            <a:off x="107504" y="1772816"/>
            <a:ext cx="9145016" cy="648072"/>
            <a:chOff x="107504" y="1493334"/>
            <a:chExt cx="9145016" cy="648072"/>
          </a:xfrm>
        </p:grpSpPr>
        <p:grpSp>
          <p:nvGrpSpPr>
            <p:cNvPr id="4" name="グループ化 20"/>
            <p:cNvGrpSpPr/>
            <p:nvPr/>
          </p:nvGrpSpPr>
          <p:grpSpPr>
            <a:xfrm>
              <a:off x="107504" y="1493334"/>
              <a:ext cx="6117828" cy="648072"/>
              <a:chOff x="107504" y="1493334"/>
              <a:chExt cx="6117828" cy="648072"/>
            </a:xfrm>
          </p:grpSpPr>
          <p:sp>
            <p:nvSpPr>
              <p:cNvPr id="15" name="正方形/長方形 14"/>
              <p:cNvSpPr/>
              <p:nvPr/>
            </p:nvSpPr>
            <p:spPr bwMode="auto">
              <a:xfrm>
                <a:off x="3635896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4052002" y="1679741"/>
                <a:ext cx="1503938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Proposed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  <p:sp>
            <p:nvSpPr>
              <p:cNvPr id="17" name="正方形/長方形 212"/>
              <p:cNvSpPr>
                <a:spLocks noChangeArrowheads="1"/>
              </p:cNvSpPr>
              <p:nvPr/>
            </p:nvSpPr>
            <p:spPr bwMode="auto">
              <a:xfrm>
                <a:off x="107504" y="1714500"/>
                <a:ext cx="357187" cy="371513"/>
              </a:xfrm>
              <a:prstGeom prst="rect">
                <a:avLst/>
              </a:prstGeom>
              <a:solidFill>
                <a:srgbClr val="F2F2F2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ja-JP" altLang="en-US">
                  <a:cs typeface="Arial" pitchFamily="34" charset="0"/>
                </a:endParaRPr>
              </a:p>
            </p:txBody>
          </p:sp>
          <p:sp>
            <p:nvSpPr>
              <p:cNvPr id="18" name="正方形/長方形 17"/>
              <p:cNvSpPr/>
              <p:nvPr/>
            </p:nvSpPr>
            <p:spPr bwMode="auto">
              <a:xfrm>
                <a:off x="5868144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19" name="テキスト ボックス 18"/>
              <p:cNvSpPr txBox="1"/>
              <p:nvPr/>
            </p:nvSpPr>
            <p:spPr>
              <a:xfrm>
                <a:off x="395536" y="1493334"/>
                <a:ext cx="2991525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All 1-cycle transfer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3" name="テキスト ボックス 12"/>
            <p:cNvSpPr txBox="1"/>
            <p:nvPr/>
          </p:nvSpPr>
          <p:spPr>
            <a:xfrm>
              <a:off x="6211303" y="1493334"/>
              <a:ext cx="3041217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  <a:cs typeface="Arial" pitchFamily="34" charset="0"/>
                </a:rPr>
                <a:t>All 2-cycle transfer</a:t>
              </a:r>
              <a:endParaRPr lang="ja-JP" altLang="en-US" sz="24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23" name="テキスト ボックス 22"/>
          <p:cNvSpPr txBox="1"/>
          <p:nvPr/>
        </p:nvSpPr>
        <p:spPr>
          <a:xfrm>
            <a:off x="1459333" y="2132856"/>
            <a:ext cx="185980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-high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236296" y="2132856"/>
            <a:ext cx="16962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-low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4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2780928"/>
            <a:ext cx="4487416" cy="3772272"/>
          </a:xfrm>
        </p:spPr>
        <p:txBody>
          <a:bodyPr/>
          <a:lstStyle/>
          <a:p>
            <a:r>
              <a:rPr lang="en-US" altLang="ja-JP" dirty="0" smtClean="0"/>
              <a:t>Shared L2 </a:t>
            </a:r>
            <a:r>
              <a:rPr kumimoji="1" lang="en-US" altLang="ja-JP" dirty="0" smtClean="0"/>
              <a:t>CMP</a:t>
            </a:r>
          </a:p>
          <a:p>
            <a:pPr lvl="1"/>
            <a:r>
              <a:rPr lang="en-US" altLang="ja-JP" dirty="0" smtClean="0"/>
              <a:t>More communication</a:t>
            </a:r>
          </a:p>
          <a:p>
            <a:pPr lvl="1"/>
            <a:r>
              <a:rPr lang="en-US" altLang="ja-JP" dirty="0" smtClean="0"/>
              <a:t>2.1% decrease compared to All 1-cycle@Vdd-high</a:t>
            </a:r>
            <a:endParaRPr kumimoji="1" lang="ja-JP" altLang="en-US" dirty="0"/>
          </a:p>
        </p:txBody>
      </p:sp>
      <p:sp>
        <p:nvSpPr>
          <p:cNvPr id="20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780928"/>
            <a:ext cx="4495800" cy="3772272"/>
          </a:xfrm>
        </p:spPr>
        <p:txBody>
          <a:bodyPr/>
          <a:lstStyle/>
          <a:p>
            <a:r>
              <a:rPr lang="en-US" altLang="ja-JP" dirty="0" smtClean="0"/>
              <a:t>Private L2 </a:t>
            </a:r>
            <a:r>
              <a:rPr kumimoji="1" lang="en-US" altLang="ja-JP" dirty="0" smtClean="0"/>
              <a:t>CMP</a:t>
            </a:r>
          </a:p>
          <a:p>
            <a:pPr lvl="1"/>
            <a:r>
              <a:rPr lang="en-US" altLang="ja-JP" dirty="0" smtClean="0"/>
              <a:t>Less communication</a:t>
            </a:r>
          </a:p>
          <a:p>
            <a:pPr lvl="1"/>
            <a:r>
              <a:rPr kumimoji="1" lang="en-US" altLang="ja-JP" dirty="0" smtClean="0"/>
              <a:t>1.0% decrease compared to All 1-cycle@Vdd-high</a:t>
            </a:r>
          </a:p>
        </p:txBody>
      </p:sp>
      <p:pic>
        <p:nvPicPr>
          <p:cNvPr id="29" name="図 28" descr="smp_p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4579187"/>
            <a:ext cx="4572009" cy="2234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図 29" descr="cmp_p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579187"/>
            <a:ext cx="4572009" cy="2234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1" name="正方形/長方形 30"/>
          <p:cNvSpPr/>
          <p:nvPr/>
        </p:nvSpPr>
        <p:spPr bwMode="auto">
          <a:xfrm>
            <a:off x="899592" y="4735654"/>
            <a:ext cx="1656184" cy="36004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2" name="正方形/長方形 31"/>
          <p:cNvSpPr/>
          <p:nvPr/>
        </p:nvSpPr>
        <p:spPr bwMode="auto">
          <a:xfrm>
            <a:off x="5436096" y="4746164"/>
            <a:ext cx="1656184" cy="24755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6279172" y="4837630"/>
            <a:ext cx="720080" cy="24755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4" name="正方形/長方形 33"/>
          <p:cNvSpPr/>
          <p:nvPr/>
        </p:nvSpPr>
        <p:spPr bwMode="auto">
          <a:xfrm>
            <a:off x="5436096" y="4909638"/>
            <a:ext cx="720080" cy="247554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Low-power policy</a:t>
            </a:r>
            <a:r>
              <a:rPr kumimoji="1" lang="en-US" altLang="ja-JP" sz="4000" dirty="0" smtClean="0"/>
              <a:t>: </a:t>
            </a:r>
            <a:r>
              <a:rPr lang="en-US" altLang="ja-JP" sz="2800" dirty="0" smtClean="0"/>
              <a:t>Standby power reduction</a:t>
            </a:r>
            <a:endParaRPr kumimoji="1" lang="ja-JP" altLang="en-US" sz="2800" dirty="0"/>
          </a:p>
        </p:txBody>
      </p:sp>
      <p:grpSp>
        <p:nvGrpSpPr>
          <p:cNvPr id="32" name="グループ化 10"/>
          <p:cNvGrpSpPr/>
          <p:nvPr/>
        </p:nvGrpSpPr>
        <p:grpSpPr>
          <a:xfrm>
            <a:off x="107504" y="1772816"/>
            <a:ext cx="9145016" cy="648072"/>
            <a:chOff x="107504" y="1493334"/>
            <a:chExt cx="9145016" cy="648072"/>
          </a:xfrm>
        </p:grpSpPr>
        <p:grpSp>
          <p:nvGrpSpPr>
            <p:cNvPr id="33" name="グループ化 20"/>
            <p:cNvGrpSpPr/>
            <p:nvPr/>
          </p:nvGrpSpPr>
          <p:grpSpPr>
            <a:xfrm>
              <a:off x="107504" y="1493334"/>
              <a:ext cx="6117828" cy="648072"/>
              <a:chOff x="107504" y="1493334"/>
              <a:chExt cx="6117828" cy="648072"/>
            </a:xfrm>
          </p:grpSpPr>
          <p:sp>
            <p:nvSpPr>
              <p:cNvPr id="35" name="正方形/長方形 34"/>
              <p:cNvSpPr/>
              <p:nvPr/>
            </p:nvSpPr>
            <p:spPr bwMode="auto">
              <a:xfrm>
                <a:off x="3635896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4052002" y="1679741"/>
                <a:ext cx="1503938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Proposed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  <p:sp>
            <p:nvSpPr>
              <p:cNvPr id="37" name="正方形/長方形 212"/>
              <p:cNvSpPr>
                <a:spLocks noChangeArrowheads="1"/>
              </p:cNvSpPr>
              <p:nvPr/>
            </p:nvSpPr>
            <p:spPr bwMode="auto">
              <a:xfrm>
                <a:off x="107504" y="1714500"/>
                <a:ext cx="357187" cy="371513"/>
              </a:xfrm>
              <a:prstGeom prst="rect">
                <a:avLst/>
              </a:prstGeom>
              <a:solidFill>
                <a:srgbClr val="F2F2F2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ja-JP" altLang="en-US">
                  <a:cs typeface="Arial" pitchFamily="34" charset="0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 bwMode="auto">
              <a:xfrm>
                <a:off x="5868144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39" name="テキスト ボックス 38"/>
              <p:cNvSpPr txBox="1"/>
              <p:nvPr/>
            </p:nvSpPr>
            <p:spPr>
              <a:xfrm>
                <a:off x="395536" y="1493334"/>
                <a:ext cx="2991525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All 1-cycle transfer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6211303" y="1493334"/>
              <a:ext cx="3041217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  <a:cs typeface="Arial" pitchFamily="34" charset="0"/>
                </a:rPr>
                <a:t>All 2-cycle transfer</a:t>
              </a:r>
              <a:endParaRPr lang="ja-JP" altLang="en-US" sz="24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40" name="テキスト ボックス 39"/>
          <p:cNvSpPr txBox="1"/>
          <p:nvPr/>
        </p:nvSpPr>
        <p:spPr>
          <a:xfrm>
            <a:off x="1459333" y="2132856"/>
            <a:ext cx="185980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-high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236296" y="2132856"/>
            <a:ext cx="16962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-low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7544" y="908720"/>
            <a:ext cx="8424936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2-cycle @ </a:t>
            </a:r>
            <a:r>
              <a:rPr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-low when no packets come (standby mode)</a:t>
            </a:r>
          </a:p>
          <a:p>
            <a:r>
              <a:rPr lang="en-US" altLang="ja-JP" sz="2400" dirty="0" smtClean="0">
                <a:cs typeface="Arial" pitchFamily="34" charset="0"/>
              </a:rPr>
              <a:t>1</a:t>
            </a:r>
            <a:r>
              <a:rPr kumimoji="1" lang="en-US" altLang="ja-JP" sz="2400" dirty="0" smtClean="0">
                <a:cs typeface="Arial" pitchFamily="34" charset="0"/>
              </a:rPr>
              <a:t>-cycle @ </a:t>
            </a:r>
            <a:r>
              <a:rPr kumimoji="1"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-high when packets come (except 1</a:t>
            </a:r>
            <a:r>
              <a:rPr lang="en-US" altLang="ja-JP" sz="2400" baseline="30000" dirty="0" smtClean="0">
                <a:cs typeface="Arial" pitchFamily="34" charset="0"/>
              </a:rPr>
              <a:t>st</a:t>
            </a:r>
            <a:r>
              <a:rPr lang="en-US" altLang="ja-JP" sz="2400" dirty="0" smtClean="0">
                <a:cs typeface="Arial" pitchFamily="34" charset="0"/>
              </a:rPr>
              <a:t> hop)</a:t>
            </a:r>
            <a:endParaRPr kumimoji="1" lang="ja-JP" altLang="en-US" sz="2400" dirty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 descr="cmp_po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9" y="4581128"/>
            <a:ext cx="4572009" cy="2234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正方形/長方形 20"/>
          <p:cNvSpPr/>
          <p:nvPr/>
        </p:nvSpPr>
        <p:spPr bwMode="auto">
          <a:xfrm>
            <a:off x="662548" y="4756674"/>
            <a:ext cx="1101140" cy="36004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2576" y="2780928"/>
            <a:ext cx="4703440" cy="3772272"/>
          </a:xfrm>
        </p:spPr>
        <p:txBody>
          <a:bodyPr/>
          <a:lstStyle/>
          <a:p>
            <a:r>
              <a:rPr kumimoji="1" lang="en-US" altLang="ja-JP" dirty="0" smtClean="0"/>
              <a:t>Shared L2 CMP</a:t>
            </a:r>
          </a:p>
          <a:p>
            <a:pPr lvl="1"/>
            <a:r>
              <a:rPr lang="en-US" altLang="ja-JP" dirty="0" smtClean="0"/>
              <a:t>More communication</a:t>
            </a:r>
          </a:p>
          <a:p>
            <a:pPr lvl="1"/>
            <a:r>
              <a:rPr lang="en-US" altLang="ja-JP" dirty="0" smtClean="0"/>
              <a:t>10.4% reduction compared to All 1-cycle@Vdd-high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499992" y="2780928"/>
            <a:ext cx="4748336" cy="3772272"/>
          </a:xfrm>
        </p:spPr>
        <p:txBody>
          <a:bodyPr/>
          <a:lstStyle/>
          <a:p>
            <a:r>
              <a:rPr lang="en-US" altLang="ja-JP" dirty="0" smtClean="0"/>
              <a:t>Private L2 </a:t>
            </a:r>
            <a:r>
              <a:rPr kumimoji="1" lang="en-US" altLang="ja-JP" dirty="0" smtClean="0"/>
              <a:t>CMP</a:t>
            </a:r>
          </a:p>
          <a:p>
            <a:pPr lvl="1"/>
            <a:r>
              <a:rPr lang="en-US" altLang="ja-JP" dirty="0" smtClean="0"/>
              <a:t>Less communication</a:t>
            </a:r>
          </a:p>
          <a:p>
            <a:pPr lvl="1"/>
            <a:r>
              <a:rPr lang="en-US" altLang="ja-JP" dirty="0" smtClean="0"/>
              <a:t>44.4% reduction compared to All 1-cycle@Vdd-high</a:t>
            </a:r>
            <a:endParaRPr kumimoji="1" lang="en-US" altLang="ja-JP" dirty="0" smtClean="0"/>
          </a:p>
        </p:txBody>
      </p:sp>
      <p:sp>
        <p:nvSpPr>
          <p:cNvPr id="30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/>
              <a:t>Low-power policy</a:t>
            </a:r>
            <a:r>
              <a:rPr kumimoji="1" lang="en-US" altLang="ja-JP" sz="4000" dirty="0" smtClean="0"/>
              <a:t>: </a:t>
            </a:r>
            <a:r>
              <a:rPr lang="en-US" altLang="ja-JP" sz="2800" dirty="0" smtClean="0"/>
              <a:t>Standby power reduction</a:t>
            </a:r>
            <a:endParaRPr kumimoji="1" lang="ja-JP" altLang="en-US" sz="2800" dirty="0"/>
          </a:p>
        </p:txBody>
      </p:sp>
      <p:grpSp>
        <p:nvGrpSpPr>
          <p:cNvPr id="2" name="グループ化 10"/>
          <p:cNvGrpSpPr/>
          <p:nvPr/>
        </p:nvGrpSpPr>
        <p:grpSpPr>
          <a:xfrm>
            <a:off x="107504" y="1772816"/>
            <a:ext cx="9145016" cy="648072"/>
            <a:chOff x="107504" y="1493334"/>
            <a:chExt cx="9145016" cy="648072"/>
          </a:xfrm>
        </p:grpSpPr>
        <p:grpSp>
          <p:nvGrpSpPr>
            <p:cNvPr id="5" name="グループ化 20"/>
            <p:cNvGrpSpPr/>
            <p:nvPr/>
          </p:nvGrpSpPr>
          <p:grpSpPr>
            <a:xfrm>
              <a:off x="107504" y="1493334"/>
              <a:ext cx="6117828" cy="648072"/>
              <a:chOff x="107504" y="1493334"/>
              <a:chExt cx="6117828" cy="648072"/>
            </a:xfrm>
          </p:grpSpPr>
          <p:sp>
            <p:nvSpPr>
              <p:cNvPr id="35" name="正方形/長方形 34"/>
              <p:cNvSpPr/>
              <p:nvPr/>
            </p:nvSpPr>
            <p:spPr bwMode="auto">
              <a:xfrm>
                <a:off x="3635896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4052002" y="1679741"/>
                <a:ext cx="1503938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Proposed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  <p:sp>
            <p:nvSpPr>
              <p:cNvPr id="37" name="正方形/長方形 212"/>
              <p:cNvSpPr>
                <a:spLocks noChangeArrowheads="1"/>
              </p:cNvSpPr>
              <p:nvPr/>
            </p:nvSpPr>
            <p:spPr bwMode="auto">
              <a:xfrm>
                <a:off x="107504" y="1714500"/>
                <a:ext cx="357187" cy="371513"/>
              </a:xfrm>
              <a:prstGeom prst="rect">
                <a:avLst/>
              </a:prstGeom>
              <a:solidFill>
                <a:srgbClr val="F2F2F2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lIns="90000" tIns="46800" rIns="90000" bIns="46800">
                <a:spAutoFit/>
              </a:bodyPr>
              <a:lstStyle/>
              <a:p>
                <a:endParaRPr lang="ja-JP" altLang="en-US">
                  <a:cs typeface="Arial" pitchFamily="34" charset="0"/>
                </a:endParaRPr>
              </a:p>
            </p:txBody>
          </p:sp>
          <p:sp>
            <p:nvSpPr>
              <p:cNvPr id="38" name="正方形/長方形 37"/>
              <p:cNvSpPr/>
              <p:nvPr/>
            </p:nvSpPr>
            <p:spPr bwMode="auto">
              <a:xfrm>
                <a:off x="5868144" y="1714500"/>
                <a:ext cx="357188" cy="371513"/>
              </a:xfrm>
              <a:prstGeom prst="rect">
                <a:avLst/>
              </a:prstGeom>
              <a:solidFill>
                <a:schemeClr val="bg2">
                  <a:lumMod val="5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lIns="90000" tIns="46800" rIns="90000" bIns="46800">
                <a:spAutoFit/>
              </a:bodyPr>
              <a:lstStyle/>
              <a:p>
                <a:pPr>
                  <a:defRPr/>
                </a:pPr>
                <a:endParaRPr lang="ja-JP" altLang="en-US">
                  <a:ea typeface="ＭＳ Ｐゴシック" pitchFamily="50" charset="-128"/>
                  <a:cs typeface="Arial" pitchFamily="34" charset="0"/>
                </a:endParaRPr>
              </a:p>
            </p:txBody>
          </p:sp>
          <p:sp>
            <p:nvSpPr>
              <p:cNvPr id="39" name="テキスト ボックス 38"/>
              <p:cNvSpPr txBox="1"/>
              <p:nvPr/>
            </p:nvSpPr>
            <p:spPr>
              <a:xfrm>
                <a:off x="395536" y="1493334"/>
                <a:ext cx="2991525" cy="46166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altLang="ja-JP" sz="2400" dirty="0" smtClean="0">
                    <a:solidFill>
                      <a:schemeClr val="accent6"/>
                    </a:solidFill>
                    <a:cs typeface="Arial" pitchFamily="34" charset="0"/>
                  </a:rPr>
                  <a:t>All 1-cycle transfer</a:t>
                </a:r>
                <a:endParaRPr lang="ja-JP" altLang="en-US" sz="2400" dirty="0">
                  <a:solidFill>
                    <a:schemeClr val="accent6"/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6211303" y="1493334"/>
              <a:ext cx="3041217" cy="4616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400" dirty="0" smtClean="0">
                  <a:solidFill>
                    <a:schemeClr val="accent6"/>
                  </a:solidFill>
                  <a:cs typeface="Arial" pitchFamily="34" charset="0"/>
                </a:rPr>
                <a:t>All 2-cycle transfer</a:t>
              </a:r>
              <a:endParaRPr lang="ja-JP" altLang="en-US" sz="2400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sp>
        <p:nvSpPr>
          <p:cNvPr id="40" name="テキスト ボックス 39"/>
          <p:cNvSpPr txBox="1"/>
          <p:nvPr/>
        </p:nvSpPr>
        <p:spPr>
          <a:xfrm>
            <a:off x="1459333" y="2132856"/>
            <a:ext cx="1859805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-high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236296" y="2132856"/>
            <a:ext cx="169629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-low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pic>
        <p:nvPicPr>
          <p:cNvPr id="16" name="図 15" descr="smp_pow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4581128"/>
            <a:ext cx="4572009" cy="22341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18" name="グループ化 17"/>
          <p:cNvGrpSpPr/>
          <p:nvPr/>
        </p:nvGrpSpPr>
        <p:grpSpPr>
          <a:xfrm>
            <a:off x="683569" y="4128442"/>
            <a:ext cx="3240359" cy="812726"/>
            <a:chOff x="2030285" y="4488482"/>
            <a:chExt cx="3240359" cy="812726"/>
          </a:xfrm>
        </p:grpSpPr>
        <p:cxnSp>
          <p:nvCxnSpPr>
            <p:cNvPr id="19" name="直線コネクタ 18"/>
            <p:cNvCxnSpPr/>
            <p:nvPr/>
          </p:nvCxnSpPr>
          <p:spPr bwMode="auto">
            <a:xfrm>
              <a:off x="2195736" y="4488482"/>
              <a:ext cx="2210812" cy="0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" name="テキスト ボックス 19"/>
            <p:cNvSpPr txBox="1"/>
            <p:nvPr/>
          </p:nvSpPr>
          <p:spPr>
            <a:xfrm>
              <a:off x="2030285" y="4593322"/>
              <a:ext cx="3240359" cy="707886"/>
            </a:xfrm>
            <a:prstGeom prst="rect">
              <a:avLst/>
            </a:prstGeom>
            <a:solidFill>
              <a:srgbClr val="FF99CC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dirty="0" smtClean="0">
                  <a:cs typeface="Arial" pitchFamily="34" charset="0"/>
                </a:rPr>
                <a:t>Frequent short-term transitions</a:t>
              </a:r>
              <a:r>
                <a:rPr lang="ja-JP" altLang="en-US" sz="2000" dirty="0" smtClean="0">
                  <a:cs typeface="Arial" pitchFamily="34" charset="0"/>
                </a:rPr>
                <a:t> </a:t>
              </a:r>
              <a:r>
                <a:rPr lang="en-US" altLang="ja-JP" sz="2000" dirty="0" smtClean="0">
                  <a:cs typeface="Arial" pitchFamily="34" charset="0"/>
                </a:rPr>
                <a:t>less than BET</a:t>
              </a:r>
            </a:p>
          </p:txBody>
        </p:sp>
      </p:grpSp>
      <p:sp>
        <p:nvSpPr>
          <p:cNvPr id="22" name="正方形/長方形 21"/>
          <p:cNvSpPr/>
          <p:nvPr/>
        </p:nvSpPr>
        <p:spPr bwMode="auto">
          <a:xfrm>
            <a:off x="5199052" y="4756674"/>
            <a:ext cx="1101140" cy="360040"/>
          </a:xfrm>
          <a:prstGeom prst="rect">
            <a:avLst/>
          </a:prstGeom>
          <a:solidFill>
            <a:srgbClr val="FFFFFF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67544" y="908720"/>
            <a:ext cx="8424936" cy="83099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 smtClean="0">
                <a:cs typeface="Arial" pitchFamily="34" charset="0"/>
              </a:rPr>
              <a:t>2-cycle @ </a:t>
            </a:r>
            <a:r>
              <a:rPr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-low when no packets come (standby mode)</a:t>
            </a:r>
          </a:p>
          <a:p>
            <a:r>
              <a:rPr lang="en-US" altLang="ja-JP" sz="2400" dirty="0" smtClean="0">
                <a:cs typeface="Arial" pitchFamily="34" charset="0"/>
              </a:rPr>
              <a:t>1</a:t>
            </a:r>
            <a:r>
              <a:rPr kumimoji="1" lang="en-US" altLang="ja-JP" sz="2400" dirty="0" smtClean="0">
                <a:cs typeface="Arial" pitchFamily="34" charset="0"/>
              </a:rPr>
              <a:t>-cycle @ </a:t>
            </a:r>
            <a:r>
              <a:rPr kumimoji="1" lang="en-US" altLang="ja-JP" sz="2400" dirty="0" err="1" smtClean="0">
                <a:cs typeface="Arial" pitchFamily="34" charset="0"/>
              </a:rPr>
              <a:t>Vdd</a:t>
            </a:r>
            <a:r>
              <a:rPr lang="en-US" altLang="ja-JP" sz="2400" dirty="0" smtClean="0">
                <a:cs typeface="Arial" pitchFamily="34" charset="0"/>
              </a:rPr>
              <a:t>-high when packets come (except 1</a:t>
            </a:r>
            <a:r>
              <a:rPr lang="en-US" altLang="ja-JP" sz="2400" baseline="30000" dirty="0" smtClean="0">
                <a:cs typeface="Arial" pitchFamily="34" charset="0"/>
              </a:rPr>
              <a:t>st</a:t>
            </a:r>
            <a:r>
              <a:rPr lang="en-US" altLang="ja-JP" sz="2400" dirty="0" smtClean="0">
                <a:cs typeface="Arial" pitchFamily="34" charset="0"/>
              </a:rPr>
              <a:t> hop)</a:t>
            </a:r>
            <a:endParaRPr kumimoji="1" lang="ja-JP" altLang="en-US" sz="2400" dirty="0"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638800"/>
          </a:xfrm>
        </p:spPr>
        <p:txBody>
          <a:bodyPr/>
          <a:lstStyle/>
          <a:p>
            <a:r>
              <a:rPr lang="en-US" altLang="ja-JP" dirty="0" smtClean="0"/>
              <a:t>Existing DVFS router</a:t>
            </a:r>
          </a:p>
          <a:p>
            <a:pPr lvl="1"/>
            <a:r>
              <a:rPr lang="en-US" altLang="ja-JP" dirty="0" smtClean="0"/>
              <a:t>Voltage and frequency are adjusted</a:t>
            </a:r>
          </a:p>
          <a:p>
            <a:endParaRPr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 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variable-pipeline router</a:t>
            </a:r>
          </a:p>
          <a:p>
            <a:pPr lvl="1"/>
            <a:r>
              <a:rPr lang="en-US" altLang="ja-JP" dirty="0" smtClean="0"/>
              <a:t>Voltage and “router pipeline depth” are adjusted</a:t>
            </a:r>
          </a:p>
          <a:p>
            <a:pPr lvl="1"/>
            <a:r>
              <a:rPr kumimoji="1" lang="en-US" altLang="ja-JP" dirty="0" smtClean="0"/>
              <a:t>All routers work at the same frequency</a:t>
            </a:r>
          </a:p>
          <a:p>
            <a:r>
              <a:rPr lang="en-US" altLang="ja-JP" dirty="0" smtClean="0"/>
              <a:t>Voltage switch policies:</a:t>
            </a:r>
          </a:p>
          <a:p>
            <a:pPr lvl="1"/>
            <a:r>
              <a:rPr lang="en-US" altLang="ja-JP" dirty="0" smtClean="0"/>
              <a:t>Low-power policy, and delay variation tolerance policy</a:t>
            </a:r>
          </a:p>
          <a:p>
            <a:r>
              <a:rPr lang="en-US" altLang="ja-JP" dirty="0" smtClean="0"/>
              <a:t>Evaluation results:</a:t>
            </a:r>
          </a:p>
          <a:p>
            <a:pPr lvl="1"/>
            <a:r>
              <a:rPr lang="en-US" altLang="ja-JP" dirty="0" smtClean="0"/>
              <a:t>Area overhead is 14.1%; Break-even time is 23 cycles</a:t>
            </a:r>
          </a:p>
          <a:p>
            <a:pPr lvl="1"/>
            <a:r>
              <a:rPr lang="en-US" altLang="ja-JP" dirty="0" smtClean="0"/>
              <a:t>Performance degradation 1.0%</a:t>
            </a:r>
            <a:r>
              <a:rPr lang="ja-JP" altLang="en-US" dirty="0" smtClean="0"/>
              <a:t> </a:t>
            </a:r>
            <a:r>
              <a:rPr lang="en-US" altLang="ja-JP" dirty="0" smtClean="0"/>
              <a:t>to 2.1%</a:t>
            </a:r>
          </a:p>
          <a:p>
            <a:pPr lvl="1"/>
            <a:r>
              <a:rPr lang="en-US" altLang="ja-JP" dirty="0" smtClean="0"/>
              <a:t>Standby power reduction 10.4%</a:t>
            </a:r>
            <a:r>
              <a:rPr lang="ja-JP" altLang="en-US" dirty="0" smtClean="0"/>
              <a:t> </a:t>
            </a:r>
            <a:r>
              <a:rPr lang="en-US" altLang="ja-JP" dirty="0" smtClean="0"/>
              <a:t>to 44.4%</a:t>
            </a:r>
          </a:p>
          <a:p>
            <a:pPr lvl="1"/>
            <a:endParaRPr lang="en-US" altLang="ja-JP" dirty="0" smtClean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Summary: </a:t>
            </a:r>
            <a:r>
              <a:rPr lang="en-US" altLang="ja-JP" sz="2800" dirty="0" smtClean="0"/>
              <a:t>Multi-</a:t>
            </a:r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 variable-pipeline router</a:t>
            </a:r>
            <a:endParaRPr kumimoji="1" lang="ja-JP" altLang="en-US" sz="2800" dirty="0"/>
          </a:p>
        </p:txBody>
      </p:sp>
      <p:sp>
        <p:nvSpPr>
          <p:cNvPr id="6" name="下矢印 5"/>
          <p:cNvSpPr/>
          <p:nvPr/>
        </p:nvSpPr>
        <p:spPr bwMode="auto">
          <a:xfrm>
            <a:off x="2714612" y="1857364"/>
            <a:ext cx="428628" cy="714380"/>
          </a:xfrm>
          <a:prstGeom prst="downArrow">
            <a:avLst/>
          </a:prstGeom>
          <a:solidFill>
            <a:schemeClr val="accent6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357554" y="1863858"/>
            <a:ext cx="5572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Communication between different frequency domains introduces some difficulties…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On-going work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915400" cy="5754960"/>
          </a:xfrm>
        </p:spPr>
        <p:txBody>
          <a:bodyPr/>
          <a:lstStyle/>
          <a:p>
            <a:r>
              <a:rPr kumimoji="1" lang="en-US" altLang="ja-JP" dirty="0" smtClean="0"/>
              <a:t>Thermal sensor design</a:t>
            </a:r>
          </a:p>
          <a:p>
            <a:pPr lvl="1"/>
            <a:r>
              <a:rPr lang="en-US" altLang="ja-JP" dirty="0" smtClean="0"/>
              <a:t>Oscillation-Ring based Thermal Sensor (ORTS)</a:t>
            </a:r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2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en-US" altLang="ja-JP" dirty="0" smtClean="0"/>
              <a:t>More sophisticated policies</a:t>
            </a:r>
          </a:p>
          <a:p>
            <a:pPr lvl="1"/>
            <a:r>
              <a:rPr lang="en-US" altLang="ja-JP" dirty="0" smtClean="0"/>
              <a:t>Take into account Break-even time (BET) to avoid inefficient voltage transitions</a:t>
            </a:r>
          </a:p>
          <a:p>
            <a:pPr lvl="1"/>
            <a:r>
              <a:rPr lang="en-US" altLang="ja-JP" dirty="0" smtClean="0"/>
              <a:t>E.g., Tied to 1-cycle@Vdd-high for high-volume traffic</a:t>
            </a:r>
          </a:p>
          <a:p>
            <a:r>
              <a:rPr lang="en-US" altLang="ja-JP" dirty="0" smtClean="0"/>
              <a:t>Finer-grained 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control</a:t>
            </a:r>
          </a:p>
          <a:p>
            <a:pPr lvl="1"/>
            <a:r>
              <a:rPr lang="en-US" altLang="ja-JP" dirty="0" smtClean="0"/>
              <a:t>E.g., input channel or VC level to exploit traffic locality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694827" y="2145396"/>
            <a:ext cx="23777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Yang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,ASPDAC’09]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694827" y="2531104"/>
            <a:ext cx="23601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[</a:t>
            </a:r>
            <a:r>
              <a:rPr lang="en-US" altLang="ja-JP" sz="2000" dirty="0" smtClean="0">
                <a:latin typeface="Arial" pitchFamily="34" charset="0"/>
                <a:cs typeface="Arial" pitchFamily="34" charset="0"/>
              </a:rPr>
              <a:t>Wolpert</a:t>
            </a:r>
            <a:r>
              <a:rPr kumimoji="1" lang="en-US" altLang="ja-JP" sz="2000" dirty="0" smtClean="0">
                <a:latin typeface="Arial" pitchFamily="34" charset="0"/>
                <a:cs typeface="Arial" pitchFamily="34" charset="0"/>
              </a:rPr>
              <a:t>,NOCS’10]</a:t>
            </a:r>
            <a:endParaRPr kumimoji="1" lang="ja-JP" altLang="en-US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グループ化 14"/>
          <p:cNvGrpSpPr/>
          <p:nvPr/>
        </p:nvGrpSpPr>
        <p:grpSpPr>
          <a:xfrm>
            <a:off x="2868384" y="2157538"/>
            <a:ext cx="714380" cy="428628"/>
            <a:chOff x="1571604" y="3643314"/>
            <a:chExt cx="714380" cy="428628"/>
          </a:xfrm>
        </p:grpSpPr>
        <p:grpSp>
          <p:nvGrpSpPr>
            <p:cNvPr id="11" name="グループ化 10"/>
            <p:cNvGrpSpPr/>
            <p:nvPr/>
          </p:nvGrpSpPr>
          <p:grpSpPr>
            <a:xfrm>
              <a:off x="1571604" y="3643314"/>
              <a:ext cx="428628" cy="428628"/>
              <a:chOff x="1571604" y="3643314"/>
              <a:chExt cx="428628" cy="428628"/>
            </a:xfrm>
          </p:grpSpPr>
          <p:sp>
            <p:nvSpPr>
              <p:cNvPr id="9" name="二等辺三角形 8"/>
              <p:cNvSpPr/>
              <p:nvPr/>
            </p:nvSpPr>
            <p:spPr bwMode="auto">
              <a:xfrm rot="5400000">
                <a:off x="1535885" y="3679033"/>
                <a:ext cx="428628" cy="357190"/>
              </a:xfrm>
              <a:prstGeom prst="triangl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10" name="円/楕円 9"/>
              <p:cNvSpPr/>
              <p:nvPr/>
            </p:nvSpPr>
            <p:spPr bwMode="auto">
              <a:xfrm>
                <a:off x="1857356" y="3786190"/>
                <a:ext cx="142876" cy="142876"/>
              </a:xfrm>
              <a:prstGeom prst="ellips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cxnSp>
          <p:nvCxnSpPr>
            <p:cNvPr id="13" name="直線コネクタ 12"/>
            <p:cNvCxnSpPr>
              <a:stCxn id="10" idx="6"/>
            </p:cNvCxnSpPr>
            <p:nvPr/>
          </p:nvCxnSpPr>
          <p:spPr bwMode="auto">
            <a:xfrm>
              <a:off x="2000232" y="3857628"/>
              <a:ext cx="285752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" name="グループ化 27"/>
          <p:cNvGrpSpPr/>
          <p:nvPr/>
        </p:nvGrpSpPr>
        <p:grpSpPr>
          <a:xfrm>
            <a:off x="3582764" y="2157538"/>
            <a:ext cx="714380" cy="428628"/>
            <a:chOff x="1571604" y="3643314"/>
            <a:chExt cx="714380" cy="428628"/>
          </a:xfrm>
        </p:grpSpPr>
        <p:grpSp>
          <p:nvGrpSpPr>
            <p:cNvPr id="14" name="グループ化 10"/>
            <p:cNvGrpSpPr/>
            <p:nvPr/>
          </p:nvGrpSpPr>
          <p:grpSpPr>
            <a:xfrm>
              <a:off x="1571604" y="3643314"/>
              <a:ext cx="428628" cy="428628"/>
              <a:chOff x="1571604" y="3643314"/>
              <a:chExt cx="428628" cy="428628"/>
            </a:xfrm>
          </p:grpSpPr>
          <p:sp>
            <p:nvSpPr>
              <p:cNvPr id="31" name="二等辺三角形 30"/>
              <p:cNvSpPr/>
              <p:nvPr/>
            </p:nvSpPr>
            <p:spPr bwMode="auto">
              <a:xfrm rot="5400000">
                <a:off x="1535885" y="3679033"/>
                <a:ext cx="428628" cy="357190"/>
              </a:xfrm>
              <a:prstGeom prst="triangl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32" name="円/楕円 31"/>
              <p:cNvSpPr/>
              <p:nvPr/>
            </p:nvSpPr>
            <p:spPr bwMode="auto">
              <a:xfrm>
                <a:off x="1857356" y="3786190"/>
                <a:ext cx="142876" cy="142876"/>
              </a:xfrm>
              <a:prstGeom prst="ellips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cxnSp>
          <p:nvCxnSpPr>
            <p:cNvPr id="30" name="直線コネクタ 29"/>
            <p:cNvCxnSpPr>
              <a:stCxn id="32" idx="6"/>
            </p:cNvCxnSpPr>
            <p:nvPr/>
          </p:nvCxnSpPr>
          <p:spPr bwMode="auto">
            <a:xfrm>
              <a:off x="2000232" y="3857628"/>
              <a:ext cx="285752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5" name="グループ化 32"/>
          <p:cNvGrpSpPr/>
          <p:nvPr/>
        </p:nvGrpSpPr>
        <p:grpSpPr>
          <a:xfrm>
            <a:off x="4297144" y="2157538"/>
            <a:ext cx="714380" cy="428628"/>
            <a:chOff x="1571604" y="3643314"/>
            <a:chExt cx="714380" cy="428628"/>
          </a:xfrm>
        </p:grpSpPr>
        <p:grpSp>
          <p:nvGrpSpPr>
            <p:cNvPr id="16" name="グループ化 10"/>
            <p:cNvGrpSpPr/>
            <p:nvPr/>
          </p:nvGrpSpPr>
          <p:grpSpPr>
            <a:xfrm>
              <a:off x="1571604" y="3643314"/>
              <a:ext cx="428628" cy="428628"/>
              <a:chOff x="1571604" y="3643314"/>
              <a:chExt cx="428628" cy="428628"/>
            </a:xfrm>
          </p:grpSpPr>
          <p:sp>
            <p:nvSpPr>
              <p:cNvPr id="36" name="二等辺三角形 35"/>
              <p:cNvSpPr/>
              <p:nvPr/>
            </p:nvSpPr>
            <p:spPr bwMode="auto">
              <a:xfrm rot="5400000">
                <a:off x="1535885" y="3679033"/>
                <a:ext cx="428628" cy="357190"/>
              </a:xfrm>
              <a:prstGeom prst="triangl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37" name="円/楕円 36"/>
              <p:cNvSpPr/>
              <p:nvPr/>
            </p:nvSpPr>
            <p:spPr bwMode="auto">
              <a:xfrm>
                <a:off x="1857356" y="3786190"/>
                <a:ext cx="142876" cy="142876"/>
              </a:xfrm>
              <a:prstGeom prst="ellips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cxnSp>
          <p:nvCxnSpPr>
            <p:cNvPr id="35" name="直線コネクタ 34"/>
            <p:cNvCxnSpPr>
              <a:stCxn id="37" idx="6"/>
            </p:cNvCxnSpPr>
            <p:nvPr/>
          </p:nvCxnSpPr>
          <p:spPr bwMode="auto">
            <a:xfrm>
              <a:off x="2000232" y="3857628"/>
              <a:ext cx="285752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7" name="グループ化 37"/>
          <p:cNvGrpSpPr/>
          <p:nvPr/>
        </p:nvGrpSpPr>
        <p:grpSpPr>
          <a:xfrm>
            <a:off x="5011524" y="2157538"/>
            <a:ext cx="714380" cy="428628"/>
            <a:chOff x="1571604" y="3643314"/>
            <a:chExt cx="714380" cy="428628"/>
          </a:xfrm>
        </p:grpSpPr>
        <p:grpSp>
          <p:nvGrpSpPr>
            <p:cNvPr id="18" name="グループ化 10"/>
            <p:cNvGrpSpPr/>
            <p:nvPr/>
          </p:nvGrpSpPr>
          <p:grpSpPr>
            <a:xfrm>
              <a:off x="1571604" y="3643314"/>
              <a:ext cx="428628" cy="428628"/>
              <a:chOff x="1571604" y="3643314"/>
              <a:chExt cx="428628" cy="428628"/>
            </a:xfrm>
          </p:grpSpPr>
          <p:sp>
            <p:nvSpPr>
              <p:cNvPr id="41" name="二等辺三角形 40"/>
              <p:cNvSpPr/>
              <p:nvPr/>
            </p:nvSpPr>
            <p:spPr bwMode="auto">
              <a:xfrm rot="5400000">
                <a:off x="1535885" y="3679033"/>
                <a:ext cx="428628" cy="357190"/>
              </a:xfrm>
              <a:prstGeom prst="triangl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42" name="円/楕円 41"/>
              <p:cNvSpPr/>
              <p:nvPr/>
            </p:nvSpPr>
            <p:spPr bwMode="auto">
              <a:xfrm>
                <a:off x="1857356" y="3786190"/>
                <a:ext cx="142876" cy="142876"/>
              </a:xfrm>
              <a:prstGeom prst="ellips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cxnSp>
          <p:nvCxnSpPr>
            <p:cNvPr id="40" name="直線コネクタ 39"/>
            <p:cNvCxnSpPr>
              <a:stCxn id="42" idx="6"/>
            </p:cNvCxnSpPr>
            <p:nvPr/>
          </p:nvCxnSpPr>
          <p:spPr bwMode="auto">
            <a:xfrm>
              <a:off x="2000232" y="3857628"/>
              <a:ext cx="285752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" name="グループ化 42"/>
          <p:cNvGrpSpPr/>
          <p:nvPr/>
        </p:nvGrpSpPr>
        <p:grpSpPr>
          <a:xfrm>
            <a:off x="5725904" y="2157538"/>
            <a:ext cx="714380" cy="428628"/>
            <a:chOff x="1571604" y="3643314"/>
            <a:chExt cx="714380" cy="428628"/>
          </a:xfrm>
        </p:grpSpPr>
        <p:grpSp>
          <p:nvGrpSpPr>
            <p:cNvPr id="20" name="グループ化 10"/>
            <p:cNvGrpSpPr/>
            <p:nvPr/>
          </p:nvGrpSpPr>
          <p:grpSpPr>
            <a:xfrm>
              <a:off x="1571604" y="3643314"/>
              <a:ext cx="428628" cy="428628"/>
              <a:chOff x="1571604" y="3643314"/>
              <a:chExt cx="428628" cy="428628"/>
            </a:xfrm>
          </p:grpSpPr>
          <p:sp>
            <p:nvSpPr>
              <p:cNvPr id="46" name="二等辺三角形 45"/>
              <p:cNvSpPr/>
              <p:nvPr/>
            </p:nvSpPr>
            <p:spPr bwMode="auto">
              <a:xfrm rot="5400000">
                <a:off x="1535885" y="3679033"/>
                <a:ext cx="428628" cy="357190"/>
              </a:xfrm>
              <a:prstGeom prst="triangl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  <p:sp>
            <p:nvSpPr>
              <p:cNvPr id="47" name="円/楕円 46"/>
              <p:cNvSpPr/>
              <p:nvPr/>
            </p:nvSpPr>
            <p:spPr bwMode="auto">
              <a:xfrm>
                <a:off x="1857356" y="3786190"/>
                <a:ext cx="142876" cy="142876"/>
              </a:xfrm>
              <a:prstGeom prst="ellipse">
                <a:avLst/>
              </a:prstGeom>
              <a:solidFill>
                <a:srgbClr val="FFFFFF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000" tIns="46800" rIns="90000" bIns="468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ja-JP" altLang="en-US" sz="2000" b="0" i="0" u="none" strike="noStrike" cap="none" normalizeH="0" baseline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Comic Sans MS" pitchFamily="66" charset="0"/>
                  <a:ea typeface="ＭＳ Ｐゴシック" charset="-128"/>
                </a:endParaRPr>
              </a:p>
            </p:txBody>
          </p:sp>
        </p:grpSp>
        <p:cxnSp>
          <p:nvCxnSpPr>
            <p:cNvPr id="45" name="直線コネクタ 44"/>
            <p:cNvCxnSpPr>
              <a:stCxn id="47" idx="6"/>
            </p:cNvCxnSpPr>
            <p:nvPr/>
          </p:nvCxnSpPr>
          <p:spPr bwMode="auto">
            <a:xfrm>
              <a:off x="2000232" y="3857628"/>
              <a:ext cx="285752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1" name="グループ化 72"/>
          <p:cNvGrpSpPr/>
          <p:nvPr/>
        </p:nvGrpSpPr>
        <p:grpSpPr>
          <a:xfrm flipH="1">
            <a:off x="2582632" y="2657604"/>
            <a:ext cx="3571900" cy="428628"/>
            <a:chOff x="1724004" y="3581400"/>
            <a:chExt cx="3571900" cy="428628"/>
          </a:xfrm>
        </p:grpSpPr>
        <p:grpSp>
          <p:nvGrpSpPr>
            <p:cNvPr id="22" name="グループ化 47"/>
            <p:cNvGrpSpPr/>
            <p:nvPr/>
          </p:nvGrpSpPr>
          <p:grpSpPr>
            <a:xfrm>
              <a:off x="1724004" y="3581400"/>
              <a:ext cx="714380" cy="428628"/>
              <a:chOff x="1571604" y="3643314"/>
              <a:chExt cx="714380" cy="428628"/>
            </a:xfrm>
          </p:grpSpPr>
          <p:grpSp>
            <p:nvGrpSpPr>
              <p:cNvPr id="23" name="グループ化 10"/>
              <p:cNvGrpSpPr/>
              <p:nvPr/>
            </p:nvGrpSpPr>
            <p:grpSpPr>
              <a:xfrm>
                <a:off x="1571604" y="3643314"/>
                <a:ext cx="428628" cy="428628"/>
                <a:chOff x="1571604" y="3643314"/>
                <a:chExt cx="428628" cy="428628"/>
              </a:xfrm>
            </p:grpSpPr>
            <p:sp>
              <p:nvSpPr>
                <p:cNvPr id="51" name="二等辺三角形 50"/>
                <p:cNvSpPr/>
                <p:nvPr/>
              </p:nvSpPr>
              <p:spPr bwMode="auto">
                <a:xfrm rot="5400000">
                  <a:off x="1535885" y="3679033"/>
                  <a:ext cx="428628" cy="357190"/>
                </a:xfrm>
                <a:prstGeom prst="triangl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  <p:sp>
              <p:nvSpPr>
                <p:cNvPr id="52" name="円/楕円 51"/>
                <p:cNvSpPr/>
                <p:nvPr/>
              </p:nvSpPr>
              <p:spPr bwMode="auto">
                <a:xfrm>
                  <a:off x="1857356" y="3786190"/>
                  <a:ext cx="142876" cy="142876"/>
                </a:xfrm>
                <a:prstGeom prst="ellips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</p:grpSp>
          <p:cxnSp>
            <p:nvCxnSpPr>
              <p:cNvPr id="50" name="直線コネクタ 49"/>
              <p:cNvCxnSpPr>
                <a:stCxn id="52" idx="6"/>
              </p:cNvCxnSpPr>
              <p:nvPr/>
            </p:nvCxnSpPr>
            <p:spPr bwMode="auto">
              <a:xfrm>
                <a:off x="2000232" y="3857628"/>
                <a:ext cx="285752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4" name="グループ化 52"/>
            <p:cNvGrpSpPr/>
            <p:nvPr/>
          </p:nvGrpSpPr>
          <p:grpSpPr>
            <a:xfrm>
              <a:off x="2438384" y="3581400"/>
              <a:ext cx="714380" cy="428628"/>
              <a:chOff x="1571604" y="3643314"/>
              <a:chExt cx="714380" cy="428628"/>
            </a:xfrm>
          </p:grpSpPr>
          <p:grpSp>
            <p:nvGrpSpPr>
              <p:cNvPr id="25" name="グループ化 10"/>
              <p:cNvGrpSpPr/>
              <p:nvPr/>
            </p:nvGrpSpPr>
            <p:grpSpPr>
              <a:xfrm>
                <a:off x="1571604" y="3643314"/>
                <a:ext cx="428628" cy="428628"/>
                <a:chOff x="1571604" y="3643314"/>
                <a:chExt cx="428628" cy="428628"/>
              </a:xfrm>
            </p:grpSpPr>
            <p:sp>
              <p:nvSpPr>
                <p:cNvPr id="56" name="二等辺三角形 55"/>
                <p:cNvSpPr/>
                <p:nvPr/>
              </p:nvSpPr>
              <p:spPr bwMode="auto">
                <a:xfrm rot="5400000">
                  <a:off x="1535885" y="3679033"/>
                  <a:ext cx="428628" cy="357190"/>
                </a:xfrm>
                <a:prstGeom prst="triangl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  <p:sp>
              <p:nvSpPr>
                <p:cNvPr id="57" name="円/楕円 56"/>
                <p:cNvSpPr/>
                <p:nvPr/>
              </p:nvSpPr>
              <p:spPr bwMode="auto">
                <a:xfrm>
                  <a:off x="1857356" y="3786190"/>
                  <a:ext cx="142876" cy="142876"/>
                </a:xfrm>
                <a:prstGeom prst="ellips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</p:grpSp>
          <p:cxnSp>
            <p:nvCxnSpPr>
              <p:cNvPr id="55" name="直線コネクタ 54"/>
              <p:cNvCxnSpPr>
                <a:stCxn id="57" idx="6"/>
              </p:cNvCxnSpPr>
              <p:nvPr/>
            </p:nvCxnSpPr>
            <p:spPr bwMode="auto">
              <a:xfrm>
                <a:off x="2000232" y="3857628"/>
                <a:ext cx="285752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6" name="グループ化 57"/>
            <p:cNvGrpSpPr/>
            <p:nvPr/>
          </p:nvGrpSpPr>
          <p:grpSpPr>
            <a:xfrm>
              <a:off x="3152764" y="3581400"/>
              <a:ext cx="714380" cy="428628"/>
              <a:chOff x="1571604" y="3643314"/>
              <a:chExt cx="714380" cy="428628"/>
            </a:xfrm>
          </p:grpSpPr>
          <p:grpSp>
            <p:nvGrpSpPr>
              <p:cNvPr id="27" name="グループ化 10"/>
              <p:cNvGrpSpPr/>
              <p:nvPr/>
            </p:nvGrpSpPr>
            <p:grpSpPr>
              <a:xfrm>
                <a:off x="1571604" y="3643314"/>
                <a:ext cx="428628" cy="428628"/>
                <a:chOff x="1571604" y="3643314"/>
                <a:chExt cx="428628" cy="428628"/>
              </a:xfrm>
            </p:grpSpPr>
            <p:sp>
              <p:nvSpPr>
                <p:cNvPr id="61" name="二等辺三角形 60"/>
                <p:cNvSpPr/>
                <p:nvPr/>
              </p:nvSpPr>
              <p:spPr bwMode="auto">
                <a:xfrm rot="5400000">
                  <a:off x="1535885" y="3679033"/>
                  <a:ext cx="428628" cy="357190"/>
                </a:xfrm>
                <a:prstGeom prst="triangl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  <p:sp>
              <p:nvSpPr>
                <p:cNvPr id="62" name="円/楕円 61"/>
                <p:cNvSpPr/>
                <p:nvPr/>
              </p:nvSpPr>
              <p:spPr bwMode="auto">
                <a:xfrm>
                  <a:off x="1857356" y="3786190"/>
                  <a:ext cx="142876" cy="142876"/>
                </a:xfrm>
                <a:prstGeom prst="ellips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</p:grpSp>
          <p:cxnSp>
            <p:nvCxnSpPr>
              <p:cNvPr id="60" name="直線コネクタ 59"/>
              <p:cNvCxnSpPr>
                <a:stCxn id="62" idx="6"/>
              </p:cNvCxnSpPr>
              <p:nvPr/>
            </p:nvCxnSpPr>
            <p:spPr bwMode="auto">
              <a:xfrm>
                <a:off x="2000232" y="3857628"/>
                <a:ext cx="285752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28" name="グループ化 62"/>
            <p:cNvGrpSpPr/>
            <p:nvPr/>
          </p:nvGrpSpPr>
          <p:grpSpPr>
            <a:xfrm>
              <a:off x="3867144" y="3581400"/>
              <a:ext cx="714380" cy="428628"/>
              <a:chOff x="1571604" y="3643314"/>
              <a:chExt cx="714380" cy="428628"/>
            </a:xfrm>
          </p:grpSpPr>
          <p:grpSp>
            <p:nvGrpSpPr>
              <p:cNvPr id="29" name="グループ化 10"/>
              <p:cNvGrpSpPr/>
              <p:nvPr/>
            </p:nvGrpSpPr>
            <p:grpSpPr>
              <a:xfrm>
                <a:off x="1571604" y="3643314"/>
                <a:ext cx="428628" cy="428628"/>
                <a:chOff x="1571604" y="3643314"/>
                <a:chExt cx="428628" cy="428628"/>
              </a:xfrm>
            </p:grpSpPr>
            <p:sp>
              <p:nvSpPr>
                <p:cNvPr id="66" name="二等辺三角形 65"/>
                <p:cNvSpPr/>
                <p:nvPr/>
              </p:nvSpPr>
              <p:spPr bwMode="auto">
                <a:xfrm rot="5400000">
                  <a:off x="1535885" y="3679033"/>
                  <a:ext cx="428628" cy="357190"/>
                </a:xfrm>
                <a:prstGeom prst="triangl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  <p:sp>
              <p:nvSpPr>
                <p:cNvPr id="67" name="円/楕円 66"/>
                <p:cNvSpPr/>
                <p:nvPr/>
              </p:nvSpPr>
              <p:spPr bwMode="auto">
                <a:xfrm>
                  <a:off x="1857356" y="3786190"/>
                  <a:ext cx="142876" cy="142876"/>
                </a:xfrm>
                <a:prstGeom prst="ellips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</p:grpSp>
          <p:cxnSp>
            <p:nvCxnSpPr>
              <p:cNvPr id="65" name="直線コネクタ 64"/>
              <p:cNvCxnSpPr>
                <a:stCxn id="67" idx="6"/>
              </p:cNvCxnSpPr>
              <p:nvPr/>
            </p:nvCxnSpPr>
            <p:spPr bwMode="auto">
              <a:xfrm>
                <a:off x="2000232" y="3857628"/>
                <a:ext cx="285752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33" name="グループ化 67"/>
            <p:cNvGrpSpPr/>
            <p:nvPr/>
          </p:nvGrpSpPr>
          <p:grpSpPr>
            <a:xfrm>
              <a:off x="4581524" y="3581400"/>
              <a:ext cx="714380" cy="428628"/>
              <a:chOff x="1571604" y="3643314"/>
              <a:chExt cx="714380" cy="428628"/>
            </a:xfrm>
          </p:grpSpPr>
          <p:grpSp>
            <p:nvGrpSpPr>
              <p:cNvPr id="34" name="グループ化 10"/>
              <p:cNvGrpSpPr/>
              <p:nvPr/>
            </p:nvGrpSpPr>
            <p:grpSpPr>
              <a:xfrm>
                <a:off x="1571604" y="3643314"/>
                <a:ext cx="428628" cy="428628"/>
                <a:chOff x="1571604" y="3643314"/>
                <a:chExt cx="428628" cy="428628"/>
              </a:xfrm>
            </p:grpSpPr>
            <p:sp>
              <p:nvSpPr>
                <p:cNvPr id="71" name="二等辺三角形 70"/>
                <p:cNvSpPr/>
                <p:nvPr/>
              </p:nvSpPr>
              <p:spPr bwMode="auto">
                <a:xfrm rot="5400000">
                  <a:off x="1535885" y="3679033"/>
                  <a:ext cx="428628" cy="357190"/>
                </a:xfrm>
                <a:prstGeom prst="triangl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  <p:sp>
              <p:nvSpPr>
                <p:cNvPr id="72" name="円/楕円 71"/>
                <p:cNvSpPr/>
                <p:nvPr/>
              </p:nvSpPr>
              <p:spPr bwMode="auto">
                <a:xfrm>
                  <a:off x="1857356" y="3786190"/>
                  <a:ext cx="142876" cy="142876"/>
                </a:xfrm>
                <a:prstGeom prst="ellipse">
                  <a:avLst/>
                </a:prstGeom>
                <a:solidFill>
                  <a:srgbClr val="FFFFFF"/>
                </a:solidFill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0000" tIns="46800" rIns="90000" bIns="46800" numCol="1" rtlCol="0" anchor="t" anchorCtr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ja-JP" alt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Comic Sans MS" pitchFamily="66" charset="0"/>
                    <a:ea typeface="ＭＳ Ｐゴシック" charset="-128"/>
                  </a:endParaRPr>
                </a:p>
              </p:txBody>
            </p:sp>
          </p:grpSp>
          <p:cxnSp>
            <p:nvCxnSpPr>
              <p:cNvPr id="70" name="直線コネクタ 69"/>
              <p:cNvCxnSpPr>
                <a:stCxn id="72" idx="6"/>
              </p:cNvCxnSpPr>
              <p:nvPr/>
            </p:nvCxnSpPr>
            <p:spPr bwMode="auto">
              <a:xfrm>
                <a:off x="2000232" y="3857628"/>
                <a:ext cx="285752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75" name="フリーフォーム 74"/>
          <p:cNvSpPr/>
          <p:nvPr/>
        </p:nvSpPr>
        <p:spPr bwMode="auto">
          <a:xfrm>
            <a:off x="6162882" y="2376345"/>
            <a:ext cx="277402" cy="482885"/>
          </a:xfrm>
          <a:custGeom>
            <a:avLst/>
            <a:gdLst>
              <a:gd name="connsiteX0" fmla="*/ 277402 w 277402"/>
              <a:gd name="connsiteY0" fmla="*/ 0 h 482885"/>
              <a:gd name="connsiteX1" fmla="*/ 277402 w 277402"/>
              <a:gd name="connsiteY1" fmla="*/ 482885 h 482885"/>
              <a:gd name="connsiteX2" fmla="*/ 0 w 277402"/>
              <a:gd name="connsiteY2" fmla="*/ 482885 h 482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7402" h="482885">
                <a:moveTo>
                  <a:pt x="277402" y="0"/>
                </a:moveTo>
                <a:lnTo>
                  <a:pt x="277402" y="482885"/>
                </a:lnTo>
                <a:lnTo>
                  <a:pt x="0" y="482885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78" name="直線コネクタ 77"/>
          <p:cNvCxnSpPr/>
          <p:nvPr/>
        </p:nvCxnSpPr>
        <p:spPr bwMode="auto">
          <a:xfrm>
            <a:off x="2582632" y="2371852"/>
            <a:ext cx="285752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フローチャート : 論理積ゲート 80"/>
          <p:cNvSpPr/>
          <p:nvPr/>
        </p:nvSpPr>
        <p:spPr bwMode="auto">
          <a:xfrm>
            <a:off x="2082566" y="2157538"/>
            <a:ext cx="428628" cy="428628"/>
          </a:xfrm>
          <a:prstGeom prst="flowChartDelay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2" name="円/楕円 81"/>
          <p:cNvSpPr/>
          <p:nvPr/>
        </p:nvSpPr>
        <p:spPr bwMode="auto">
          <a:xfrm>
            <a:off x="2439756" y="2300414"/>
            <a:ext cx="142876" cy="142876"/>
          </a:xfrm>
          <a:prstGeom prst="ellipse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83" name="直線コネクタ 82"/>
          <p:cNvCxnSpPr/>
          <p:nvPr/>
        </p:nvCxnSpPr>
        <p:spPr bwMode="auto">
          <a:xfrm>
            <a:off x="1439624" y="2228976"/>
            <a:ext cx="642942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4" name="直線コネクタ 83"/>
          <p:cNvCxnSpPr/>
          <p:nvPr/>
        </p:nvCxnSpPr>
        <p:spPr bwMode="auto">
          <a:xfrm>
            <a:off x="1796814" y="2514728"/>
            <a:ext cx="285752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フリーフォーム 86"/>
          <p:cNvSpPr/>
          <p:nvPr/>
        </p:nvSpPr>
        <p:spPr bwMode="auto">
          <a:xfrm>
            <a:off x="1800214" y="2509909"/>
            <a:ext cx="821932" cy="359595"/>
          </a:xfrm>
          <a:custGeom>
            <a:avLst/>
            <a:gdLst>
              <a:gd name="connsiteX0" fmla="*/ 821932 w 821932"/>
              <a:gd name="connsiteY0" fmla="*/ 359595 h 359595"/>
              <a:gd name="connsiteX1" fmla="*/ 0 w 821932"/>
              <a:gd name="connsiteY1" fmla="*/ 359595 h 359595"/>
              <a:gd name="connsiteX2" fmla="*/ 0 w 821932"/>
              <a:gd name="connsiteY2" fmla="*/ 0 h 359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21932" h="359595">
                <a:moveTo>
                  <a:pt x="821932" y="359595"/>
                </a:moveTo>
                <a:lnTo>
                  <a:pt x="0" y="359595"/>
                </a:lnTo>
                <a:lnTo>
                  <a:pt x="0" y="0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582368" y="2061816"/>
            <a:ext cx="893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Enable</a:t>
            </a:r>
            <a:endParaRPr kumimoji="1" lang="ja-JP" altLang="en-US" dirty="0"/>
          </a:p>
        </p:txBody>
      </p:sp>
      <p:sp>
        <p:nvSpPr>
          <p:cNvPr id="89" name="正方形/長方形 88"/>
          <p:cNvSpPr/>
          <p:nvPr/>
        </p:nvSpPr>
        <p:spPr bwMode="auto">
          <a:xfrm>
            <a:off x="2868384" y="3216966"/>
            <a:ext cx="1571636" cy="500066"/>
          </a:xfrm>
          <a:prstGeom prst="rect">
            <a:avLst/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0" name="フリーフォーム 89"/>
          <p:cNvSpPr/>
          <p:nvPr/>
        </p:nvSpPr>
        <p:spPr bwMode="auto">
          <a:xfrm>
            <a:off x="2483600" y="2867156"/>
            <a:ext cx="380144" cy="564124"/>
          </a:xfrm>
          <a:custGeom>
            <a:avLst/>
            <a:gdLst>
              <a:gd name="connsiteX0" fmla="*/ 0 w 380144"/>
              <a:gd name="connsiteY0" fmla="*/ 0 h 688368"/>
              <a:gd name="connsiteX1" fmla="*/ 0 w 380144"/>
              <a:gd name="connsiteY1" fmla="*/ 688368 h 688368"/>
              <a:gd name="connsiteX2" fmla="*/ 380144 w 380144"/>
              <a:gd name="connsiteY2" fmla="*/ 688368 h 688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0144" h="688368">
                <a:moveTo>
                  <a:pt x="0" y="0"/>
                </a:moveTo>
                <a:lnTo>
                  <a:pt x="0" y="688368"/>
                </a:lnTo>
                <a:lnTo>
                  <a:pt x="380144" y="688368"/>
                </a:ln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2888898" y="3276262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Pulse counter</a:t>
            </a:r>
            <a:endParaRPr kumimoji="1" lang="ja-JP" altLang="en-US" dirty="0"/>
          </a:p>
        </p:txBody>
      </p:sp>
      <p:sp>
        <p:nvSpPr>
          <p:cNvPr id="92" name="円/楕円 91"/>
          <p:cNvSpPr/>
          <p:nvPr/>
        </p:nvSpPr>
        <p:spPr bwMode="auto">
          <a:xfrm>
            <a:off x="2450030" y="2839228"/>
            <a:ext cx="71438" cy="71438"/>
          </a:xfrm>
          <a:prstGeom prst="ellipse">
            <a:avLst/>
          </a:prstGeom>
          <a:solidFill>
            <a:schemeClr val="tx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cxnSp>
        <p:nvCxnSpPr>
          <p:cNvPr id="96" name="直線矢印コネクタ 95"/>
          <p:cNvCxnSpPr/>
          <p:nvPr/>
        </p:nvCxnSpPr>
        <p:spPr bwMode="auto">
          <a:xfrm>
            <a:off x="4440020" y="3460034"/>
            <a:ext cx="785818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7" name="テキスト ボックス 96"/>
          <p:cNvSpPr txBox="1"/>
          <p:nvPr/>
        </p:nvSpPr>
        <p:spPr>
          <a:xfrm>
            <a:off x="5154400" y="3276262"/>
            <a:ext cx="1632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Thermal level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Our target: </a:t>
            </a:r>
            <a:r>
              <a:rPr lang="en-US" altLang="ja-JP" sz="3200" dirty="0" smtClean="0"/>
              <a:t>NoC for future CMPs</a:t>
            </a:r>
            <a:endParaRPr lang="ja-JP" altLang="en-US" sz="3200" dirty="0" smtClean="0"/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16-tile CMP example</a:t>
            </a:r>
          </a:p>
          <a:p>
            <a:pPr lvl="1"/>
            <a:r>
              <a:rPr lang="en-US" altLang="ja-JP" dirty="0" smtClean="0"/>
              <a:t>Each tile consists of processor, L1, and L2 cache bank</a:t>
            </a:r>
          </a:p>
          <a:p>
            <a:pPr lvl="1"/>
            <a:r>
              <a:rPr lang="en-US" altLang="ja-JP" dirty="0" smtClean="0"/>
              <a:t>L2 banks form a single shared L2 cache </a:t>
            </a:r>
            <a:r>
              <a:rPr lang="en-US" altLang="ja-JP" dirty="0" smtClean="0">
                <a:sym typeface="Wingdings" pitchFamily="2" charset="2"/>
              </a:rPr>
              <a:t> SNUCA</a:t>
            </a:r>
          </a:p>
          <a:p>
            <a:pPr lvl="1"/>
            <a:r>
              <a:rPr lang="en-US" altLang="ja-JP" dirty="0" smtClean="0">
                <a:sym typeface="Wingdings" pitchFamily="2" charset="2"/>
              </a:rPr>
              <a:t>Tiles are interconnected via Network-on-Chip (NoC)</a:t>
            </a:r>
            <a:endParaRPr lang="en-US" altLang="ja-JP" dirty="0" smtClean="0"/>
          </a:p>
        </p:txBody>
      </p:sp>
      <p:sp>
        <p:nvSpPr>
          <p:cNvPr id="105" name="正方形/長方形 104"/>
          <p:cNvSpPr/>
          <p:nvPr/>
        </p:nvSpPr>
        <p:spPr bwMode="auto">
          <a:xfrm>
            <a:off x="395536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467544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1043608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50"/>
          <p:cNvSpPr>
            <a:spLocks noChangeArrowheads="1"/>
          </p:cNvSpPr>
          <p:nvPr/>
        </p:nvSpPr>
        <p:spPr bwMode="auto">
          <a:xfrm>
            <a:off x="467544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9959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395536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467544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1043608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50"/>
          <p:cNvSpPr>
            <a:spLocks noChangeArrowheads="1"/>
          </p:cNvSpPr>
          <p:nvPr/>
        </p:nvSpPr>
        <p:spPr bwMode="auto">
          <a:xfrm>
            <a:off x="467544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50"/>
          <p:cNvSpPr>
            <a:spLocks noChangeArrowheads="1"/>
          </p:cNvSpPr>
          <p:nvPr/>
        </p:nvSpPr>
        <p:spPr bwMode="auto">
          <a:xfrm>
            <a:off x="89959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正方形/長方形 218"/>
          <p:cNvSpPr/>
          <p:nvPr/>
        </p:nvSpPr>
        <p:spPr bwMode="auto">
          <a:xfrm>
            <a:off x="395536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0" name="Rectangle 50"/>
          <p:cNvSpPr>
            <a:spLocks noChangeArrowheads="1"/>
          </p:cNvSpPr>
          <p:nvPr/>
        </p:nvSpPr>
        <p:spPr bwMode="auto">
          <a:xfrm>
            <a:off x="467544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50"/>
          <p:cNvSpPr>
            <a:spLocks noChangeArrowheads="1"/>
          </p:cNvSpPr>
          <p:nvPr/>
        </p:nvSpPr>
        <p:spPr bwMode="auto">
          <a:xfrm>
            <a:off x="1043608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50"/>
          <p:cNvSpPr>
            <a:spLocks noChangeArrowheads="1"/>
          </p:cNvSpPr>
          <p:nvPr/>
        </p:nvSpPr>
        <p:spPr bwMode="auto">
          <a:xfrm>
            <a:off x="467544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50"/>
          <p:cNvSpPr>
            <a:spLocks noChangeArrowheads="1"/>
          </p:cNvSpPr>
          <p:nvPr/>
        </p:nvSpPr>
        <p:spPr bwMode="auto">
          <a:xfrm>
            <a:off x="89959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395536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6" name="Rectangle 50"/>
          <p:cNvSpPr>
            <a:spLocks noChangeArrowheads="1"/>
          </p:cNvSpPr>
          <p:nvPr/>
        </p:nvSpPr>
        <p:spPr bwMode="auto">
          <a:xfrm>
            <a:off x="467544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50"/>
          <p:cNvSpPr>
            <a:spLocks noChangeArrowheads="1"/>
          </p:cNvSpPr>
          <p:nvPr/>
        </p:nvSpPr>
        <p:spPr bwMode="auto">
          <a:xfrm>
            <a:off x="1043608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50"/>
          <p:cNvSpPr>
            <a:spLocks noChangeArrowheads="1"/>
          </p:cNvSpPr>
          <p:nvPr/>
        </p:nvSpPr>
        <p:spPr bwMode="auto">
          <a:xfrm>
            <a:off x="467544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50"/>
          <p:cNvSpPr>
            <a:spLocks noChangeArrowheads="1"/>
          </p:cNvSpPr>
          <p:nvPr/>
        </p:nvSpPr>
        <p:spPr bwMode="auto">
          <a:xfrm>
            <a:off x="89959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1331640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2" name="Rectangle 50"/>
          <p:cNvSpPr>
            <a:spLocks noChangeArrowheads="1"/>
          </p:cNvSpPr>
          <p:nvPr/>
        </p:nvSpPr>
        <p:spPr bwMode="auto">
          <a:xfrm>
            <a:off x="1403648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50"/>
          <p:cNvSpPr>
            <a:spLocks noChangeArrowheads="1"/>
          </p:cNvSpPr>
          <p:nvPr/>
        </p:nvSpPr>
        <p:spPr bwMode="auto">
          <a:xfrm>
            <a:off x="197971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50"/>
          <p:cNvSpPr>
            <a:spLocks noChangeArrowheads="1"/>
          </p:cNvSpPr>
          <p:nvPr/>
        </p:nvSpPr>
        <p:spPr bwMode="auto">
          <a:xfrm>
            <a:off x="1403648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50"/>
          <p:cNvSpPr>
            <a:spLocks noChangeArrowheads="1"/>
          </p:cNvSpPr>
          <p:nvPr/>
        </p:nvSpPr>
        <p:spPr bwMode="auto">
          <a:xfrm>
            <a:off x="183569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正方形/長方形 236"/>
          <p:cNvSpPr/>
          <p:nvPr/>
        </p:nvSpPr>
        <p:spPr bwMode="auto">
          <a:xfrm>
            <a:off x="1331640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8" name="Rectangle 50"/>
          <p:cNvSpPr>
            <a:spLocks noChangeArrowheads="1"/>
          </p:cNvSpPr>
          <p:nvPr/>
        </p:nvSpPr>
        <p:spPr bwMode="auto">
          <a:xfrm>
            <a:off x="1403648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50"/>
          <p:cNvSpPr>
            <a:spLocks noChangeArrowheads="1"/>
          </p:cNvSpPr>
          <p:nvPr/>
        </p:nvSpPr>
        <p:spPr bwMode="auto">
          <a:xfrm>
            <a:off x="197971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50"/>
          <p:cNvSpPr>
            <a:spLocks noChangeArrowheads="1"/>
          </p:cNvSpPr>
          <p:nvPr/>
        </p:nvSpPr>
        <p:spPr bwMode="auto">
          <a:xfrm>
            <a:off x="1403648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50"/>
          <p:cNvSpPr>
            <a:spLocks noChangeArrowheads="1"/>
          </p:cNvSpPr>
          <p:nvPr/>
        </p:nvSpPr>
        <p:spPr bwMode="auto">
          <a:xfrm>
            <a:off x="183569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1331640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1403648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197971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50"/>
          <p:cNvSpPr>
            <a:spLocks noChangeArrowheads="1"/>
          </p:cNvSpPr>
          <p:nvPr/>
        </p:nvSpPr>
        <p:spPr bwMode="auto">
          <a:xfrm>
            <a:off x="1403648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50"/>
          <p:cNvSpPr>
            <a:spLocks noChangeArrowheads="1"/>
          </p:cNvSpPr>
          <p:nvPr/>
        </p:nvSpPr>
        <p:spPr bwMode="auto">
          <a:xfrm>
            <a:off x="183569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1331640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1403648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197971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1403648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183569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2267744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6" name="Rectangle 50"/>
          <p:cNvSpPr>
            <a:spLocks noChangeArrowheads="1"/>
          </p:cNvSpPr>
          <p:nvPr/>
        </p:nvSpPr>
        <p:spPr bwMode="auto">
          <a:xfrm>
            <a:off x="2339752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291581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2339752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277180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2267744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2339752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291581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50"/>
          <p:cNvSpPr>
            <a:spLocks noChangeArrowheads="1"/>
          </p:cNvSpPr>
          <p:nvPr/>
        </p:nvSpPr>
        <p:spPr bwMode="auto">
          <a:xfrm>
            <a:off x="2339752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50"/>
          <p:cNvSpPr>
            <a:spLocks noChangeArrowheads="1"/>
          </p:cNvSpPr>
          <p:nvPr/>
        </p:nvSpPr>
        <p:spPr bwMode="auto">
          <a:xfrm>
            <a:off x="277180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正方形/長方形 266"/>
          <p:cNvSpPr/>
          <p:nvPr/>
        </p:nvSpPr>
        <p:spPr bwMode="auto">
          <a:xfrm>
            <a:off x="2267744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2339752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291581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2339752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277180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正方形/長方形 272"/>
          <p:cNvSpPr/>
          <p:nvPr/>
        </p:nvSpPr>
        <p:spPr bwMode="auto">
          <a:xfrm>
            <a:off x="2267744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4" name="Rectangle 50"/>
          <p:cNvSpPr>
            <a:spLocks noChangeArrowheads="1"/>
          </p:cNvSpPr>
          <p:nvPr/>
        </p:nvSpPr>
        <p:spPr bwMode="auto">
          <a:xfrm>
            <a:off x="2339752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291581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50"/>
          <p:cNvSpPr>
            <a:spLocks noChangeArrowheads="1"/>
          </p:cNvSpPr>
          <p:nvPr/>
        </p:nvSpPr>
        <p:spPr bwMode="auto">
          <a:xfrm>
            <a:off x="2339752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277180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3203848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3275856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50"/>
          <p:cNvSpPr>
            <a:spLocks noChangeArrowheads="1"/>
          </p:cNvSpPr>
          <p:nvPr/>
        </p:nvSpPr>
        <p:spPr bwMode="auto">
          <a:xfrm>
            <a:off x="385192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3275856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3707904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正方形/長方形 284"/>
          <p:cNvSpPr/>
          <p:nvPr/>
        </p:nvSpPr>
        <p:spPr bwMode="auto">
          <a:xfrm>
            <a:off x="3203848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3275856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385192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3275856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3707904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3203848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3275856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385192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50"/>
          <p:cNvSpPr>
            <a:spLocks noChangeArrowheads="1"/>
          </p:cNvSpPr>
          <p:nvPr/>
        </p:nvSpPr>
        <p:spPr bwMode="auto">
          <a:xfrm>
            <a:off x="3275856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3707904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正方形/長方形 296"/>
          <p:cNvSpPr/>
          <p:nvPr/>
        </p:nvSpPr>
        <p:spPr bwMode="auto">
          <a:xfrm>
            <a:off x="3203848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3275856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385192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3275856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3707904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正方形/長方形 119"/>
          <p:cNvSpPr/>
          <p:nvPr/>
        </p:nvSpPr>
        <p:spPr bwMode="auto">
          <a:xfrm>
            <a:off x="395536" y="3068960"/>
            <a:ext cx="3744416" cy="3744416"/>
          </a:xfrm>
          <a:prstGeom prst="rect">
            <a:avLst/>
          </a:prstGeom>
          <a:solidFill>
            <a:srgbClr val="FFFFFF">
              <a:alpha val="60000"/>
            </a:srgb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121" name="グループ化 120"/>
          <p:cNvGrpSpPr/>
          <p:nvPr/>
        </p:nvGrpSpPr>
        <p:grpSpPr>
          <a:xfrm>
            <a:off x="1116757" y="3717032"/>
            <a:ext cx="2951187" cy="2951187"/>
            <a:chOff x="1116757" y="3717032"/>
            <a:chExt cx="2951187" cy="2951187"/>
          </a:xfrm>
        </p:grpSpPr>
        <p:sp>
          <p:nvSpPr>
            <p:cNvPr id="122" name="正方形/長方形 121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3" name="正方形/長方形 122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6" name="正方形/長方形 125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7" name="正方形/長方形 126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0" name="正方形/長方形 129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9" name="正方形/長方形 13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0" name="正方形/長方形 13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1" name="正方形/長方形 14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42" name="直線コネクタ 14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直線コネクタ 14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直線コネクタ 14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直線コネクタ 14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直線コネクタ 145"/>
            <p:cNvCxnSpPr>
              <a:endCxn id="13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直線コネクタ 14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直線コネクタ 14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直線コネクタ 14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34" name="Rectangle 50"/>
          <p:cNvSpPr>
            <a:spLocks noChangeArrowheads="1"/>
          </p:cNvSpPr>
          <p:nvPr/>
        </p:nvSpPr>
        <p:spPr bwMode="auto">
          <a:xfrm>
            <a:off x="5661025" y="4000500"/>
            <a:ext cx="642938" cy="5715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3" name="Rectangle 50"/>
          <p:cNvSpPr>
            <a:spLocks noChangeArrowheads="1"/>
          </p:cNvSpPr>
          <p:nvPr/>
        </p:nvSpPr>
        <p:spPr bwMode="auto">
          <a:xfrm>
            <a:off x="6007100" y="4857750"/>
            <a:ext cx="296863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4" name="Rectangle 50"/>
          <p:cNvSpPr>
            <a:spLocks noChangeArrowheads="1"/>
          </p:cNvSpPr>
          <p:nvPr/>
        </p:nvSpPr>
        <p:spPr bwMode="auto">
          <a:xfrm>
            <a:off x="5649913" y="4857750"/>
            <a:ext cx="296862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5" name="Rectangle 50"/>
          <p:cNvSpPr>
            <a:spLocks noChangeArrowheads="1"/>
          </p:cNvSpPr>
          <p:nvPr/>
        </p:nvSpPr>
        <p:spPr bwMode="auto">
          <a:xfrm>
            <a:off x="5846763" y="5500688"/>
            <a:ext cx="296862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  <p:sp>
        <p:nvSpPr>
          <p:cNvPr id="156" name="正方形/長方形 113"/>
          <p:cNvSpPr>
            <a:spLocks noChangeArrowheads="1"/>
          </p:cNvSpPr>
          <p:nvPr/>
        </p:nvSpPr>
        <p:spPr bwMode="auto">
          <a:xfrm>
            <a:off x="5429250" y="3786188"/>
            <a:ext cx="3286125" cy="2714625"/>
          </a:xfrm>
          <a:prstGeom prst="rect">
            <a:avLst/>
          </a:prstGeom>
          <a:noFill/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157" name="正方形/長方形 156"/>
          <p:cNvSpPr/>
          <p:nvPr/>
        </p:nvSpPr>
        <p:spPr bwMode="auto">
          <a:xfrm>
            <a:off x="6000750" y="6100763"/>
            <a:ext cx="142875" cy="142875"/>
          </a:xfrm>
          <a:prstGeom prst="rect">
            <a:avLst/>
          </a:prstGeom>
          <a:solidFill>
            <a:schemeClr val="accent4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defRPr/>
            </a:pPr>
            <a:endParaRPr lang="ja-JP" altLang="en-US">
              <a:ea typeface="ＭＳ Ｐゴシック" pitchFamily="50" charset="-128"/>
            </a:endParaRPr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6357938" y="5957888"/>
            <a:ext cx="205105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ja-JP" sz="2000" dirty="0">
                <a:latin typeface="+mj-lt"/>
                <a:ea typeface="ＭＳ Ｐゴシック" pitchFamily="50" charset="-128"/>
              </a:rPr>
              <a:t>On-chip router </a:t>
            </a:r>
            <a:endParaRPr lang="ja-JP" altLang="en-US" sz="2000" dirty="0">
              <a:latin typeface="+mj-lt"/>
              <a:ea typeface="ＭＳ Ｐゴシック" pitchFamily="50" charset="-128"/>
            </a:endParaRPr>
          </a:p>
        </p:txBody>
      </p:sp>
      <p:grpSp>
        <p:nvGrpSpPr>
          <p:cNvPr id="159" name="グループ化 205"/>
          <p:cNvGrpSpPr>
            <a:grpSpLocks/>
          </p:cNvGrpSpPr>
          <p:nvPr/>
        </p:nvGrpSpPr>
        <p:grpSpPr bwMode="auto">
          <a:xfrm>
            <a:off x="6354763" y="4071938"/>
            <a:ext cx="2190750" cy="1757362"/>
            <a:chOff x="6354763" y="4071938"/>
            <a:chExt cx="2190023" cy="1757422"/>
          </a:xfrm>
        </p:grpSpPr>
        <p:sp>
          <p:nvSpPr>
            <p:cNvPr id="160" name="テキスト ボックス 159"/>
            <p:cNvSpPr txBox="1"/>
            <p:nvPr/>
          </p:nvSpPr>
          <p:spPr>
            <a:xfrm>
              <a:off x="6354763" y="4071938"/>
              <a:ext cx="1663148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 err="1">
                  <a:latin typeface="+mj-lt"/>
                  <a:ea typeface="ＭＳ Ｐゴシック" pitchFamily="50" charset="-128"/>
                </a:rPr>
                <a:t>UltraSPARC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6354763" y="4786337"/>
              <a:ext cx="2190023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L1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(I &amp; D) 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6357937" y="5429296"/>
              <a:ext cx="1875802" cy="40006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L2</a:t>
              </a:r>
              <a:r>
                <a:rPr lang="ja-JP" altLang="en-US" sz="2000" dirty="0">
                  <a:latin typeface="+mj-lt"/>
                  <a:ea typeface="ＭＳ Ｐゴシック" pitchFamily="50" charset="-128"/>
                </a:rPr>
                <a:t> </a:t>
              </a:r>
              <a:r>
                <a:rPr lang="en-US" altLang="ja-JP" sz="2000" dirty="0">
                  <a:latin typeface="+mj-lt"/>
                  <a:ea typeface="ＭＳ Ｐゴシック" pitchFamily="50" charset="-128"/>
                </a:rPr>
                <a:t>cache bank</a:t>
              </a:r>
              <a:endParaRPr lang="ja-JP" altLang="en-US" sz="2000" dirty="0">
                <a:latin typeface="+mj-lt"/>
                <a:ea typeface="ＭＳ Ｐゴシック" pitchFamily="50" charset="-128"/>
              </a:endParaRPr>
            </a:p>
          </p:txBody>
        </p:sp>
      </p:grpSp>
      <p:sp>
        <p:nvSpPr>
          <p:cNvPr id="152" name="Text Box 112"/>
          <p:cNvSpPr txBox="1">
            <a:spLocks noChangeArrowheads="1"/>
          </p:cNvSpPr>
          <p:nvPr/>
        </p:nvSpPr>
        <p:spPr bwMode="auto">
          <a:xfrm>
            <a:off x="77160" y="6349530"/>
            <a:ext cx="9031344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pitchFamily="34" charset="0"/>
              </a:rPr>
              <a:t>A DVFS-like technique of on-chip routers for low-power CMPs </a:t>
            </a:r>
            <a:endParaRPr lang="en-US" altLang="ja-JP" sz="2400" dirty="0"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>
                <a:latin typeface="+mn-lt"/>
                <a:cs typeface="Arial" charset="0"/>
              </a:rPr>
              <a:t>Problem: </a:t>
            </a:r>
            <a:r>
              <a:rPr lang="en-US" altLang="ja-JP" sz="3200" dirty="0" smtClean="0">
                <a:latin typeface="+mn-lt"/>
                <a:cs typeface="Arial" charset="0"/>
              </a:rPr>
              <a:t>DVFS for on-chip routers</a:t>
            </a:r>
            <a:endParaRPr lang="ja-JP" altLang="en-US" dirty="0" smtClean="0">
              <a:latin typeface="+mn-lt"/>
            </a:endParaRPr>
          </a:p>
        </p:txBody>
      </p:sp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pPr eaLnBrk="1" hangingPunct="1"/>
            <a:r>
              <a:rPr lang="en-US" altLang="ja-JP" dirty="0" smtClean="0"/>
              <a:t>If DVFS is applied to on-chip routers…</a:t>
            </a:r>
          </a:p>
          <a:p>
            <a:pPr lvl="1"/>
            <a:r>
              <a:rPr lang="en-US" altLang="ja-JP" dirty="0" smtClean="0"/>
              <a:t>Each router works at different frequency</a:t>
            </a:r>
          </a:p>
          <a:p>
            <a:pPr lvl="1"/>
            <a:r>
              <a:rPr lang="en-US" altLang="ja-JP" dirty="0" smtClean="0"/>
              <a:t>How to communicate between different frequency domains?</a:t>
            </a:r>
          </a:p>
        </p:txBody>
      </p:sp>
      <p:sp>
        <p:nvSpPr>
          <p:cNvPr id="105" name="正方形/長方形 104"/>
          <p:cNvSpPr/>
          <p:nvPr/>
        </p:nvSpPr>
        <p:spPr bwMode="auto">
          <a:xfrm>
            <a:off x="395536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467544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1043608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50"/>
          <p:cNvSpPr>
            <a:spLocks noChangeArrowheads="1"/>
          </p:cNvSpPr>
          <p:nvPr/>
        </p:nvSpPr>
        <p:spPr bwMode="auto">
          <a:xfrm>
            <a:off x="467544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9959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395536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467544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1043608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50"/>
          <p:cNvSpPr>
            <a:spLocks noChangeArrowheads="1"/>
          </p:cNvSpPr>
          <p:nvPr/>
        </p:nvSpPr>
        <p:spPr bwMode="auto">
          <a:xfrm>
            <a:off x="467544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50"/>
          <p:cNvSpPr>
            <a:spLocks noChangeArrowheads="1"/>
          </p:cNvSpPr>
          <p:nvPr/>
        </p:nvSpPr>
        <p:spPr bwMode="auto">
          <a:xfrm>
            <a:off x="89959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正方形/長方形 218"/>
          <p:cNvSpPr/>
          <p:nvPr/>
        </p:nvSpPr>
        <p:spPr bwMode="auto">
          <a:xfrm>
            <a:off x="395536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0" name="Rectangle 50"/>
          <p:cNvSpPr>
            <a:spLocks noChangeArrowheads="1"/>
          </p:cNvSpPr>
          <p:nvPr/>
        </p:nvSpPr>
        <p:spPr bwMode="auto">
          <a:xfrm>
            <a:off x="467544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50"/>
          <p:cNvSpPr>
            <a:spLocks noChangeArrowheads="1"/>
          </p:cNvSpPr>
          <p:nvPr/>
        </p:nvSpPr>
        <p:spPr bwMode="auto">
          <a:xfrm>
            <a:off x="1043608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50"/>
          <p:cNvSpPr>
            <a:spLocks noChangeArrowheads="1"/>
          </p:cNvSpPr>
          <p:nvPr/>
        </p:nvSpPr>
        <p:spPr bwMode="auto">
          <a:xfrm>
            <a:off x="467544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50"/>
          <p:cNvSpPr>
            <a:spLocks noChangeArrowheads="1"/>
          </p:cNvSpPr>
          <p:nvPr/>
        </p:nvSpPr>
        <p:spPr bwMode="auto">
          <a:xfrm>
            <a:off x="89959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395536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6" name="Rectangle 50"/>
          <p:cNvSpPr>
            <a:spLocks noChangeArrowheads="1"/>
          </p:cNvSpPr>
          <p:nvPr/>
        </p:nvSpPr>
        <p:spPr bwMode="auto">
          <a:xfrm>
            <a:off x="467544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50"/>
          <p:cNvSpPr>
            <a:spLocks noChangeArrowheads="1"/>
          </p:cNvSpPr>
          <p:nvPr/>
        </p:nvSpPr>
        <p:spPr bwMode="auto">
          <a:xfrm>
            <a:off x="1043608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50"/>
          <p:cNvSpPr>
            <a:spLocks noChangeArrowheads="1"/>
          </p:cNvSpPr>
          <p:nvPr/>
        </p:nvSpPr>
        <p:spPr bwMode="auto">
          <a:xfrm>
            <a:off x="467544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50"/>
          <p:cNvSpPr>
            <a:spLocks noChangeArrowheads="1"/>
          </p:cNvSpPr>
          <p:nvPr/>
        </p:nvSpPr>
        <p:spPr bwMode="auto">
          <a:xfrm>
            <a:off x="89959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1331640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2" name="Rectangle 50"/>
          <p:cNvSpPr>
            <a:spLocks noChangeArrowheads="1"/>
          </p:cNvSpPr>
          <p:nvPr/>
        </p:nvSpPr>
        <p:spPr bwMode="auto">
          <a:xfrm>
            <a:off x="1403648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50"/>
          <p:cNvSpPr>
            <a:spLocks noChangeArrowheads="1"/>
          </p:cNvSpPr>
          <p:nvPr/>
        </p:nvSpPr>
        <p:spPr bwMode="auto">
          <a:xfrm>
            <a:off x="197971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50"/>
          <p:cNvSpPr>
            <a:spLocks noChangeArrowheads="1"/>
          </p:cNvSpPr>
          <p:nvPr/>
        </p:nvSpPr>
        <p:spPr bwMode="auto">
          <a:xfrm>
            <a:off x="1403648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50"/>
          <p:cNvSpPr>
            <a:spLocks noChangeArrowheads="1"/>
          </p:cNvSpPr>
          <p:nvPr/>
        </p:nvSpPr>
        <p:spPr bwMode="auto">
          <a:xfrm>
            <a:off x="183569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正方形/長方形 236"/>
          <p:cNvSpPr/>
          <p:nvPr/>
        </p:nvSpPr>
        <p:spPr bwMode="auto">
          <a:xfrm>
            <a:off x="1331640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8" name="Rectangle 50"/>
          <p:cNvSpPr>
            <a:spLocks noChangeArrowheads="1"/>
          </p:cNvSpPr>
          <p:nvPr/>
        </p:nvSpPr>
        <p:spPr bwMode="auto">
          <a:xfrm>
            <a:off x="1403648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50"/>
          <p:cNvSpPr>
            <a:spLocks noChangeArrowheads="1"/>
          </p:cNvSpPr>
          <p:nvPr/>
        </p:nvSpPr>
        <p:spPr bwMode="auto">
          <a:xfrm>
            <a:off x="197971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50"/>
          <p:cNvSpPr>
            <a:spLocks noChangeArrowheads="1"/>
          </p:cNvSpPr>
          <p:nvPr/>
        </p:nvSpPr>
        <p:spPr bwMode="auto">
          <a:xfrm>
            <a:off x="1403648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50"/>
          <p:cNvSpPr>
            <a:spLocks noChangeArrowheads="1"/>
          </p:cNvSpPr>
          <p:nvPr/>
        </p:nvSpPr>
        <p:spPr bwMode="auto">
          <a:xfrm>
            <a:off x="183569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1331640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1403648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197971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50"/>
          <p:cNvSpPr>
            <a:spLocks noChangeArrowheads="1"/>
          </p:cNvSpPr>
          <p:nvPr/>
        </p:nvSpPr>
        <p:spPr bwMode="auto">
          <a:xfrm>
            <a:off x="1403648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50"/>
          <p:cNvSpPr>
            <a:spLocks noChangeArrowheads="1"/>
          </p:cNvSpPr>
          <p:nvPr/>
        </p:nvSpPr>
        <p:spPr bwMode="auto">
          <a:xfrm>
            <a:off x="183569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1331640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1403648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197971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1403648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183569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2267744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6" name="Rectangle 50"/>
          <p:cNvSpPr>
            <a:spLocks noChangeArrowheads="1"/>
          </p:cNvSpPr>
          <p:nvPr/>
        </p:nvSpPr>
        <p:spPr bwMode="auto">
          <a:xfrm>
            <a:off x="2339752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291581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2339752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277180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2267744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2339752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291581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50"/>
          <p:cNvSpPr>
            <a:spLocks noChangeArrowheads="1"/>
          </p:cNvSpPr>
          <p:nvPr/>
        </p:nvSpPr>
        <p:spPr bwMode="auto">
          <a:xfrm>
            <a:off x="2339752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50"/>
          <p:cNvSpPr>
            <a:spLocks noChangeArrowheads="1"/>
          </p:cNvSpPr>
          <p:nvPr/>
        </p:nvSpPr>
        <p:spPr bwMode="auto">
          <a:xfrm>
            <a:off x="277180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正方形/長方形 266"/>
          <p:cNvSpPr/>
          <p:nvPr/>
        </p:nvSpPr>
        <p:spPr bwMode="auto">
          <a:xfrm>
            <a:off x="2267744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2339752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291581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2339752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277180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正方形/長方形 272"/>
          <p:cNvSpPr/>
          <p:nvPr/>
        </p:nvSpPr>
        <p:spPr bwMode="auto">
          <a:xfrm>
            <a:off x="2267744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4" name="Rectangle 50"/>
          <p:cNvSpPr>
            <a:spLocks noChangeArrowheads="1"/>
          </p:cNvSpPr>
          <p:nvPr/>
        </p:nvSpPr>
        <p:spPr bwMode="auto">
          <a:xfrm>
            <a:off x="2339752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291581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50"/>
          <p:cNvSpPr>
            <a:spLocks noChangeArrowheads="1"/>
          </p:cNvSpPr>
          <p:nvPr/>
        </p:nvSpPr>
        <p:spPr bwMode="auto">
          <a:xfrm>
            <a:off x="2339752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277180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3203848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3275856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50"/>
          <p:cNvSpPr>
            <a:spLocks noChangeArrowheads="1"/>
          </p:cNvSpPr>
          <p:nvPr/>
        </p:nvSpPr>
        <p:spPr bwMode="auto">
          <a:xfrm>
            <a:off x="385192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3275856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3707904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正方形/長方形 284"/>
          <p:cNvSpPr/>
          <p:nvPr/>
        </p:nvSpPr>
        <p:spPr bwMode="auto">
          <a:xfrm>
            <a:off x="3203848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3275856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385192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3275856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3707904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3203848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3275856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385192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50"/>
          <p:cNvSpPr>
            <a:spLocks noChangeArrowheads="1"/>
          </p:cNvSpPr>
          <p:nvPr/>
        </p:nvSpPr>
        <p:spPr bwMode="auto">
          <a:xfrm>
            <a:off x="3275856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3707904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正方形/長方形 296"/>
          <p:cNvSpPr/>
          <p:nvPr/>
        </p:nvSpPr>
        <p:spPr bwMode="auto">
          <a:xfrm>
            <a:off x="3203848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3275856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385192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3275856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3707904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正方形/長方形 119"/>
          <p:cNvSpPr/>
          <p:nvPr/>
        </p:nvSpPr>
        <p:spPr bwMode="auto">
          <a:xfrm>
            <a:off x="395536" y="3068960"/>
            <a:ext cx="3744416" cy="3744416"/>
          </a:xfrm>
          <a:prstGeom prst="rect">
            <a:avLst/>
          </a:prstGeom>
          <a:solidFill>
            <a:srgbClr val="FFFFFF">
              <a:alpha val="60000"/>
            </a:srgb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20"/>
          <p:cNvGrpSpPr/>
          <p:nvPr/>
        </p:nvGrpSpPr>
        <p:grpSpPr>
          <a:xfrm>
            <a:off x="1116757" y="3717032"/>
            <a:ext cx="2951187" cy="2951187"/>
            <a:chOff x="1116757" y="3717032"/>
            <a:chExt cx="2951187" cy="2951187"/>
          </a:xfrm>
        </p:grpSpPr>
        <p:sp>
          <p:nvSpPr>
            <p:cNvPr id="122" name="正方形/長方形 121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3" name="正方形/長方形 122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6" name="正方形/長方形 125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7" name="正方形/長方形 126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0" name="正方形/長方形 129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9" name="正方形/長方形 13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0" name="正方形/長方形 13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1" name="正方形/長方形 14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42" name="直線コネクタ 14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直線コネクタ 14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直線コネクタ 14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直線コネクタ 14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直線コネクタ 145"/>
            <p:cNvCxnSpPr>
              <a:endCxn id="13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直線コネクタ 14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直線コネクタ 14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直線コネクタ 14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34" name="円/楕円 133"/>
          <p:cNvSpPr/>
          <p:nvPr/>
        </p:nvSpPr>
        <p:spPr bwMode="auto">
          <a:xfrm>
            <a:off x="1835696" y="3501008"/>
            <a:ext cx="576064" cy="5760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3" name="円/楕円 152"/>
          <p:cNvSpPr/>
          <p:nvPr/>
        </p:nvSpPr>
        <p:spPr bwMode="auto">
          <a:xfrm>
            <a:off x="2771800" y="3501008"/>
            <a:ext cx="576064" cy="5760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1115616" y="2636912"/>
            <a:ext cx="1224136" cy="36004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333MHz</a:t>
            </a:r>
            <a:endParaRPr kumimoji="1" lang="ja-JP" altLang="en-US" sz="20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2843808" y="2636912"/>
            <a:ext cx="1224136" cy="36004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400MHz</a:t>
            </a:r>
            <a:endParaRPr kumimoji="1" lang="ja-JP" altLang="en-US" sz="20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157" name="直線矢印コネクタ 156"/>
          <p:cNvCxnSpPr/>
          <p:nvPr/>
        </p:nvCxnSpPr>
        <p:spPr bwMode="auto">
          <a:xfrm rot="16200000" flipH="1">
            <a:off x="1511660" y="3176971"/>
            <a:ext cx="576064" cy="21602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直線矢印コネクタ 158"/>
          <p:cNvCxnSpPr/>
          <p:nvPr/>
        </p:nvCxnSpPr>
        <p:spPr bwMode="auto">
          <a:xfrm rot="5400000">
            <a:off x="3095836" y="3176972"/>
            <a:ext cx="576064" cy="21602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857250"/>
            <a:ext cx="8772525" cy="2071688"/>
          </a:xfrm>
        </p:spPr>
        <p:txBody>
          <a:bodyPr/>
          <a:lstStyle/>
          <a:p>
            <a:r>
              <a:rPr lang="en-US" altLang="ja-JP" dirty="0" smtClean="0"/>
              <a:t>If DVFS is applied to on-chip routers…</a:t>
            </a:r>
          </a:p>
          <a:p>
            <a:pPr lvl="1"/>
            <a:r>
              <a:rPr lang="en-US" altLang="ja-JP" dirty="0" smtClean="0"/>
              <a:t>Each router works at different frequency</a:t>
            </a:r>
          </a:p>
          <a:p>
            <a:pPr lvl="1"/>
            <a:r>
              <a:rPr lang="en-US" altLang="ja-JP" dirty="0" smtClean="0"/>
              <a:t>How to communicate between different frequency domains?</a:t>
            </a:r>
          </a:p>
        </p:txBody>
      </p:sp>
      <p:sp>
        <p:nvSpPr>
          <p:cNvPr id="163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0" y="3239766"/>
            <a:ext cx="4572000" cy="3357586"/>
          </a:xfrm>
        </p:spPr>
        <p:txBody>
          <a:bodyPr/>
          <a:lstStyle/>
          <a:p>
            <a:pPr>
              <a:buNone/>
            </a:pPr>
            <a:r>
              <a:rPr lang="en-US" altLang="ja-JP" dirty="0" smtClean="0"/>
              <a:t>1. Frequency of a router is restricted to </a:t>
            </a:r>
            <a:r>
              <a:rPr lang="en-US" altLang="ja-JP" dirty="0" smtClean="0"/>
              <a:t>integer </a:t>
            </a:r>
            <a:r>
              <a:rPr lang="en-US" altLang="ja-JP" dirty="0" smtClean="0"/>
              <a:t>multiple of adjacent one</a:t>
            </a:r>
          </a:p>
          <a:p>
            <a:pPr lvl="1"/>
            <a:r>
              <a:rPr lang="en-US" altLang="ja-JP" dirty="0" smtClean="0"/>
              <a:t>E.g., 300MHz vs. 150MHz</a:t>
            </a:r>
            <a:endParaRPr kumimoji="1" lang="en-US" altLang="ja-JP" sz="800" dirty="0" smtClean="0"/>
          </a:p>
          <a:p>
            <a:pPr>
              <a:buNone/>
            </a:pPr>
            <a:r>
              <a:rPr kumimoji="1" lang="en-US" altLang="ja-JP" dirty="0" smtClean="0"/>
              <a:t>2. </a:t>
            </a:r>
            <a:r>
              <a:rPr lang="en-US" altLang="ja-JP" dirty="0" smtClean="0"/>
              <a:t>Asynchronous communication protocol</a:t>
            </a:r>
          </a:p>
          <a:p>
            <a:pPr lvl="1"/>
            <a:r>
              <a:rPr lang="en-US" altLang="ja-JP" dirty="0" smtClean="0"/>
              <a:t>Versatile but too costly</a:t>
            </a:r>
            <a:endParaRPr lang="ja-JP" altLang="en-US" dirty="0" smtClean="0"/>
          </a:p>
        </p:txBody>
      </p:sp>
      <p:sp>
        <p:nvSpPr>
          <p:cNvPr id="105" name="正方形/長方形 104"/>
          <p:cNvSpPr/>
          <p:nvPr/>
        </p:nvSpPr>
        <p:spPr bwMode="auto">
          <a:xfrm>
            <a:off x="395536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31" name="Rectangle 50"/>
          <p:cNvSpPr>
            <a:spLocks noChangeArrowheads="1"/>
          </p:cNvSpPr>
          <p:nvPr/>
        </p:nvSpPr>
        <p:spPr bwMode="auto">
          <a:xfrm>
            <a:off x="467544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ectangle 50"/>
          <p:cNvSpPr>
            <a:spLocks noChangeArrowheads="1"/>
          </p:cNvSpPr>
          <p:nvPr/>
        </p:nvSpPr>
        <p:spPr bwMode="auto">
          <a:xfrm>
            <a:off x="1043608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3" name="Rectangle 50"/>
          <p:cNvSpPr>
            <a:spLocks noChangeArrowheads="1"/>
          </p:cNvSpPr>
          <p:nvPr/>
        </p:nvSpPr>
        <p:spPr bwMode="auto">
          <a:xfrm>
            <a:off x="467544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1" name="Rectangle 50"/>
          <p:cNvSpPr>
            <a:spLocks noChangeArrowheads="1"/>
          </p:cNvSpPr>
          <p:nvPr/>
        </p:nvSpPr>
        <p:spPr bwMode="auto">
          <a:xfrm>
            <a:off x="89959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正方形/長方形 212"/>
          <p:cNvSpPr/>
          <p:nvPr/>
        </p:nvSpPr>
        <p:spPr bwMode="auto">
          <a:xfrm>
            <a:off x="395536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14" name="Rectangle 50"/>
          <p:cNvSpPr>
            <a:spLocks noChangeArrowheads="1"/>
          </p:cNvSpPr>
          <p:nvPr/>
        </p:nvSpPr>
        <p:spPr bwMode="auto">
          <a:xfrm>
            <a:off x="467544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Rectangle 50"/>
          <p:cNvSpPr>
            <a:spLocks noChangeArrowheads="1"/>
          </p:cNvSpPr>
          <p:nvPr/>
        </p:nvSpPr>
        <p:spPr bwMode="auto">
          <a:xfrm>
            <a:off x="1043608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6" name="Rectangle 50"/>
          <p:cNvSpPr>
            <a:spLocks noChangeArrowheads="1"/>
          </p:cNvSpPr>
          <p:nvPr/>
        </p:nvSpPr>
        <p:spPr bwMode="auto">
          <a:xfrm>
            <a:off x="467544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8" name="Rectangle 50"/>
          <p:cNvSpPr>
            <a:spLocks noChangeArrowheads="1"/>
          </p:cNvSpPr>
          <p:nvPr/>
        </p:nvSpPr>
        <p:spPr bwMode="auto">
          <a:xfrm>
            <a:off x="89959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9" name="正方形/長方形 218"/>
          <p:cNvSpPr/>
          <p:nvPr/>
        </p:nvSpPr>
        <p:spPr bwMode="auto">
          <a:xfrm>
            <a:off x="395536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0" name="Rectangle 50"/>
          <p:cNvSpPr>
            <a:spLocks noChangeArrowheads="1"/>
          </p:cNvSpPr>
          <p:nvPr/>
        </p:nvSpPr>
        <p:spPr bwMode="auto">
          <a:xfrm>
            <a:off x="467544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50"/>
          <p:cNvSpPr>
            <a:spLocks noChangeArrowheads="1"/>
          </p:cNvSpPr>
          <p:nvPr/>
        </p:nvSpPr>
        <p:spPr bwMode="auto">
          <a:xfrm>
            <a:off x="1043608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50"/>
          <p:cNvSpPr>
            <a:spLocks noChangeArrowheads="1"/>
          </p:cNvSpPr>
          <p:nvPr/>
        </p:nvSpPr>
        <p:spPr bwMode="auto">
          <a:xfrm>
            <a:off x="467544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4" name="Rectangle 50"/>
          <p:cNvSpPr>
            <a:spLocks noChangeArrowheads="1"/>
          </p:cNvSpPr>
          <p:nvPr/>
        </p:nvSpPr>
        <p:spPr bwMode="auto">
          <a:xfrm>
            <a:off x="89959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正方形/長方形 224"/>
          <p:cNvSpPr/>
          <p:nvPr/>
        </p:nvSpPr>
        <p:spPr bwMode="auto">
          <a:xfrm>
            <a:off x="395536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26" name="Rectangle 50"/>
          <p:cNvSpPr>
            <a:spLocks noChangeArrowheads="1"/>
          </p:cNvSpPr>
          <p:nvPr/>
        </p:nvSpPr>
        <p:spPr bwMode="auto">
          <a:xfrm>
            <a:off x="467544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7" name="Rectangle 50"/>
          <p:cNvSpPr>
            <a:spLocks noChangeArrowheads="1"/>
          </p:cNvSpPr>
          <p:nvPr/>
        </p:nvSpPr>
        <p:spPr bwMode="auto">
          <a:xfrm>
            <a:off x="1043608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8" name="Rectangle 50"/>
          <p:cNvSpPr>
            <a:spLocks noChangeArrowheads="1"/>
          </p:cNvSpPr>
          <p:nvPr/>
        </p:nvSpPr>
        <p:spPr bwMode="auto">
          <a:xfrm>
            <a:off x="467544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0" name="Rectangle 50"/>
          <p:cNvSpPr>
            <a:spLocks noChangeArrowheads="1"/>
          </p:cNvSpPr>
          <p:nvPr/>
        </p:nvSpPr>
        <p:spPr bwMode="auto">
          <a:xfrm>
            <a:off x="89959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1" name="正方形/長方形 230"/>
          <p:cNvSpPr/>
          <p:nvPr/>
        </p:nvSpPr>
        <p:spPr bwMode="auto">
          <a:xfrm>
            <a:off x="1331640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2" name="Rectangle 50"/>
          <p:cNvSpPr>
            <a:spLocks noChangeArrowheads="1"/>
          </p:cNvSpPr>
          <p:nvPr/>
        </p:nvSpPr>
        <p:spPr bwMode="auto">
          <a:xfrm>
            <a:off x="1403648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50"/>
          <p:cNvSpPr>
            <a:spLocks noChangeArrowheads="1"/>
          </p:cNvSpPr>
          <p:nvPr/>
        </p:nvSpPr>
        <p:spPr bwMode="auto">
          <a:xfrm>
            <a:off x="1979712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50"/>
          <p:cNvSpPr>
            <a:spLocks noChangeArrowheads="1"/>
          </p:cNvSpPr>
          <p:nvPr/>
        </p:nvSpPr>
        <p:spPr bwMode="auto">
          <a:xfrm>
            <a:off x="1403648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50"/>
          <p:cNvSpPr>
            <a:spLocks noChangeArrowheads="1"/>
          </p:cNvSpPr>
          <p:nvPr/>
        </p:nvSpPr>
        <p:spPr bwMode="auto">
          <a:xfrm>
            <a:off x="183569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正方形/長方形 236"/>
          <p:cNvSpPr/>
          <p:nvPr/>
        </p:nvSpPr>
        <p:spPr bwMode="auto">
          <a:xfrm>
            <a:off x="1331640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38" name="Rectangle 50"/>
          <p:cNvSpPr>
            <a:spLocks noChangeArrowheads="1"/>
          </p:cNvSpPr>
          <p:nvPr/>
        </p:nvSpPr>
        <p:spPr bwMode="auto">
          <a:xfrm>
            <a:off x="1403648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50"/>
          <p:cNvSpPr>
            <a:spLocks noChangeArrowheads="1"/>
          </p:cNvSpPr>
          <p:nvPr/>
        </p:nvSpPr>
        <p:spPr bwMode="auto">
          <a:xfrm>
            <a:off x="1979712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50"/>
          <p:cNvSpPr>
            <a:spLocks noChangeArrowheads="1"/>
          </p:cNvSpPr>
          <p:nvPr/>
        </p:nvSpPr>
        <p:spPr bwMode="auto">
          <a:xfrm>
            <a:off x="1403648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50"/>
          <p:cNvSpPr>
            <a:spLocks noChangeArrowheads="1"/>
          </p:cNvSpPr>
          <p:nvPr/>
        </p:nvSpPr>
        <p:spPr bwMode="auto">
          <a:xfrm>
            <a:off x="183569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正方形/長方形 242"/>
          <p:cNvSpPr/>
          <p:nvPr/>
        </p:nvSpPr>
        <p:spPr bwMode="auto">
          <a:xfrm>
            <a:off x="1331640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44" name="Rectangle 50"/>
          <p:cNvSpPr>
            <a:spLocks noChangeArrowheads="1"/>
          </p:cNvSpPr>
          <p:nvPr/>
        </p:nvSpPr>
        <p:spPr bwMode="auto">
          <a:xfrm>
            <a:off x="1403648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50"/>
          <p:cNvSpPr>
            <a:spLocks noChangeArrowheads="1"/>
          </p:cNvSpPr>
          <p:nvPr/>
        </p:nvSpPr>
        <p:spPr bwMode="auto">
          <a:xfrm>
            <a:off x="1979712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50"/>
          <p:cNvSpPr>
            <a:spLocks noChangeArrowheads="1"/>
          </p:cNvSpPr>
          <p:nvPr/>
        </p:nvSpPr>
        <p:spPr bwMode="auto">
          <a:xfrm>
            <a:off x="1403648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50"/>
          <p:cNvSpPr>
            <a:spLocks noChangeArrowheads="1"/>
          </p:cNvSpPr>
          <p:nvPr/>
        </p:nvSpPr>
        <p:spPr bwMode="auto">
          <a:xfrm>
            <a:off x="183569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正方形/長方形 248"/>
          <p:cNvSpPr/>
          <p:nvPr/>
        </p:nvSpPr>
        <p:spPr bwMode="auto">
          <a:xfrm>
            <a:off x="1331640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0" name="Rectangle 50"/>
          <p:cNvSpPr>
            <a:spLocks noChangeArrowheads="1"/>
          </p:cNvSpPr>
          <p:nvPr/>
        </p:nvSpPr>
        <p:spPr bwMode="auto">
          <a:xfrm>
            <a:off x="1403648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50"/>
          <p:cNvSpPr>
            <a:spLocks noChangeArrowheads="1"/>
          </p:cNvSpPr>
          <p:nvPr/>
        </p:nvSpPr>
        <p:spPr bwMode="auto">
          <a:xfrm>
            <a:off x="1979712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50"/>
          <p:cNvSpPr>
            <a:spLocks noChangeArrowheads="1"/>
          </p:cNvSpPr>
          <p:nvPr/>
        </p:nvSpPr>
        <p:spPr bwMode="auto">
          <a:xfrm>
            <a:off x="1403648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50"/>
          <p:cNvSpPr>
            <a:spLocks noChangeArrowheads="1"/>
          </p:cNvSpPr>
          <p:nvPr/>
        </p:nvSpPr>
        <p:spPr bwMode="auto">
          <a:xfrm>
            <a:off x="183569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正方形/長方形 254"/>
          <p:cNvSpPr/>
          <p:nvPr/>
        </p:nvSpPr>
        <p:spPr bwMode="auto">
          <a:xfrm>
            <a:off x="2267744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56" name="Rectangle 50"/>
          <p:cNvSpPr>
            <a:spLocks noChangeArrowheads="1"/>
          </p:cNvSpPr>
          <p:nvPr/>
        </p:nvSpPr>
        <p:spPr bwMode="auto">
          <a:xfrm>
            <a:off x="2339752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50"/>
          <p:cNvSpPr>
            <a:spLocks noChangeArrowheads="1"/>
          </p:cNvSpPr>
          <p:nvPr/>
        </p:nvSpPr>
        <p:spPr bwMode="auto">
          <a:xfrm>
            <a:off x="2915816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50"/>
          <p:cNvSpPr>
            <a:spLocks noChangeArrowheads="1"/>
          </p:cNvSpPr>
          <p:nvPr/>
        </p:nvSpPr>
        <p:spPr bwMode="auto">
          <a:xfrm>
            <a:off x="2339752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50"/>
          <p:cNvSpPr>
            <a:spLocks noChangeArrowheads="1"/>
          </p:cNvSpPr>
          <p:nvPr/>
        </p:nvSpPr>
        <p:spPr bwMode="auto">
          <a:xfrm>
            <a:off x="277180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正方形/長方形 260"/>
          <p:cNvSpPr/>
          <p:nvPr/>
        </p:nvSpPr>
        <p:spPr bwMode="auto">
          <a:xfrm>
            <a:off x="2267744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2" name="Rectangle 50"/>
          <p:cNvSpPr>
            <a:spLocks noChangeArrowheads="1"/>
          </p:cNvSpPr>
          <p:nvPr/>
        </p:nvSpPr>
        <p:spPr bwMode="auto">
          <a:xfrm>
            <a:off x="2339752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50"/>
          <p:cNvSpPr>
            <a:spLocks noChangeArrowheads="1"/>
          </p:cNvSpPr>
          <p:nvPr/>
        </p:nvSpPr>
        <p:spPr bwMode="auto">
          <a:xfrm>
            <a:off x="2915816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50"/>
          <p:cNvSpPr>
            <a:spLocks noChangeArrowheads="1"/>
          </p:cNvSpPr>
          <p:nvPr/>
        </p:nvSpPr>
        <p:spPr bwMode="auto">
          <a:xfrm>
            <a:off x="2339752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50"/>
          <p:cNvSpPr>
            <a:spLocks noChangeArrowheads="1"/>
          </p:cNvSpPr>
          <p:nvPr/>
        </p:nvSpPr>
        <p:spPr bwMode="auto">
          <a:xfrm>
            <a:off x="277180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正方形/長方形 266"/>
          <p:cNvSpPr/>
          <p:nvPr/>
        </p:nvSpPr>
        <p:spPr bwMode="auto">
          <a:xfrm>
            <a:off x="2267744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68" name="Rectangle 50"/>
          <p:cNvSpPr>
            <a:spLocks noChangeArrowheads="1"/>
          </p:cNvSpPr>
          <p:nvPr/>
        </p:nvSpPr>
        <p:spPr bwMode="auto">
          <a:xfrm>
            <a:off x="2339752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50"/>
          <p:cNvSpPr>
            <a:spLocks noChangeArrowheads="1"/>
          </p:cNvSpPr>
          <p:nvPr/>
        </p:nvSpPr>
        <p:spPr bwMode="auto">
          <a:xfrm>
            <a:off x="2915816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50"/>
          <p:cNvSpPr>
            <a:spLocks noChangeArrowheads="1"/>
          </p:cNvSpPr>
          <p:nvPr/>
        </p:nvSpPr>
        <p:spPr bwMode="auto">
          <a:xfrm>
            <a:off x="2339752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50"/>
          <p:cNvSpPr>
            <a:spLocks noChangeArrowheads="1"/>
          </p:cNvSpPr>
          <p:nvPr/>
        </p:nvSpPr>
        <p:spPr bwMode="auto">
          <a:xfrm>
            <a:off x="277180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正方形/長方形 272"/>
          <p:cNvSpPr/>
          <p:nvPr/>
        </p:nvSpPr>
        <p:spPr bwMode="auto">
          <a:xfrm>
            <a:off x="2267744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74" name="Rectangle 50"/>
          <p:cNvSpPr>
            <a:spLocks noChangeArrowheads="1"/>
          </p:cNvSpPr>
          <p:nvPr/>
        </p:nvSpPr>
        <p:spPr bwMode="auto">
          <a:xfrm>
            <a:off x="2339752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50"/>
          <p:cNvSpPr>
            <a:spLocks noChangeArrowheads="1"/>
          </p:cNvSpPr>
          <p:nvPr/>
        </p:nvSpPr>
        <p:spPr bwMode="auto">
          <a:xfrm>
            <a:off x="2915816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6" name="Rectangle 50"/>
          <p:cNvSpPr>
            <a:spLocks noChangeArrowheads="1"/>
          </p:cNvSpPr>
          <p:nvPr/>
        </p:nvSpPr>
        <p:spPr bwMode="auto">
          <a:xfrm>
            <a:off x="2339752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8" name="Rectangle 50"/>
          <p:cNvSpPr>
            <a:spLocks noChangeArrowheads="1"/>
          </p:cNvSpPr>
          <p:nvPr/>
        </p:nvSpPr>
        <p:spPr bwMode="auto">
          <a:xfrm>
            <a:off x="277180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79" name="正方形/長方形 278"/>
          <p:cNvSpPr/>
          <p:nvPr/>
        </p:nvSpPr>
        <p:spPr bwMode="auto">
          <a:xfrm>
            <a:off x="3203848" y="3068960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0" name="Rectangle 50"/>
          <p:cNvSpPr>
            <a:spLocks noChangeArrowheads="1"/>
          </p:cNvSpPr>
          <p:nvPr/>
        </p:nvSpPr>
        <p:spPr bwMode="auto">
          <a:xfrm>
            <a:off x="3275856" y="3140968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1" name="Rectangle 50"/>
          <p:cNvSpPr>
            <a:spLocks noChangeArrowheads="1"/>
          </p:cNvSpPr>
          <p:nvPr/>
        </p:nvSpPr>
        <p:spPr bwMode="auto">
          <a:xfrm>
            <a:off x="3851920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Rectangle 50"/>
          <p:cNvSpPr>
            <a:spLocks noChangeArrowheads="1"/>
          </p:cNvSpPr>
          <p:nvPr/>
        </p:nvSpPr>
        <p:spPr bwMode="auto">
          <a:xfrm>
            <a:off x="3275856" y="3645024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4" name="Rectangle 50"/>
          <p:cNvSpPr>
            <a:spLocks noChangeArrowheads="1"/>
          </p:cNvSpPr>
          <p:nvPr/>
        </p:nvSpPr>
        <p:spPr bwMode="auto">
          <a:xfrm>
            <a:off x="3707904" y="3212976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5" name="正方形/長方形 284"/>
          <p:cNvSpPr/>
          <p:nvPr/>
        </p:nvSpPr>
        <p:spPr bwMode="auto">
          <a:xfrm>
            <a:off x="3203848" y="4005064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86" name="Rectangle 50"/>
          <p:cNvSpPr>
            <a:spLocks noChangeArrowheads="1"/>
          </p:cNvSpPr>
          <p:nvPr/>
        </p:nvSpPr>
        <p:spPr bwMode="auto">
          <a:xfrm>
            <a:off x="3275856" y="4077072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7" name="Rectangle 50"/>
          <p:cNvSpPr>
            <a:spLocks noChangeArrowheads="1"/>
          </p:cNvSpPr>
          <p:nvPr/>
        </p:nvSpPr>
        <p:spPr bwMode="auto">
          <a:xfrm>
            <a:off x="3851920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88" name="Rectangle 50"/>
          <p:cNvSpPr>
            <a:spLocks noChangeArrowheads="1"/>
          </p:cNvSpPr>
          <p:nvPr/>
        </p:nvSpPr>
        <p:spPr bwMode="auto">
          <a:xfrm>
            <a:off x="3275856" y="4581128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0" name="Rectangle 50"/>
          <p:cNvSpPr>
            <a:spLocks noChangeArrowheads="1"/>
          </p:cNvSpPr>
          <p:nvPr/>
        </p:nvSpPr>
        <p:spPr bwMode="auto">
          <a:xfrm>
            <a:off x="3707904" y="4149080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1" name="正方形/長方形 290"/>
          <p:cNvSpPr/>
          <p:nvPr/>
        </p:nvSpPr>
        <p:spPr bwMode="auto">
          <a:xfrm>
            <a:off x="3203848" y="4941168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2" name="Rectangle 50"/>
          <p:cNvSpPr>
            <a:spLocks noChangeArrowheads="1"/>
          </p:cNvSpPr>
          <p:nvPr/>
        </p:nvSpPr>
        <p:spPr bwMode="auto">
          <a:xfrm>
            <a:off x="3275856" y="5013176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3" name="Rectangle 50"/>
          <p:cNvSpPr>
            <a:spLocks noChangeArrowheads="1"/>
          </p:cNvSpPr>
          <p:nvPr/>
        </p:nvSpPr>
        <p:spPr bwMode="auto">
          <a:xfrm>
            <a:off x="3851920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4" name="Rectangle 50"/>
          <p:cNvSpPr>
            <a:spLocks noChangeArrowheads="1"/>
          </p:cNvSpPr>
          <p:nvPr/>
        </p:nvSpPr>
        <p:spPr bwMode="auto">
          <a:xfrm>
            <a:off x="3275856" y="5517232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6" name="Rectangle 50"/>
          <p:cNvSpPr>
            <a:spLocks noChangeArrowheads="1"/>
          </p:cNvSpPr>
          <p:nvPr/>
        </p:nvSpPr>
        <p:spPr bwMode="auto">
          <a:xfrm>
            <a:off x="3707904" y="5085184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7" name="正方形/長方形 296"/>
          <p:cNvSpPr/>
          <p:nvPr/>
        </p:nvSpPr>
        <p:spPr bwMode="auto">
          <a:xfrm>
            <a:off x="3203848" y="5877272"/>
            <a:ext cx="936104" cy="936104"/>
          </a:xfrm>
          <a:prstGeom prst="rect">
            <a:avLst/>
          </a:prstGeom>
          <a:solidFill>
            <a:srgbClr val="FFFFFF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298" name="Rectangle 50"/>
          <p:cNvSpPr>
            <a:spLocks noChangeArrowheads="1"/>
          </p:cNvSpPr>
          <p:nvPr/>
        </p:nvSpPr>
        <p:spPr bwMode="auto">
          <a:xfrm>
            <a:off x="3275856" y="5949280"/>
            <a:ext cx="792088" cy="432048"/>
          </a:xfrm>
          <a:prstGeom prst="rect">
            <a:avLst/>
          </a:prstGeom>
          <a:solidFill>
            <a:srgbClr val="99CC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99" name="Rectangle 50"/>
          <p:cNvSpPr>
            <a:spLocks noChangeArrowheads="1"/>
          </p:cNvSpPr>
          <p:nvPr/>
        </p:nvSpPr>
        <p:spPr bwMode="auto">
          <a:xfrm>
            <a:off x="3851920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0" name="Rectangle 50"/>
          <p:cNvSpPr>
            <a:spLocks noChangeArrowheads="1"/>
          </p:cNvSpPr>
          <p:nvPr/>
        </p:nvSpPr>
        <p:spPr bwMode="auto">
          <a:xfrm>
            <a:off x="3275856" y="6453336"/>
            <a:ext cx="576064" cy="285750"/>
          </a:xfrm>
          <a:prstGeom prst="rect">
            <a:avLst/>
          </a:prstGeom>
          <a:solidFill>
            <a:srgbClr val="FF99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302" name="Rectangle 50"/>
          <p:cNvSpPr>
            <a:spLocks noChangeArrowheads="1"/>
          </p:cNvSpPr>
          <p:nvPr/>
        </p:nvSpPr>
        <p:spPr bwMode="auto">
          <a:xfrm>
            <a:off x="3707904" y="6021288"/>
            <a:ext cx="152846" cy="28575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0" name="正方形/長方形 119"/>
          <p:cNvSpPr/>
          <p:nvPr/>
        </p:nvSpPr>
        <p:spPr bwMode="auto">
          <a:xfrm>
            <a:off x="395536" y="3068960"/>
            <a:ext cx="3744416" cy="3744416"/>
          </a:xfrm>
          <a:prstGeom prst="rect">
            <a:avLst/>
          </a:prstGeom>
          <a:solidFill>
            <a:srgbClr val="FFFFFF">
              <a:alpha val="60000"/>
            </a:srgbClr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grpSp>
        <p:nvGrpSpPr>
          <p:cNvPr id="2" name="グループ化 120"/>
          <p:cNvGrpSpPr/>
          <p:nvPr/>
        </p:nvGrpSpPr>
        <p:grpSpPr>
          <a:xfrm>
            <a:off x="1116757" y="3717032"/>
            <a:ext cx="2951187" cy="2951187"/>
            <a:chOff x="1116757" y="3717032"/>
            <a:chExt cx="2951187" cy="2951187"/>
          </a:xfrm>
        </p:grpSpPr>
        <p:sp>
          <p:nvSpPr>
            <p:cNvPr id="122" name="正方形/長方形 121"/>
            <p:cNvSpPr/>
            <p:nvPr/>
          </p:nvSpPr>
          <p:spPr bwMode="auto">
            <a:xfrm>
              <a:off x="1116757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3" name="正方形/長方形 122"/>
            <p:cNvSpPr/>
            <p:nvPr/>
          </p:nvSpPr>
          <p:spPr bwMode="auto">
            <a:xfrm>
              <a:off x="1116757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4" name="正方形/長方形 123"/>
            <p:cNvSpPr/>
            <p:nvPr/>
          </p:nvSpPr>
          <p:spPr bwMode="auto">
            <a:xfrm>
              <a:off x="1116757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5" name="正方形/長方形 124"/>
            <p:cNvSpPr/>
            <p:nvPr/>
          </p:nvSpPr>
          <p:spPr bwMode="auto">
            <a:xfrm>
              <a:off x="1116757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6" name="正方形/長方形 125"/>
            <p:cNvSpPr/>
            <p:nvPr/>
          </p:nvSpPr>
          <p:spPr bwMode="auto">
            <a:xfrm>
              <a:off x="2052861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7" name="正方形/長方形 126"/>
            <p:cNvSpPr/>
            <p:nvPr/>
          </p:nvSpPr>
          <p:spPr bwMode="auto">
            <a:xfrm>
              <a:off x="2052861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 bwMode="auto">
            <a:xfrm>
              <a:off x="2052861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29" name="正方形/長方形 128"/>
            <p:cNvSpPr/>
            <p:nvPr/>
          </p:nvSpPr>
          <p:spPr bwMode="auto">
            <a:xfrm>
              <a:off x="2052861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0" name="正方形/長方形 129"/>
            <p:cNvSpPr/>
            <p:nvPr/>
          </p:nvSpPr>
          <p:spPr bwMode="auto">
            <a:xfrm>
              <a:off x="2988965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5" name="正方形/長方形 134"/>
            <p:cNvSpPr/>
            <p:nvPr/>
          </p:nvSpPr>
          <p:spPr bwMode="auto">
            <a:xfrm>
              <a:off x="2988965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6" name="正方形/長方形 135"/>
            <p:cNvSpPr/>
            <p:nvPr/>
          </p:nvSpPr>
          <p:spPr bwMode="auto">
            <a:xfrm>
              <a:off x="2988965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7" name="正方形/長方形 136"/>
            <p:cNvSpPr/>
            <p:nvPr/>
          </p:nvSpPr>
          <p:spPr bwMode="auto">
            <a:xfrm>
              <a:off x="2988965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8" name="正方形/長方形 137"/>
            <p:cNvSpPr/>
            <p:nvPr/>
          </p:nvSpPr>
          <p:spPr bwMode="auto">
            <a:xfrm>
              <a:off x="3925069" y="3717032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39" name="正方形/長方形 138"/>
            <p:cNvSpPr/>
            <p:nvPr/>
          </p:nvSpPr>
          <p:spPr bwMode="auto">
            <a:xfrm>
              <a:off x="3925069" y="4653136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0" name="正方形/長方形 139"/>
            <p:cNvSpPr/>
            <p:nvPr/>
          </p:nvSpPr>
          <p:spPr bwMode="auto">
            <a:xfrm>
              <a:off x="3925069" y="5589240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41" name="正方形/長方形 140"/>
            <p:cNvSpPr/>
            <p:nvPr/>
          </p:nvSpPr>
          <p:spPr bwMode="auto">
            <a:xfrm>
              <a:off x="3925069" y="6525344"/>
              <a:ext cx="142875" cy="142875"/>
            </a:xfrm>
            <a:prstGeom prst="rect">
              <a:avLst/>
            </a:prstGeom>
            <a:solidFill>
              <a:schemeClr val="accent4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90000" tIns="46800" rIns="90000" bIns="46800">
              <a:spAutoFit/>
            </a:bodyPr>
            <a:lstStyle/>
            <a:p>
              <a:pPr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cxnSp>
          <p:nvCxnSpPr>
            <p:cNvPr id="142" name="直線コネクタ 141"/>
            <p:cNvCxnSpPr/>
            <p:nvPr/>
          </p:nvCxnSpPr>
          <p:spPr bwMode="auto">
            <a:xfrm rot="16200000" flipH="1">
              <a:off x="-243693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3" name="直線コネクタ 142"/>
            <p:cNvCxnSpPr/>
            <p:nvPr/>
          </p:nvCxnSpPr>
          <p:spPr bwMode="auto">
            <a:xfrm rot="16200000" flipH="1">
              <a:off x="691840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4" name="直線コネクタ 143"/>
            <p:cNvCxnSpPr/>
            <p:nvPr/>
          </p:nvCxnSpPr>
          <p:spPr bwMode="auto">
            <a:xfrm rot="16200000" flipH="1">
              <a:off x="1627943" y="5165464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5" name="直線コネクタ 144"/>
            <p:cNvCxnSpPr/>
            <p:nvPr/>
          </p:nvCxnSpPr>
          <p:spPr bwMode="auto">
            <a:xfrm rot="16200000" flipH="1">
              <a:off x="2564047" y="5220357"/>
              <a:ext cx="286320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6" name="直線コネクタ 145"/>
            <p:cNvCxnSpPr>
              <a:endCxn id="138" idx="1"/>
            </p:cNvCxnSpPr>
            <p:nvPr/>
          </p:nvCxnSpPr>
          <p:spPr bwMode="auto">
            <a:xfrm flipV="1">
              <a:off x="1187624" y="3788470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7" name="直線コネクタ 146"/>
            <p:cNvCxnSpPr/>
            <p:nvPr/>
          </p:nvCxnSpPr>
          <p:spPr bwMode="auto">
            <a:xfrm flipV="1">
              <a:off x="1187624" y="4724573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8" name="直線コネクタ 147"/>
            <p:cNvCxnSpPr/>
            <p:nvPr/>
          </p:nvCxnSpPr>
          <p:spPr bwMode="auto">
            <a:xfrm flipV="1">
              <a:off x="1187624" y="5661248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9" name="直線コネクタ 148"/>
            <p:cNvCxnSpPr/>
            <p:nvPr/>
          </p:nvCxnSpPr>
          <p:spPr bwMode="auto">
            <a:xfrm flipV="1">
              <a:off x="1258491" y="6596781"/>
              <a:ext cx="2737445" cy="571"/>
            </a:xfrm>
            <a:prstGeom prst="lin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34" name="円/楕円 133"/>
          <p:cNvSpPr/>
          <p:nvPr/>
        </p:nvSpPr>
        <p:spPr bwMode="auto">
          <a:xfrm>
            <a:off x="1835696" y="3501008"/>
            <a:ext cx="576064" cy="5760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3" name="円/楕円 152"/>
          <p:cNvSpPr/>
          <p:nvPr/>
        </p:nvSpPr>
        <p:spPr bwMode="auto">
          <a:xfrm>
            <a:off x="2771800" y="3501008"/>
            <a:ext cx="576064" cy="576064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1115616" y="2636912"/>
            <a:ext cx="1224136" cy="36004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333MHz</a:t>
            </a:r>
            <a:endParaRPr kumimoji="1" lang="ja-JP" altLang="en-US" sz="20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2843808" y="2636912"/>
            <a:ext cx="1224136" cy="36004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kumimoji="1" lang="en-US" altLang="ja-JP" sz="2000" b="1" dirty="0" smtClean="0">
                <a:solidFill>
                  <a:srgbClr val="FF0000"/>
                </a:solidFill>
                <a:cs typeface="Arial" pitchFamily="34" charset="0"/>
              </a:rPr>
              <a:t>400MHz</a:t>
            </a:r>
            <a:endParaRPr kumimoji="1" lang="ja-JP" altLang="en-US" sz="20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  <p:cxnSp>
        <p:nvCxnSpPr>
          <p:cNvPr id="157" name="直線矢印コネクタ 156"/>
          <p:cNvCxnSpPr/>
          <p:nvPr/>
        </p:nvCxnSpPr>
        <p:spPr bwMode="auto">
          <a:xfrm rot="16200000" flipH="1">
            <a:off x="1511660" y="3176971"/>
            <a:ext cx="576064" cy="21602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9" name="直線矢印コネクタ 158"/>
          <p:cNvCxnSpPr/>
          <p:nvPr/>
        </p:nvCxnSpPr>
        <p:spPr bwMode="auto">
          <a:xfrm rot="5400000">
            <a:off x="3095836" y="3176972"/>
            <a:ext cx="576064" cy="216024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" name="グループ化 128"/>
          <p:cNvGrpSpPr/>
          <p:nvPr/>
        </p:nvGrpSpPr>
        <p:grpSpPr>
          <a:xfrm>
            <a:off x="5429256" y="2357430"/>
            <a:ext cx="3597389" cy="857256"/>
            <a:chOff x="5429256" y="2357430"/>
            <a:chExt cx="3597389" cy="857256"/>
          </a:xfrm>
        </p:grpSpPr>
        <p:sp>
          <p:nvSpPr>
            <p:cNvPr id="161" name="下矢印 160"/>
            <p:cNvSpPr/>
            <p:nvPr/>
          </p:nvSpPr>
          <p:spPr bwMode="auto">
            <a:xfrm>
              <a:off x="5429256" y="2357430"/>
              <a:ext cx="428628" cy="857256"/>
            </a:xfrm>
            <a:prstGeom prst="downArrow">
              <a:avLst/>
            </a:prstGeom>
            <a:solidFill>
              <a:schemeClr val="accent6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000" b="0" i="0" u="none" strike="noStrike" cap="none" normalizeH="0" baseline="0" smtClean="0">
                <a:ln>
                  <a:noFill/>
                </a:ln>
                <a:solidFill>
                  <a:schemeClr val="tx2"/>
                </a:solidFill>
                <a:effectLst/>
                <a:latin typeface="Comic Sans MS" pitchFamily="66" charset="0"/>
                <a:ea typeface="ＭＳ Ｐゴシック" charset="-128"/>
              </a:endParaRPr>
            </a:p>
          </p:txBody>
        </p:sp>
        <p:sp>
          <p:nvSpPr>
            <p:cNvPr id="162" name="テキスト ボックス 161"/>
            <p:cNvSpPr txBox="1"/>
            <p:nvPr/>
          </p:nvSpPr>
          <p:spPr>
            <a:xfrm>
              <a:off x="5929322" y="2500306"/>
              <a:ext cx="309732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800" dirty="0" smtClean="0"/>
                <a:t>Possible solutions</a:t>
              </a:r>
              <a:endParaRPr lang="ja-JP" altLang="en-US" sz="2800" dirty="0" smtClean="0"/>
            </a:p>
          </p:txBody>
        </p:sp>
      </p:grpSp>
      <p:sp>
        <p:nvSpPr>
          <p:cNvPr id="121" name="Text Box 112"/>
          <p:cNvSpPr txBox="1">
            <a:spLocks noChangeArrowheads="1"/>
          </p:cNvSpPr>
          <p:nvPr/>
        </p:nvSpPr>
        <p:spPr bwMode="auto">
          <a:xfrm>
            <a:off x="30790" y="6349530"/>
            <a:ext cx="9072562" cy="463846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2"/>
            </a:solidFill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en-US" altLang="ja-JP" sz="2400" dirty="0" smtClean="0">
                <a:cs typeface="Arial" charset="0"/>
              </a:rPr>
              <a:t>Any other solution?  –  Multi-</a:t>
            </a:r>
            <a:r>
              <a:rPr lang="en-US" altLang="ja-JP" sz="2400" dirty="0" err="1" smtClean="0">
                <a:cs typeface="Arial" charset="0"/>
              </a:rPr>
              <a:t>Vdd</a:t>
            </a:r>
            <a:r>
              <a:rPr lang="en-US" altLang="ja-JP" sz="2400" dirty="0" smtClean="0">
                <a:cs typeface="Arial" charset="0"/>
              </a:rPr>
              <a:t> variable-pipeline router !</a:t>
            </a:r>
          </a:p>
        </p:txBody>
      </p:sp>
      <p:sp>
        <p:nvSpPr>
          <p:cNvPr id="150" name="タイトル 14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cs typeface="Arial" charset="0"/>
              </a:rPr>
              <a:t>Problem: </a:t>
            </a:r>
            <a:r>
              <a:rPr lang="en-US" altLang="ja-JP" sz="3200" dirty="0" smtClean="0">
                <a:cs typeface="Arial" charset="0"/>
              </a:rPr>
              <a:t>DVFS for on-chip routers</a:t>
            </a:r>
            <a:endParaRPr kumimoji="1" lang="ja-JP" altLang="en-US" sz="3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sz="4000" dirty="0" smtClean="0">
                <a:latin typeface="+mn-lt"/>
              </a:rPr>
              <a:t>Multi-</a:t>
            </a:r>
            <a:r>
              <a:rPr lang="en-US" altLang="ja-JP" sz="4000" dirty="0" err="1" smtClean="0">
                <a:latin typeface="+mn-lt"/>
              </a:rPr>
              <a:t>Vdd</a:t>
            </a:r>
            <a:r>
              <a:rPr lang="en-US" altLang="ja-JP" sz="4000" dirty="0" smtClean="0">
                <a:latin typeface="+mn-lt"/>
              </a:rPr>
              <a:t> variable-pipeline router</a:t>
            </a:r>
            <a:endParaRPr kumimoji="1" lang="ja-JP" altLang="en-US" sz="4000" dirty="0">
              <a:latin typeface="+mn-lt"/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735888" cy="5638800"/>
          </a:xfrm>
        </p:spPr>
        <p:txBody>
          <a:bodyPr/>
          <a:lstStyle/>
          <a:p>
            <a:r>
              <a:rPr lang="en-US" altLang="ja-JP" dirty="0" smtClean="0"/>
              <a:t>Existing DVFS router</a:t>
            </a:r>
          </a:p>
          <a:p>
            <a:pPr lvl="1"/>
            <a:r>
              <a:rPr lang="en-US" altLang="ja-JP" dirty="0" smtClean="0"/>
              <a:t>Voltage and frequency are adjusted</a:t>
            </a:r>
          </a:p>
          <a:p>
            <a:endParaRPr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 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variable-pipeline router</a:t>
            </a:r>
          </a:p>
          <a:p>
            <a:pPr lvl="1"/>
            <a:r>
              <a:rPr lang="en-US" altLang="ja-JP" dirty="0" smtClean="0"/>
              <a:t>Voltage and “router pipeline depth” are adjusted</a:t>
            </a:r>
          </a:p>
          <a:p>
            <a:pPr lvl="1"/>
            <a:r>
              <a:rPr lang="en-US" altLang="ja-JP" dirty="0" smtClean="0"/>
              <a:t>All routers work at the same frequency</a:t>
            </a:r>
          </a:p>
        </p:txBody>
      </p:sp>
      <p:sp>
        <p:nvSpPr>
          <p:cNvPr id="5" name="フローチャート : 代替処理 4"/>
          <p:cNvSpPr>
            <a:spLocks noChangeArrowheads="1"/>
          </p:cNvSpPr>
          <p:nvPr/>
        </p:nvSpPr>
        <p:spPr bwMode="auto">
          <a:xfrm flipH="1">
            <a:off x="214313" y="3933057"/>
            <a:ext cx="8786812" cy="2880319"/>
          </a:xfrm>
          <a:prstGeom prst="flowChartAlternateProcess">
            <a:avLst/>
          </a:prstGeom>
          <a:solidFill>
            <a:srgbClr val="FFFF99"/>
          </a:solidFill>
          <a:ln w="28575" algn="ctr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spcBef>
                <a:spcPct val="50000"/>
              </a:spcBef>
            </a:pPr>
            <a:r>
              <a:rPr lang="en-US" altLang="ja-JP" sz="2800" dirty="0" err="1" smtClean="0">
                <a:solidFill>
                  <a:schemeClr val="tx2"/>
                </a:solidFill>
                <a:cs typeface="Arial" pitchFamily="34" charset="0"/>
              </a:rPr>
              <a:t>Vdd</a:t>
            </a:r>
            <a:r>
              <a:rPr lang="en-US" altLang="ja-JP" sz="2800" dirty="0" smtClean="0">
                <a:solidFill>
                  <a:schemeClr val="tx2"/>
                </a:solidFill>
                <a:cs typeface="Arial" pitchFamily="34" charset="0"/>
              </a:rPr>
              <a:t> and pipeline-mode switching policies</a:t>
            </a:r>
            <a:endParaRPr lang="en-US" altLang="ja-JP" sz="2800" dirty="0" smtClean="0">
              <a:solidFill>
                <a:schemeClr val="accent6"/>
              </a:solidFill>
              <a:cs typeface="Arial" pitchFamily="34" charset="0"/>
            </a:endParaRP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ja-JP" sz="2400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Low workload: 2-cycle mode 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-low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 High workload: 1-cycle mode 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-high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ja-JP" sz="2400" dirty="0" smtClean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ja-JP" sz="2400" dirty="0" smtClean="0">
                <a:solidFill>
                  <a:schemeClr val="accent2"/>
                </a:solidFill>
              </a:rPr>
              <a:t>Low temperature: </a:t>
            </a:r>
            <a:r>
              <a:rPr lang="en-US" altLang="ja-JP" sz="2400" dirty="0" smtClean="0">
                <a:solidFill>
                  <a:schemeClr val="accent2"/>
                </a:solidFill>
                <a:cs typeface="Arial" pitchFamily="34" charset="0"/>
              </a:rPr>
              <a:t>1-cycle mode @ </a:t>
            </a:r>
            <a:r>
              <a:rPr lang="en-US" altLang="ja-JP" sz="2400" dirty="0" err="1" smtClean="0">
                <a:solidFill>
                  <a:schemeClr val="accent2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2"/>
                </a:solidFill>
                <a:cs typeface="Arial" pitchFamily="34" charset="0"/>
              </a:rPr>
              <a:t>-high</a:t>
            </a:r>
          </a:p>
          <a:p>
            <a:pPr>
              <a:spcBef>
                <a:spcPct val="50000"/>
              </a:spcBef>
              <a:buFont typeface="Arial" pitchFamily="34" charset="0"/>
              <a:buChar char="•"/>
            </a:pPr>
            <a:r>
              <a:rPr lang="en-US" altLang="ja-JP" sz="2400" dirty="0" smtClean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ja-JP" sz="2400" dirty="0" smtClean="0">
                <a:solidFill>
                  <a:schemeClr val="accent2"/>
                </a:solidFill>
              </a:rPr>
              <a:t>High temperature: </a:t>
            </a:r>
            <a:r>
              <a:rPr lang="en-US" altLang="ja-JP" sz="2400" dirty="0" smtClean="0">
                <a:solidFill>
                  <a:schemeClr val="accent2"/>
                </a:solidFill>
                <a:cs typeface="Arial" pitchFamily="34" charset="0"/>
              </a:rPr>
              <a:t>2-cycle mode 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@ </a:t>
            </a:r>
            <a:r>
              <a:rPr lang="en-US" altLang="ja-JP" sz="2400" dirty="0" err="1" smtClean="0">
                <a:solidFill>
                  <a:schemeClr val="accent6"/>
                </a:solidFill>
                <a:cs typeface="Arial" pitchFamily="34" charset="0"/>
              </a:rPr>
              <a:t>Vdd</a:t>
            </a:r>
            <a:r>
              <a:rPr lang="en-US" altLang="ja-JP" sz="2400" dirty="0" smtClean="0">
                <a:solidFill>
                  <a:schemeClr val="accent6"/>
                </a:solidFill>
                <a:cs typeface="Arial" pitchFamily="34" charset="0"/>
              </a:rPr>
              <a:t>-high</a:t>
            </a:r>
            <a:endParaRPr lang="ja-JP" altLang="en-US" sz="2400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6" name="下矢印 5"/>
          <p:cNvSpPr/>
          <p:nvPr/>
        </p:nvSpPr>
        <p:spPr bwMode="auto">
          <a:xfrm>
            <a:off x="2714612" y="1857364"/>
            <a:ext cx="428628" cy="714380"/>
          </a:xfrm>
          <a:prstGeom prst="downArrow">
            <a:avLst/>
          </a:prstGeom>
          <a:solidFill>
            <a:schemeClr val="accent6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000" b="0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Comic Sans MS" pitchFamily="66" charset="0"/>
              <a:ea typeface="ＭＳ Ｐゴシック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357554" y="1863858"/>
            <a:ext cx="55721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dirty="0" smtClean="0"/>
              <a:t>Communication between different frequency domains introduces some difficulties…</a:t>
            </a:r>
            <a:endParaRPr kumimoji="1" lang="ja-JP" alt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685800"/>
          </a:xfrm>
        </p:spPr>
        <p:txBody>
          <a:bodyPr/>
          <a:lstStyle/>
          <a:p>
            <a:r>
              <a:rPr lang="en-US" altLang="ja-JP" dirty="0" smtClean="0"/>
              <a:t>Outline: </a:t>
            </a:r>
            <a:r>
              <a:rPr lang="en-US" altLang="ja-JP" sz="2800" dirty="0" smtClean="0"/>
              <a:t>Multi-</a:t>
            </a:r>
            <a:r>
              <a:rPr lang="en-US" altLang="ja-JP" sz="2800" dirty="0" err="1" smtClean="0"/>
              <a:t>Vdd</a:t>
            </a:r>
            <a:r>
              <a:rPr lang="en-US" altLang="ja-JP" sz="2800" dirty="0" smtClean="0"/>
              <a:t> variable-pipeline router</a:t>
            </a:r>
            <a:endParaRPr kumimoji="1" lang="ja-JP" altLang="en-US" sz="28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28600" y="914400"/>
            <a:ext cx="8519864" cy="5638800"/>
          </a:xfrm>
        </p:spPr>
        <p:txBody>
          <a:bodyPr/>
          <a:lstStyle/>
          <a:p>
            <a:r>
              <a:rPr lang="en-US" altLang="ja-JP" dirty="0" smtClean="0"/>
              <a:t>Problem of DVFS router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Each router works at different frequency</a:t>
            </a:r>
          </a:p>
          <a:p>
            <a:pPr lvl="1"/>
            <a:r>
              <a:rPr lang="en-US" altLang="ja-JP" dirty="0" smtClean="0"/>
              <a:t>Communication between different frequency domains</a:t>
            </a:r>
            <a:endParaRPr kumimoji="1" lang="en-US" altLang="ja-JP" dirty="0" smtClean="0"/>
          </a:p>
          <a:p>
            <a:pPr lvl="1"/>
            <a:endParaRPr lang="en-US" altLang="ja-JP" sz="800" dirty="0" smtClean="0"/>
          </a:p>
          <a:p>
            <a:r>
              <a:rPr lang="en-US" altLang="ja-JP" dirty="0" smtClean="0"/>
              <a:t>Multi-</a:t>
            </a:r>
            <a:r>
              <a:rPr lang="en-US" altLang="ja-JP" dirty="0" err="1" smtClean="0"/>
              <a:t>Vdd</a:t>
            </a:r>
            <a:r>
              <a:rPr lang="en-US" altLang="ja-JP" dirty="0" smtClean="0"/>
              <a:t> variable-pipeline router</a:t>
            </a:r>
          </a:p>
          <a:p>
            <a:pPr lvl="1"/>
            <a:r>
              <a:rPr lang="en-US" altLang="ja-JP" dirty="0" smtClean="0"/>
              <a:t>Voltage and “router pipeline depth” are adjusted</a:t>
            </a:r>
          </a:p>
          <a:p>
            <a:pPr lvl="1"/>
            <a:r>
              <a:rPr lang="en-US" altLang="ja-JP" dirty="0" smtClean="0"/>
              <a:t>All routers work at the same frequency</a:t>
            </a:r>
          </a:p>
          <a:p>
            <a:r>
              <a:rPr lang="en-US" altLang="ja-JP" dirty="0" smtClean="0"/>
              <a:t>Voltage switch policies:</a:t>
            </a:r>
          </a:p>
          <a:p>
            <a:pPr lvl="1"/>
            <a:r>
              <a:rPr lang="en-US" altLang="ja-JP" dirty="0" smtClean="0"/>
              <a:t>Low-power policy</a:t>
            </a:r>
          </a:p>
          <a:p>
            <a:pPr lvl="1"/>
            <a:r>
              <a:rPr lang="en-US" altLang="ja-JP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Delay variation tolerance using a thermal sensor</a:t>
            </a:r>
            <a:endParaRPr lang="en-US" altLang="ja-JP" sz="800" dirty="0" smtClean="0">
              <a:solidFill>
                <a:schemeClr val="bg2">
                  <a:lumMod val="60000"/>
                  <a:lumOff val="40000"/>
                </a:schemeClr>
              </a:solidFill>
            </a:endParaRPr>
          </a:p>
          <a:p>
            <a:r>
              <a:rPr lang="en-US" altLang="ja-JP" dirty="0" smtClean="0"/>
              <a:t>Evaluations</a:t>
            </a:r>
          </a:p>
          <a:p>
            <a:pPr lvl="1"/>
            <a:r>
              <a:rPr lang="en-US" altLang="ja-JP" dirty="0" smtClean="0"/>
              <a:t>Circuit-level evaluations</a:t>
            </a:r>
          </a:p>
          <a:p>
            <a:pPr lvl="1"/>
            <a:r>
              <a:rPr lang="en-US" altLang="ja-JP" dirty="0" smtClean="0"/>
              <a:t>System-level evaluations</a:t>
            </a:r>
          </a:p>
          <a:p>
            <a:pPr lvl="1"/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79512" y="2348880"/>
            <a:ext cx="8064896" cy="1580186"/>
          </a:xfrm>
          <a:prstGeom prst="rect">
            <a:avLst/>
          </a:prstGeom>
          <a:noFill/>
          <a:ln w="63500">
            <a:solidFill>
              <a:schemeClr val="accent2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85852" y="2000263"/>
            <a:ext cx="5286412" cy="4786323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" name="Rectangle 47"/>
          <p:cNvSpPr>
            <a:spLocks noChangeArrowheads="1"/>
          </p:cNvSpPr>
          <p:nvPr/>
        </p:nvSpPr>
        <p:spPr bwMode="auto">
          <a:xfrm>
            <a:off x="3643306" y="2143139"/>
            <a:ext cx="1143008" cy="714380"/>
          </a:xfrm>
          <a:prstGeom prst="rect">
            <a:avLst/>
          </a:prstGeom>
          <a:solidFill>
            <a:srgbClr val="99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000" tIns="46800" rIns="90000" bIns="46800" anchor="ctr">
            <a:noAutofit/>
          </a:bodyPr>
          <a:lstStyle/>
          <a:p>
            <a:endParaRPr lang="ja-JP" altLang="en-US" sz="2000"/>
          </a:p>
        </p:txBody>
      </p:sp>
      <p:sp>
        <p:nvSpPr>
          <p:cNvPr id="7" name="Text Box 48"/>
          <p:cNvSpPr txBox="1">
            <a:spLocks noChangeArrowheads="1"/>
          </p:cNvSpPr>
          <p:nvPr/>
        </p:nvSpPr>
        <p:spPr bwMode="auto">
          <a:xfrm>
            <a:off x="3643306" y="2313006"/>
            <a:ext cx="1101881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Arbiter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8" name="Line 54"/>
          <p:cNvSpPr>
            <a:spLocks noChangeShapeType="1"/>
          </p:cNvSpPr>
          <p:nvPr/>
        </p:nvSpPr>
        <p:spPr bwMode="auto">
          <a:xfrm>
            <a:off x="890556" y="323852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9" name="Text Box 55"/>
          <p:cNvSpPr txBox="1">
            <a:spLocks noChangeArrowheads="1"/>
          </p:cNvSpPr>
          <p:nvPr/>
        </p:nvSpPr>
        <p:spPr bwMode="auto">
          <a:xfrm>
            <a:off x="282543" y="3027386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0" name="Text Box 56"/>
          <p:cNvSpPr txBox="1">
            <a:spLocks noChangeArrowheads="1"/>
          </p:cNvSpPr>
          <p:nvPr/>
        </p:nvSpPr>
        <p:spPr bwMode="auto">
          <a:xfrm>
            <a:off x="282543" y="3778273"/>
            <a:ext cx="4381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1" name="Text Box 57"/>
          <p:cNvSpPr txBox="1">
            <a:spLocks noChangeArrowheads="1"/>
          </p:cNvSpPr>
          <p:nvPr/>
        </p:nvSpPr>
        <p:spPr bwMode="auto">
          <a:xfrm>
            <a:off x="282543" y="4540273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Y+</a:t>
            </a:r>
          </a:p>
        </p:txBody>
      </p:sp>
      <p:sp>
        <p:nvSpPr>
          <p:cNvPr id="12" name="Text Box 58"/>
          <p:cNvSpPr txBox="1">
            <a:spLocks noChangeArrowheads="1"/>
          </p:cNvSpPr>
          <p:nvPr/>
        </p:nvSpPr>
        <p:spPr bwMode="auto">
          <a:xfrm>
            <a:off x="280956" y="5302273"/>
            <a:ext cx="414337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3" name="Text Box 59"/>
          <p:cNvSpPr txBox="1">
            <a:spLocks noChangeArrowheads="1"/>
          </p:cNvSpPr>
          <p:nvPr/>
        </p:nvSpPr>
        <p:spPr bwMode="auto">
          <a:xfrm>
            <a:off x="142844" y="606427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4" name="Text Box 60"/>
          <p:cNvSpPr txBox="1">
            <a:spLocks noChangeArrowheads="1"/>
          </p:cNvSpPr>
          <p:nvPr/>
        </p:nvSpPr>
        <p:spPr bwMode="auto">
          <a:xfrm>
            <a:off x="8324882" y="2999718"/>
            <a:ext cx="501650" cy="401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X+</a:t>
            </a:r>
          </a:p>
        </p:txBody>
      </p:sp>
      <p:sp>
        <p:nvSpPr>
          <p:cNvPr id="15" name="Text Box 61"/>
          <p:cNvSpPr txBox="1">
            <a:spLocks noChangeArrowheads="1"/>
          </p:cNvSpPr>
          <p:nvPr/>
        </p:nvSpPr>
        <p:spPr bwMode="auto">
          <a:xfrm>
            <a:off x="8324882" y="3750606"/>
            <a:ext cx="4381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X-</a:t>
            </a:r>
          </a:p>
        </p:txBody>
      </p:sp>
      <p:sp>
        <p:nvSpPr>
          <p:cNvPr id="16" name="Text Box 62"/>
          <p:cNvSpPr txBox="1">
            <a:spLocks noChangeArrowheads="1"/>
          </p:cNvSpPr>
          <p:nvPr/>
        </p:nvSpPr>
        <p:spPr bwMode="auto">
          <a:xfrm>
            <a:off x="8324882" y="4574543"/>
            <a:ext cx="501650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>
                <a:cs typeface="Arial" charset="0"/>
              </a:rPr>
              <a:t>Y+</a:t>
            </a:r>
          </a:p>
        </p:txBody>
      </p:sp>
      <p:sp>
        <p:nvSpPr>
          <p:cNvPr id="17" name="Text Box 63"/>
          <p:cNvSpPr txBox="1">
            <a:spLocks noChangeArrowheads="1"/>
          </p:cNvSpPr>
          <p:nvPr/>
        </p:nvSpPr>
        <p:spPr bwMode="auto">
          <a:xfrm>
            <a:off x="8323295" y="5336543"/>
            <a:ext cx="414337" cy="401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>
                <a:cs typeface="Arial" charset="0"/>
              </a:rPr>
              <a:t>Y-</a:t>
            </a:r>
          </a:p>
        </p:txBody>
      </p:sp>
      <p:sp>
        <p:nvSpPr>
          <p:cNvPr id="18" name="Text Box 64"/>
          <p:cNvSpPr txBox="1">
            <a:spLocks noChangeArrowheads="1"/>
          </p:cNvSpPr>
          <p:nvPr/>
        </p:nvSpPr>
        <p:spPr bwMode="auto">
          <a:xfrm>
            <a:off x="8337800" y="6098543"/>
            <a:ext cx="734794" cy="4022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r>
              <a:rPr lang="en-US" altLang="ja-JP" sz="2000" dirty="0" smtClean="0">
                <a:cs typeface="Arial" charset="0"/>
              </a:rPr>
              <a:t>Core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9" name="Line 80"/>
          <p:cNvSpPr>
            <a:spLocks noChangeShapeType="1"/>
          </p:cNvSpPr>
          <p:nvPr/>
        </p:nvSpPr>
        <p:spPr bwMode="auto">
          <a:xfrm>
            <a:off x="888968" y="4043386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0" name="Line 81"/>
          <p:cNvSpPr>
            <a:spLocks noChangeShapeType="1"/>
          </p:cNvSpPr>
          <p:nvPr/>
        </p:nvSpPr>
        <p:spPr bwMode="auto">
          <a:xfrm>
            <a:off x="900081" y="4795861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1" name="Line 82"/>
          <p:cNvSpPr>
            <a:spLocks noChangeShapeType="1"/>
          </p:cNvSpPr>
          <p:nvPr/>
        </p:nvSpPr>
        <p:spPr bwMode="auto">
          <a:xfrm>
            <a:off x="900081" y="5556273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2" name="Line 83"/>
          <p:cNvSpPr>
            <a:spLocks noChangeShapeType="1"/>
          </p:cNvSpPr>
          <p:nvPr/>
        </p:nvSpPr>
        <p:spPr bwMode="auto">
          <a:xfrm>
            <a:off x="900081" y="6308748"/>
            <a:ext cx="685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3" name="Line 84"/>
          <p:cNvSpPr>
            <a:spLocks noChangeShapeType="1"/>
          </p:cNvSpPr>
          <p:nvPr/>
        </p:nvSpPr>
        <p:spPr bwMode="auto">
          <a:xfrm flipV="1">
            <a:off x="2443143" y="30861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4" name="Line 85"/>
          <p:cNvSpPr>
            <a:spLocks noChangeShapeType="1"/>
          </p:cNvSpPr>
          <p:nvPr/>
        </p:nvSpPr>
        <p:spPr bwMode="auto">
          <a:xfrm flipV="1">
            <a:off x="2443143" y="3390923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5" name="Line 86"/>
          <p:cNvSpPr>
            <a:spLocks noChangeShapeType="1"/>
          </p:cNvSpPr>
          <p:nvPr/>
        </p:nvSpPr>
        <p:spPr bwMode="auto">
          <a:xfrm flipV="1">
            <a:off x="2439968" y="3890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6" name="Line 87"/>
          <p:cNvSpPr>
            <a:spLocks noChangeShapeType="1"/>
          </p:cNvSpPr>
          <p:nvPr/>
        </p:nvSpPr>
        <p:spPr bwMode="auto">
          <a:xfrm flipV="1">
            <a:off x="2439968" y="4195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7" name="Line 88"/>
          <p:cNvSpPr>
            <a:spLocks noChangeShapeType="1"/>
          </p:cNvSpPr>
          <p:nvPr/>
        </p:nvSpPr>
        <p:spPr bwMode="auto">
          <a:xfrm flipV="1">
            <a:off x="2439968" y="4652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8" name="Line 89"/>
          <p:cNvSpPr>
            <a:spLocks noChangeShapeType="1"/>
          </p:cNvSpPr>
          <p:nvPr/>
        </p:nvSpPr>
        <p:spPr bwMode="auto">
          <a:xfrm flipV="1">
            <a:off x="2439968" y="4957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29" name="Line 90"/>
          <p:cNvSpPr>
            <a:spLocks noChangeShapeType="1"/>
          </p:cNvSpPr>
          <p:nvPr/>
        </p:nvSpPr>
        <p:spPr bwMode="auto">
          <a:xfrm flipV="1">
            <a:off x="2439968" y="5414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0" name="Line 91"/>
          <p:cNvSpPr>
            <a:spLocks noChangeShapeType="1"/>
          </p:cNvSpPr>
          <p:nvPr/>
        </p:nvSpPr>
        <p:spPr bwMode="auto">
          <a:xfrm flipV="1">
            <a:off x="2439968" y="5719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1" name="Line 92"/>
          <p:cNvSpPr>
            <a:spLocks noChangeShapeType="1"/>
          </p:cNvSpPr>
          <p:nvPr/>
        </p:nvSpPr>
        <p:spPr bwMode="auto">
          <a:xfrm flipV="1">
            <a:off x="2439968" y="61769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2" name="Line 93"/>
          <p:cNvSpPr>
            <a:spLocks noChangeShapeType="1"/>
          </p:cNvSpPr>
          <p:nvPr/>
        </p:nvSpPr>
        <p:spPr bwMode="auto">
          <a:xfrm flipV="1">
            <a:off x="2439968" y="6481786"/>
            <a:ext cx="3048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3" name="Freeform 94"/>
          <p:cNvSpPr>
            <a:spLocks/>
          </p:cNvSpPr>
          <p:nvPr/>
        </p:nvSpPr>
        <p:spPr bwMode="auto">
          <a:xfrm>
            <a:off x="2801886" y="2913086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34" name="Line 99"/>
          <p:cNvSpPr>
            <a:spLocks noChangeShapeType="1"/>
          </p:cNvSpPr>
          <p:nvPr/>
        </p:nvSpPr>
        <p:spPr bwMode="auto">
          <a:xfrm>
            <a:off x="3144819" y="3143271"/>
            <a:ext cx="423862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5" name="Line 100"/>
          <p:cNvSpPr>
            <a:spLocks noChangeShapeType="1"/>
          </p:cNvSpPr>
          <p:nvPr/>
        </p:nvSpPr>
        <p:spPr bwMode="auto">
          <a:xfrm>
            <a:off x="3133706" y="4022748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6" name="Line 101"/>
          <p:cNvSpPr>
            <a:spLocks noChangeShapeType="1"/>
          </p:cNvSpPr>
          <p:nvPr/>
        </p:nvSpPr>
        <p:spPr bwMode="auto">
          <a:xfrm>
            <a:off x="3133706" y="4795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7" name="Line 102"/>
          <p:cNvSpPr>
            <a:spLocks noChangeShapeType="1"/>
          </p:cNvSpPr>
          <p:nvPr/>
        </p:nvSpPr>
        <p:spPr bwMode="auto">
          <a:xfrm>
            <a:off x="3133706" y="5580086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8" name="Line 103"/>
          <p:cNvSpPr>
            <a:spLocks noChangeShapeType="1"/>
          </p:cNvSpPr>
          <p:nvPr/>
        </p:nvSpPr>
        <p:spPr bwMode="auto">
          <a:xfrm>
            <a:off x="3133706" y="6319861"/>
            <a:ext cx="4238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39" name="Freeform 94"/>
          <p:cNvSpPr>
            <a:spLocks/>
          </p:cNvSpPr>
          <p:nvPr/>
        </p:nvSpPr>
        <p:spPr bwMode="auto">
          <a:xfrm>
            <a:off x="2801886" y="3729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0" name="Freeform 94"/>
          <p:cNvSpPr>
            <a:spLocks/>
          </p:cNvSpPr>
          <p:nvPr/>
        </p:nvSpPr>
        <p:spPr bwMode="auto">
          <a:xfrm>
            <a:off x="2801886" y="451487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1" name="Freeform 94"/>
          <p:cNvSpPr>
            <a:spLocks/>
          </p:cNvSpPr>
          <p:nvPr/>
        </p:nvSpPr>
        <p:spPr bwMode="auto">
          <a:xfrm>
            <a:off x="2801886" y="5270523"/>
            <a:ext cx="284195" cy="601663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2" name="Freeform 94"/>
          <p:cNvSpPr>
            <a:spLocks/>
          </p:cNvSpPr>
          <p:nvPr/>
        </p:nvSpPr>
        <p:spPr bwMode="auto">
          <a:xfrm>
            <a:off x="2801886" y="6015061"/>
            <a:ext cx="284195" cy="601662"/>
          </a:xfrm>
          <a:custGeom>
            <a:avLst/>
            <a:gdLst>
              <a:gd name="T0" fmla="*/ 0 w 156"/>
              <a:gd name="T1" fmla="*/ 0 h 423"/>
              <a:gd name="T2" fmla="*/ 0 w 156"/>
              <a:gd name="T3" fmla="*/ 2147483647 h 423"/>
              <a:gd name="T4" fmla="*/ 2147483647 w 156"/>
              <a:gd name="T5" fmla="*/ 2147483647 h 423"/>
              <a:gd name="T6" fmla="*/ 2147483647 w 156"/>
              <a:gd name="T7" fmla="*/ 2147483647 h 423"/>
              <a:gd name="T8" fmla="*/ 0 w 156"/>
              <a:gd name="T9" fmla="*/ 0 h 4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6"/>
              <a:gd name="T16" fmla="*/ 0 h 423"/>
              <a:gd name="T17" fmla="*/ 156 w 156"/>
              <a:gd name="T18" fmla="*/ 423 h 4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6" h="423">
                <a:moveTo>
                  <a:pt x="0" y="0"/>
                </a:moveTo>
                <a:cubicBezTo>
                  <a:pt x="0" y="141"/>
                  <a:pt x="0" y="282"/>
                  <a:pt x="0" y="423"/>
                </a:cubicBezTo>
                <a:lnTo>
                  <a:pt x="156" y="354"/>
                </a:lnTo>
                <a:lnTo>
                  <a:pt x="156" y="66"/>
                </a:lnTo>
                <a:lnTo>
                  <a:pt x="0" y="0"/>
                </a:lnTo>
                <a:close/>
              </a:path>
            </a:pathLst>
          </a:custGeom>
          <a:solidFill>
            <a:srgbClr val="FFFF99"/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endParaRPr lang="ja-JP" altLang="en-US"/>
          </a:p>
        </p:txBody>
      </p:sp>
      <p:sp>
        <p:nvSpPr>
          <p:cNvPr id="43" name="Rectangle 38"/>
          <p:cNvSpPr>
            <a:spLocks noChangeArrowheads="1"/>
          </p:cNvSpPr>
          <p:nvPr/>
        </p:nvSpPr>
        <p:spPr bwMode="auto">
          <a:xfrm>
            <a:off x="16588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4" name="Rectangle 38"/>
          <p:cNvSpPr>
            <a:spLocks noChangeArrowheads="1"/>
          </p:cNvSpPr>
          <p:nvPr/>
        </p:nvSpPr>
        <p:spPr bwMode="auto">
          <a:xfrm>
            <a:off x="1831923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45" name="Rectangle 38"/>
          <p:cNvSpPr>
            <a:spLocks noChangeArrowheads="1"/>
          </p:cNvSpPr>
          <p:nvPr/>
        </p:nvSpPr>
        <p:spPr bwMode="auto">
          <a:xfrm>
            <a:off x="2006548" y="321471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2" name="グループ化 135"/>
          <p:cNvGrpSpPr/>
          <p:nvPr/>
        </p:nvGrpSpPr>
        <p:grpSpPr>
          <a:xfrm>
            <a:off x="1658885" y="285752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47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8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49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50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51" name="Rectangle 38"/>
          <p:cNvSpPr>
            <a:spLocks noChangeArrowheads="1"/>
          </p:cNvSpPr>
          <p:nvPr/>
        </p:nvSpPr>
        <p:spPr bwMode="auto">
          <a:xfrm>
            <a:off x="2179585" y="321471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2" name="Rectangle 38"/>
          <p:cNvSpPr>
            <a:spLocks noChangeArrowheads="1"/>
          </p:cNvSpPr>
          <p:nvPr/>
        </p:nvSpPr>
        <p:spPr bwMode="auto">
          <a:xfrm>
            <a:off x="16588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3" name="Rectangle 38"/>
          <p:cNvSpPr>
            <a:spLocks noChangeArrowheads="1"/>
          </p:cNvSpPr>
          <p:nvPr/>
        </p:nvSpPr>
        <p:spPr bwMode="auto">
          <a:xfrm>
            <a:off x="16588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4" name="Rectangle 38"/>
          <p:cNvSpPr>
            <a:spLocks noChangeArrowheads="1"/>
          </p:cNvSpPr>
          <p:nvPr/>
        </p:nvSpPr>
        <p:spPr bwMode="auto">
          <a:xfrm>
            <a:off x="1831923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5" name="Rectangle 38"/>
          <p:cNvSpPr>
            <a:spLocks noChangeArrowheads="1"/>
          </p:cNvSpPr>
          <p:nvPr/>
        </p:nvSpPr>
        <p:spPr bwMode="auto">
          <a:xfrm>
            <a:off x="1831923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6" name="Rectangle 38"/>
          <p:cNvSpPr>
            <a:spLocks noChangeArrowheads="1"/>
          </p:cNvSpPr>
          <p:nvPr/>
        </p:nvSpPr>
        <p:spPr bwMode="auto">
          <a:xfrm>
            <a:off x="2006548" y="3643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7" name="Rectangle 38"/>
          <p:cNvSpPr>
            <a:spLocks noChangeArrowheads="1"/>
          </p:cNvSpPr>
          <p:nvPr/>
        </p:nvSpPr>
        <p:spPr bwMode="auto">
          <a:xfrm>
            <a:off x="2006548" y="400052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8" name="Rectangle 38"/>
          <p:cNvSpPr>
            <a:spLocks noChangeArrowheads="1"/>
          </p:cNvSpPr>
          <p:nvPr/>
        </p:nvSpPr>
        <p:spPr bwMode="auto">
          <a:xfrm>
            <a:off x="2179585" y="3643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59" name="Rectangle 38"/>
          <p:cNvSpPr>
            <a:spLocks noChangeArrowheads="1"/>
          </p:cNvSpPr>
          <p:nvPr/>
        </p:nvSpPr>
        <p:spPr bwMode="auto">
          <a:xfrm>
            <a:off x="2179585" y="400052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0" name="Rectangle 38"/>
          <p:cNvSpPr>
            <a:spLocks noChangeArrowheads="1"/>
          </p:cNvSpPr>
          <p:nvPr/>
        </p:nvSpPr>
        <p:spPr bwMode="auto">
          <a:xfrm>
            <a:off x="16588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1" name="Rectangle 38"/>
          <p:cNvSpPr>
            <a:spLocks noChangeArrowheads="1"/>
          </p:cNvSpPr>
          <p:nvPr/>
        </p:nvSpPr>
        <p:spPr bwMode="auto">
          <a:xfrm>
            <a:off x="16588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2" name="Rectangle 38"/>
          <p:cNvSpPr>
            <a:spLocks noChangeArrowheads="1"/>
          </p:cNvSpPr>
          <p:nvPr/>
        </p:nvSpPr>
        <p:spPr bwMode="auto">
          <a:xfrm>
            <a:off x="1831923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3" name="Rectangle 38"/>
          <p:cNvSpPr>
            <a:spLocks noChangeArrowheads="1"/>
          </p:cNvSpPr>
          <p:nvPr/>
        </p:nvSpPr>
        <p:spPr bwMode="auto">
          <a:xfrm>
            <a:off x="1831923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4" name="Rectangle 38"/>
          <p:cNvSpPr>
            <a:spLocks noChangeArrowheads="1"/>
          </p:cNvSpPr>
          <p:nvPr/>
        </p:nvSpPr>
        <p:spPr bwMode="auto">
          <a:xfrm>
            <a:off x="2006548" y="4429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5" name="Rectangle 38"/>
          <p:cNvSpPr>
            <a:spLocks noChangeArrowheads="1"/>
          </p:cNvSpPr>
          <p:nvPr/>
        </p:nvSpPr>
        <p:spPr bwMode="auto">
          <a:xfrm>
            <a:off x="2006548" y="478633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6" name="Rectangle 38"/>
          <p:cNvSpPr>
            <a:spLocks noChangeArrowheads="1"/>
          </p:cNvSpPr>
          <p:nvPr/>
        </p:nvSpPr>
        <p:spPr bwMode="auto">
          <a:xfrm>
            <a:off x="2179585" y="4429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7" name="Rectangle 38"/>
          <p:cNvSpPr>
            <a:spLocks noChangeArrowheads="1"/>
          </p:cNvSpPr>
          <p:nvPr/>
        </p:nvSpPr>
        <p:spPr bwMode="auto">
          <a:xfrm>
            <a:off x="2179585" y="4786336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8" name="Rectangle 38"/>
          <p:cNvSpPr>
            <a:spLocks noChangeArrowheads="1"/>
          </p:cNvSpPr>
          <p:nvPr/>
        </p:nvSpPr>
        <p:spPr bwMode="auto">
          <a:xfrm>
            <a:off x="16588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69" name="Rectangle 38"/>
          <p:cNvSpPr>
            <a:spLocks noChangeArrowheads="1"/>
          </p:cNvSpPr>
          <p:nvPr/>
        </p:nvSpPr>
        <p:spPr bwMode="auto">
          <a:xfrm>
            <a:off x="16588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0" name="Rectangle 38"/>
          <p:cNvSpPr>
            <a:spLocks noChangeArrowheads="1"/>
          </p:cNvSpPr>
          <p:nvPr/>
        </p:nvSpPr>
        <p:spPr bwMode="auto">
          <a:xfrm>
            <a:off x="1831923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1" name="Rectangle 38"/>
          <p:cNvSpPr>
            <a:spLocks noChangeArrowheads="1"/>
          </p:cNvSpPr>
          <p:nvPr/>
        </p:nvSpPr>
        <p:spPr bwMode="auto">
          <a:xfrm>
            <a:off x="1831923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2" name="Rectangle 38"/>
          <p:cNvSpPr>
            <a:spLocks noChangeArrowheads="1"/>
          </p:cNvSpPr>
          <p:nvPr/>
        </p:nvSpPr>
        <p:spPr bwMode="auto">
          <a:xfrm>
            <a:off x="2006548" y="5214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3" name="Rectangle 38"/>
          <p:cNvSpPr>
            <a:spLocks noChangeArrowheads="1"/>
          </p:cNvSpPr>
          <p:nvPr/>
        </p:nvSpPr>
        <p:spPr bwMode="auto">
          <a:xfrm>
            <a:off x="2006548" y="5572148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4" name="Rectangle 38"/>
          <p:cNvSpPr>
            <a:spLocks noChangeArrowheads="1"/>
          </p:cNvSpPr>
          <p:nvPr/>
        </p:nvSpPr>
        <p:spPr bwMode="auto">
          <a:xfrm>
            <a:off x="2179585" y="5214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5" name="Rectangle 38"/>
          <p:cNvSpPr>
            <a:spLocks noChangeArrowheads="1"/>
          </p:cNvSpPr>
          <p:nvPr/>
        </p:nvSpPr>
        <p:spPr bwMode="auto">
          <a:xfrm>
            <a:off x="2179585" y="5572148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6" name="Rectangle 38"/>
          <p:cNvSpPr>
            <a:spLocks noChangeArrowheads="1"/>
          </p:cNvSpPr>
          <p:nvPr/>
        </p:nvSpPr>
        <p:spPr bwMode="auto">
          <a:xfrm>
            <a:off x="16588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7" name="Rectangle 38"/>
          <p:cNvSpPr>
            <a:spLocks noChangeArrowheads="1"/>
          </p:cNvSpPr>
          <p:nvPr/>
        </p:nvSpPr>
        <p:spPr bwMode="auto">
          <a:xfrm>
            <a:off x="16588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8" name="Rectangle 38"/>
          <p:cNvSpPr>
            <a:spLocks noChangeArrowheads="1"/>
          </p:cNvSpPr>
          <p:nvPr/>
        </p:nvSpPr>
        <p:spPr bwMode="auto">
          <a:xfrm>
            <a:off x="1831923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79" name="Rectangle 38"/>
          <p:cNvSpPr>
            <a:spLocks noChangeArrowheads="1"/>
          </p:cNvSpPr>
          <p:nvPr/>
        </p:nvSpPr>
        <p:spPr bwMode="auto">
          <a:xfrm>
            <a:off x="1831923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0" name="Rectangle 38"/>
          <p:cNvSpPr>
            <a:spLocks noChangeArrowheads="1"/>
          </p:cNvSpPr>
          <p:nvPr/>
        </p:nvSpPr>
        <p:spPr bwMode="auto">
          <a:xfrm>
            <a:off x="2006548" y="6000773"/>
            <a:ext cx="173037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1" name="Rectangle 38"/>
          <p:cNvSpPr>
            <a:spLocks noChangeArrowheads="1"/>
          </p:cNvSpPr>
          <p:nvPr/>
        </p:nvSpPr>
        <p:spPr bwMode="auto">
          <a:xfrm>
            <a:off x="2006548" y="6357961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2" name="Rectangle 38"/>
          <p:cNvSpPr>
            <a:spLocks noChangeArrowheads="1"/>
          </p:cNvSpPr>
          <p:nvPr/>
        </p:nvSpPr>
        <p:spPr bwMode="auto">
          <a:xfrm>
            <a:off x="2179585" y="6000773"/>
            <a:ext cx="173038" cy="357188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83" name="Rectangle 38"/>
          <p:cNvSpPr>
            <a:spLocks noChangeArrowheads="1"/>
          </p:cNvSpPr>
          <p:nvPr/>
        </p:nvSpPr>
        <p:spPr bwMode="auto">
          <a:xfrm>
            <a:off x="2179585" y="6357961"/>
            <a:ext cx="173038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grpSp>
        <p:nvGrpSpPr>
          <p:cNvPr id="3" name="グループ化 136"/>
          <p:cNvGrpSpPr/>
          <p:nvPr/>
        </p:nvGrpSpPr>
        <p:grpSpPr>
          <a:xfrm>
            <a:off x="1658878" y="285751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4" name="グループ化 142"/>
          <p:cNvGrpSpPr/>
          <p:nvPr/>
        </p:nvGrpSpPr>
        <p:grpSpPr>
          <a:xfrm>
            <a:off x="1658878" y="3214709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9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9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4" name="グループ化 152"/>
          <p:cNvGrpSpPr/>
          <p:nvPr/>
        </p:nvGrpSpPr>
        <p:grpSpPr>
          <a:xfrm>
            <a:off x="1658878" y="400052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5" name="グループ化 167"/>
          <p:cNvGrpSpPr/>
          <p:nvPr/>
        </p:nvGrpSpPr>
        <p:grpSpPr>
          <a:xfrm>
            <a:off x="1658878" y="521497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0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0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6" name="グループ化 172"/>
          <p:cNvGrpSpPr/>
          <p:nvPr/>
        </p:nvGrpSpPr>
        <p:grpSpPr>
          <a:xfrm>
            <a:off x="1658878" y="5572163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0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1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2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3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grpSp>
        <p:nvGrpSpPr>
          <p:cNvPr id="227" name="グループ化 177"/>
          <p:cNvGrpSpPr/>
          <p:nvPr/>
        </p:nvGrpSpPr>
        <p:grpSpPr>
          <a:xfrm>
            <a:off x="1658878" y="6000791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15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6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7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18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19" name="Rectangle 3"/>
          <p:cNvSpPr>
            <a:spLocks noChangeArrowheads="1"/>
          </p:cNvSpPr>
          <p:nvPr/>
        </p:nvSpPr>
        <p:spPr bwMode="auto">
          <a:xfrm>
            <a:off x="3643306" y="3000395"/>
            <a:ext cx="1998705" cy="35719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20" name="Text Box 46"/>
          <p:cNvSpPr txBox="1">
            <a:spLocks noChangeArrowheads="1"/>
          </p:cNvSpPr>
          <p:nvPr/>
        </p:nvSpPr>
        <p:spPr bwMode="auto">
          <a:xfrm>
            <a:off x="3786182" y="5657871"/>
            <a:ext cx="1785950" cy="7100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/>
            <a:r>
              <a:rPr lang="ja-JP" altLang="en-US" sz="2000" dirty="0">
                <a:cs typeface="Arial" charset="0"/>
              </a:rPr>
              <a:t>5</a:t>
            </a:r>
            <a:r>
              <a:rPr lang="en-US" altLang="ja-JP" sz="2000" dirty="0" smtClean="0">
                <a:cs typeface="Arial" charset="0"/>
              </a:rPr>
              <a:t>x5</a:t>
            </a:r>
          </a:p>
          <a:p>
            <a:pPr algn="ctr"/>
            <a:r>
              <a:rPr lang="en-US" altLang="ja-JP" sz="2000" dirty="0" smtClean="0">
                <a:cs typeface="Arial" charset="0"/>
              </a:rPr>
              <a:t>Crossbar SW</a:t>
            </a:r>
            <a:endParaRPr lang="en-US" altLang="ja-JP" sz="2000" dirty="0">
              <a:cs typeface="Arial" charset="0"/>
            </a:endParaRPr>
          </a:p>
        </p:txBody>
      </p:sp>
      <p:sp>
        <p:nvSpPr>
          <p:cNvPr id="121" name="Line 104"/>
          <p:cNvSpPr>
            <a:spLocks noChangeShapeType="1"/>
          </p:cNvSpPr>
          <p:nvPr/>
        </p:nvSpPr>
        <p:spPr bwMode="auto">
          <a:xfrm flipH="1"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2" name="Line 105"/>
          <p:cNvSpPr>
            <a:spLocks noChangeShapeType="1"/>
          </p:cNvSpPr>
          <p:nvPr/>
        </p:nvSpPr>
        <p:spPr bwMode="auto">
          <a:xfrm>
            <a:off x="4143380" y="3905271"/>
            <a:ext cx="990600" cy="160020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3" name="Line 106"/>
          <p:cNvSpPr>
            <a:spLocks noChangeShapeType="1"/>
          </p:cNvSpPr>
          <p:nvPr/>
        </p:nvSpPr>
        <p:spPr bwMode="auto">
          <a:xfrm>
            <a:off x="3990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4" name="Line 107"/>
          <p:cNvSpPr>
            <a:spLocks noChangeShapeType="1"/>
          </p:cNvSpPr>
          <p:nvPr/>
        </p:nvSpPr>
        <p:spPr bwMode="auto">
          <a:xfrm>
            <a:off x="5133980" y="55054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5" name="Line 108"/>
          <p:cNvSpPr>
            <a:spLocks noChangeShapeType="1"/>
          </p:cNvSpPr>
          <p:nvPr/>
        </p:nvSpPr>
        <p:spPr bwMode="auto">
          <a:xfrm>
            <a:off x="3990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sp>
        <p:nvSpPr>
          <p:cNvPr id="126" name="Line 109"/>
          <p:cNvSpPr>
            <a:spLocks noChangeShapeType="1"/>
          </p:cNvSpPr>
          <p:nvPr/>
        </p:nvSpPr>
        <p:spPr bwMode="auto">
          <a:xfrm>
            <a:off x="5133980" y="3905271"/>
            <a:ext cx="152400" cy="0"/>
          </a:xfrm>
          <a:prstGeom prst="line">
            <a:avLst/>
          </a:prstGeom>
          <a:solidFill>
            <a:srgbClr val="FFFF99"/>
          </a:solidFill>
          <a:ln w="50800">
            <a:solidFill>
              <a:schemeClr val="tx1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endParaRPr lang="ja-JP" altLang="en-US"/>
          </a:p>
        </p:txBody>
      </p:sp>
      <p:grpSp>
        <p:nvGrpSpPr>
          <p:cNvPr id="228" name="グループ化 157"/>
          <p:cNvGrpSpPr/>
          <p:nvPr/>
        </p:nvGrpSpPr>
        <p:grpSpPr>
          <a:xfrm>
            <a:off x="1658878" y="4786347"/>
            <a:ext cx="693738" cy="357188"/>
            <a:chOff x="2949575" y="2857500"/>
            <a:chExt cx="693738" cy="357188"/>
          </a:xfrm>
          <a:solidFill>
            <a:srgbClr val="FFFF99"/>
          </a:solidFill>
        </p:grpSpPr>
        <p:sp>
          <p:nvSpPr>
            <p:cNvPr id="136" name="Rectangle 38"/>
            <p:cNvSpPr>
              <a:spLocks noChangeArrowheads="1"/>
            </p:cNvSpPr>
            <p:nvPr/>
          </p:nvSpPr>
          <p:spPr bwMode="auto">
            <a:xfrm>
              <a:off x="29495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7" name="Rectangle 38"/>
            <p:cNvSpPr>
              <a:spLocks noChangeArrowheads="1"/>
            </p:cNvSpPr>
            <p:nvPr/>
          </p:nvSpPr>
          <p:spPr bwMode="auto">
            <a:xfrm>
              <a:off x="3122613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8" name="Rectangle 38"/>
            <p:cNvSpPr>
              <a:spLocks noChangeArrowheads="1"/>
            </p:cNvSpPr>
            <p:nvPr/>
          </p:nvSpPr>
          <p:spPr bwMode="auto">
            <a:xfrm>
              <a:off x="3297238" y="2857500"/>
              <a:ext cx="173037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  <p:sp>
          <p:nvSpPr>
            <p:cNvPr id="139" name="Rectangle 38"/>
            <p:cNvSpPr>
              <a:spLocks noChangeArrowheads="1"/>
            </p:cNvSpPr>
            <p:nvPr/>
          </p:nvSpPr>
          <p:spPr bwMode="auto">
            <a:xfrm>
              <a:off x="3470275" y="2857500"/>
              <a:ext cx="173038" cy="357188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0000" tIns="46800" rIns="90000" bIns="46800" anchor="ctr"/>
            <a:lstStyle/>
            <a:p>
              <a:endParaRPr lang="ja-JP" altLang="en-US" sz="2000"/>
            </a:p>
          </p:txBody>
        </p:sp>
      </p:grpSp>
      <p:sp>
        <p:nvSpPr>
          <p:cNvPr id="151" name="Text Box 51"/>
          <p:cNvSpPr txBox="1">
            <a:spLocks noChangeArrowheads="1"/>
          </p:cNvSpPr>
          <p:nvPr/>
        </p:nvSpPr>
        <p:spPr bwMode="auto">
          <a:xfrm>
            <a:off x="1701793" y="3080586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2" name="Text Box 51"/>
          <p:cNvSpPr txBox="1">
            <a:spLocks noChangeArrowheads="1"/>
          </p:cNvSpPr>
          <p:nvPr/>
        </p:nvSpPr>
        <p:spPr bwMode="auto">
          <a:xfrm>
            <a:off x="1714480" y="3866404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3" name="Text Box 51"/>
          <p:cNvSpPr txBox="1">
            <a:spLocks noChangeArrowheads="1"/>
          </p:cNvSpPr>
          <p:nvPr/>
        </p:nvSpPr>
        <p:spPr bwMode="auto">
          <a:xfrm>
            <a:off x="1714480" y="4652222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4" name="Text Box 51"/>
          <p:cNvSpPr txBox="1">
            <a:spLocks noChangeArrowheads="1"/>
          </p:cNvSpPr>
          <p:nvPr/>
        </p:nvSpPr>
        <p:spPr bwMode="auto">
          <a:xfrm>
            <a:off x="1714480" y="5438040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155" name="Text Box 51"/>
          <p:cNvSpPr txBox="1">
            <a:spLocks noChangeArrowheads="1"/>
          </p:cNvSpPr>
          <p:nvPr/>
        </p:nvSpPr>
        <p:spPr bwMode="auto">
          <a:xfrm>
            <a:off x="1714480" y="6223858"/>
            <a:ext cx="589905" cy="276999"/>
          </a:xfrm>
          <a:prstGeom prst="rect">
            <a:avLst/>
          </a:prstGeom>
          <a:solidFill>
            <a:srgbClr val="FFFFFF"/>
          </a:solidFill>
          <a:ln w="254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altLang="ja-JP" dirty="0" smtClean="0">
                <a:cs typeface="Arial" charset="0"/>
              </a:rPr>
              <a:t>FIFO</a:t>
            </a:r>
            <a:endParaRPr lang="en-US" altLang="ja-JP" dirty="0">
              <a:cs typeface="Arial" charset="0"/>
            </a:endParaRPr>
          </a:p>
        </p:txBody>
      </p:sp>
      <p:sp>
        <p:nvSpPr>
          <p:cNvPr id="87" name="Rectangle 38"/>
          <p:cNvSpPr>
            <a:spLocks noChangeArrowheads="1"/>
          </p:cNvSpPr>
          <p:nvPr/>
        </p:nvSpPr>
        <p:spPr bwMode="auto">
          <a:xfrm>
            <a:off x="6072198" y="300039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cxnSp>
        <p:nvCxnSpPr>
          <p:cNvPr id="172" name="直線矢印コネクタ 171"/>
          <p:cNvCxnSpPr/>
          <p:nvPr/>
        </p:nvCxnSpPr>
        <p:spPr bwMode="auto">
          <a:xfrm flipV="1">
            <a:off x="5715008" y="3214663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78" name="Rectangle 38"/>
          <p:cNvSpPr>
            <a:spLocks noChangeArrowheads="1"/>
          </p:cNvSpPr>
          <p:nvPr/>
        </p:nvSpPr>
        <p:spPr bwMode="auto">
          <a:xfrm>
            <a:off x="6072198" y="3756058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4" name="Rectangle 38"/>
          <p:cNvSpPr>
            <a:spLocks noChangeArrowheads="1"/>
          </p:cNvSpPr>
          <p:nvPr/>
        </p:nvSpPr>
        <p:spPr bwMode="auto">
          <a:xfrm>
            <a:off x="6072198" y="4541876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0" name="Rectangle 38"/>
          <p:cNvSpPr>
            <a:spLocks noChangeArrowheads="1"/>
          </p:cNvSpPr>
          <p:nvPr/>
        </p:nvSpPr>
        <p:spPr bwMode="auto">
          <a:xfrm>
            <a:off x="6072198" y="5327694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6072198" y="6113512"/>
            <a:ext cx="173037" cy="357187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lIns="90000" tIns="46800" rIns="90000" bIns="46800" anchor="ctr"/>
          <a:lstStyle/>
          <a:p>
            <a:endParaRPr lang="ja-JP" altLang="en-US" sz="2000"/>
          </a:p>
        </p:txBody>
      </p:sp>
      <p:sp>
        <p:nvSpPr>
          <p:cNvPr id="183" name="タイトル 18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Original router: </a:t>
            </a:r>
            <a:r>
              <a:rPr kumimoji="1" lang="en-US" altLang="ja-JP" sz="3200" dirty="0" smtClean="0"/>
              <a:t>Overview &amp; pipeline</a:t>
            </a:r>
            <a:endParaRPr kumimoji="1" lang="ja-JP" altLang="en-US" dirty="0"/>
          </a:p>
        </p:txBody>
      </p:sp>
      <p:cxnSp>
        <p:nvCxnSpPr>
          <p:cNvPr id="203" name="直線矢印コネクタ 202"/>
          <p:cNvCxnSpPr/>
          <p:nvPr/>
        </p:nvCxnSpPr>
        <p:spPr bwMode="auto">
          <a:xfrm flipV="1">
            <a:off x="5715008" y="3929043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4" name="直線矢印コネクタ 203"/>
          <p:cNvCxnSpPr/>
          <p:nvPr/>
        </p:nvCxnSpPr>
        <p:spPr bwMode="auto">
          <a:xfrm flipV="1">
            <a:off x="5715008" y="4714861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5" name="直線矢印コネクタ 204"/>
          <p:cNvCxnSpPr/>
          <p:nvPr/>
        </p:nvCxnSpPr>
        <p:spPr bwMode="auto">
          <a:xfrm flipV="1">
            <a:off x="5715008" y="5500702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6" name="直線矢印コネクタ 205"/>
          <p:cNvCxnSpPr/>
          <p:nvPr/>
        </p:nvCxnSpPr>
        <p:spPr bwMode="auto">
          <a:xfrm flipV="1">
            <a:off x="5715008" y="6286520"/>
            <a:ext cx="2643206" cy="23"/>
          </a:xfrm>
          <a:prstGeom prst="straightConnector1">
            <a:avLst/>
          </a:prstGeom>
          <a:noFill/>
          <a:ln w="38100" cap="flat" cmpd="sng" algn="ctr">
            <a:solidFill>
              <a:schemeClr val="accent6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grpSp>
        <p:nvGrpSpPr>
          <p:cNvPr id="146" name="グループ化 145"/>
          <p:cNvGrpSpPr/>
          <p:nvPr/>
        </p:nvGrpSpPr>
        <p:grpSpPr>
          <a:xfrm>
            <a:off x="928662" y="857232"/>
            <a:ext cx="2500330" cy="858844"/>
            <a:chOff x="928662" y="857232"/>
            <a:chExt cx="2500330" cy="858844"/>
          </a:xfrm>
        </p:grpSpPr>
        <p:cxnSp>
          <p:nvCxnSpPr>
            <p:cNvPr id="208" name="直線矢印コネクタ 207"/>
            <p:cNvCxnSpPr/>
            <p:nvPr/>
          </p:nvCxnSpPr>
          <p:spPr bwMode="auto">
            <a:xfrm>
              <a:off x="928662" y="1714488"/>
              <a:ext cx="2500330" cy="1588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243" name="テキスト ボックス 242"/>
            <p:cNvSpPr txBox="1"/>
            <p:nvPr/>
          </p:nvSpPr>
          <p:spPr>
            <a:xfrm>
              <a:off x="1025770" y="857232"/>
              <a:ext cx="240322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Routing comp (RC)</a:t>
              </a:r>
            </a:p>
            <a:p>
              <a:r>
                <a:rPr kumimoji="1" lang="en-US" altLang="ja-JP" sz="2000" dirty="0" smtClean="0">
                  <a:solidFill>
                    <a:srgbClr val="FF0000"/>
                  </a:solidFill>
                </a:rPr>
                <a:t>Arbitration (VSA)</a:t>
              </a:r>
              <a:endParaRPr kumimoji="1" lang="ja-JP" altLang="en-US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3500430" y="857232"/>
            <a:ext cx="2500330" cy="858844"/>
            <a:chOff x="3500430" y="857232"/>
            <a:chExt cx="2500330" cy="858844"/>
          </a:xfrm>
        </p:grpSpPr>
        <p:cxnSp>
          <p:nvCxnSpPr>
            <p:cNvPr id="244" name="直線矢印コネクタ 243"/>
            <p:cNvCxnSpPr/>
            <p:nvPr/>
          </p:nvCxnSpPr>
          <p:spPr bwMode="auto">
            <a:xfrm>
              <a:off x="3500430" y="1714488"/>
              <a:ext cx="2500330" cy="1588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245" name="テキスト ボックス 244"/>
            <p:cNvSpPr txBox="1"/>
            <p:nvPr/>
          </p:nvSpPr>
          <p:spPr>
            <a:xfrm>
              <a:off x="3714744" y="857232"/>
              <a:ext cx="221457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Switch traversal (ST)</a:t>
              </a:r>
            </a:p>
          </p:txBody>
        </p:sp>
      </p:grpSp>
      <p:grpSp>
        <p:nvGrpSpPr>
          <p:cNvPr id="148" name="グループ化 147"/>
          <p:cNvGrpSpPr/>
          <p:nvPr/>
        </p:nvGrpSpPr>
        <p:grpSpPr>
          <a:xfrm>
            <a:off x="6143636" y="857232"/>
            <a:ext cx="2500330" cy="858844"/>
            <a:chOff x="6143636" y="857232"/>
            <a:chExt cx="2500330" cy="858844"/>
          </a:xfrm>
        </p:grpSpPr>
        <p:cxnSp>
          <p:nvCxnSpPr>
            <p:cNvPr id="246" name="直線矢印コネクタ 245"/>
            <p:cNvCxnSpPr/>
            <p:nvPr/>
          </p:nvCxnSpPr>
          <p:spPr bwMode="auto">
            <a:xfrm>
              <a:off x="6143636" y="1714488"/>
              <a:ext cx="2500330" cy="1588"/>
            </a:xfrm>
            <a:prstGeom prst="straightConnector1">
              <a:avLst/>
            </a:prstGeom>
            <a:noFill/>
            <a:ln w="57150" cap="flat" cmpd="sng" algn="ctr">
              <a:solidFill>
                <a:srgbClr val="FF0000"/>
              </a:solidFill>
              <a:prstDash val="solid"/>
              <a:round/>
              <a:headEnd type="arrow" w="med" len="med"/>
              <a:tailEnd type="arrow" w="med" len="med"/>
            </a:ln>
            <a:effectLst/>
          </p:spPr>
        </p:cxnSp>
        <p:sp>
          <p:nvSpPr>
            <p:cNvPr id="247" name="テキスト ボックス 246"/>
            <p:cNvSpPr txBox="1"/>
            <p:nvPr/>
          </p:nvSpPr>
          <p:spPr>
            <a:xfrm>
              <a:off x="6500826" y="857232"/>
              <a:ext cx="207170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Link traversal (LT)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9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3|0.3|25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6|14.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5.4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4.4|25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6|14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1.5|9.1|2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3.9|46.8|10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0.4|0.4|0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3"/>
</p:tagLst>
</file>

<file path=ppt/theme/theme1.xml><?xml version="1.0" encoding="utf-8"?>
<a:theme xmlns:a="http://schemas.openxmlformats.org/drawingml/2006/main" name="nn_presen_en">
  <a:themeElements>
    <a:clrScheme name="">
      <a:dk1>
        <a:srgbClr val="000000"/>
      </a:dk1>
      <a:lt1>
        <a:srgbClr val="CCFFCC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E2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テーマ">
      <a:majorFont>
        <a:latin typeface="Comic Sans MS"/>
        <a:ea typeface="ＭＳ Ｐゴシック"/>
        <a:cs typeface=""/>
      </a:majorFont>
      <a:minorFont>
        <a:latin typeface="Comic Sans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0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Comic Sans MS" pitchFamily="66" charset="0"/>
            <a:ea typeface="ＭＳ Ｐゴシック" charset="-128"/>
          </a:defRPr>
        </a:defPPr>
      </a:lstStyle>
    </a:lnDef>
  </a:objectDefaults>
  <a:extraClrSchemeLst>
    <a:extraClrScheme>
      <a:clrScheme name="Office テーマ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テーマ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テーマ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nn_presen_en</Template>
  <TotalTime>1017</TotalTime>
  <Words>2259</Words>
  <Application>Microsoft Office PowerPoint</Application>
  <PresentationFormat>画面に合わせる (4:3)</PresentationFormat>
  <Paragraphs>660</Paragraphs>
  <Slides>36</Slides>
  <Notes>2</Notes>
  <HiddenSlides>3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nn_presen_en</vt:lpstr>
      <vt:lpstr>A Multi-Vdd Dynamic Variable-Pipeline On-Chip Router for CMPs </vt:lpstr>
      <vt:lpstr>Multi-core &amp; many-core</vt:lpstr>
      <vt:lpstr>Our target: NoC for future CMPs</vt:lpstr>
      <vt:lpstr>Our target: NoC for future CMPs</vt:lpstr>
      <vt:lpstr>Problem: DVFS for on-chip routers</vt:lpstr>
      <vt:lpstr>Problem: DVFS for on-chip routers</vt:lpstr>
      <vt:lpstr>Multi-Vdd variable-pipeline router</vt:lpstr>
      <vt:lpstr>Outline: Multi-Vdd variable-pipeline router</vt:lpstr>
      <vt:lpstr>Original router: Overview &amp; pipeline</vt:lpstr>
      <vt:lpstr>Multi-Vdd variable-pipeline router</vt:lpstr>
      <vt:lpstr>Multi-Vdd variable-pipeline router</vt:lpstr>
      <vt:lpstr>Multi-Vdd variable-pipeline router</vt:lpstr>
      <vt:lpstr>Variable-pipeline: Three modes</vt:lpstr>
      <vt:lpstr>Variable-pipeline: Three modes</vt:lpstr>
      <vt:lpstr>Variable-pipeline router: Design</vt:lpstr>
      <vt:lpstr>Variable-pipeline: Freq &amp; Vdd levels</vt:lpstr>
      <vt:lpstr>Outline: Multi-Vdd variable-pipeline router</vt:lpstr>
      <vt:lpstr>Policy 1: Standby-power reduction</vt:lpstr>
      <vt:lpstr>Policy 1: Standby-power reduction</vt:lpstr>
      <vt:lpstr>Policy 1: Standby-power reduction</vt:lpstr>
      <vt:lpstr>Policy 1: Standby-power reduction</vt:lpstr>
      <vt:lpstr>Policy 2: Delay variation tolerance</vt:lpstr>
      <vt:lpstr>Policy 2: Delay variation tolerance</vt:lpstr>
      <vt:lpstr>Outline: Multi-Vdd variable-pipeline router</vt:lpstr>
      <vt:lpstr>Evaluation: Area overhead</vt:lpstr>
      <vt:lpstr>Evaluation: Area overhead</vt:lpstr>
      <vt:lpstr>Evaluation: Transition time &amp; energy</vt:lpstr>
      <vt:lpstr>Evaluation: Transition time &amp; energy</vt:lpstr>
      <vt:lpstr>CMP simulator: GEMS/Simics</vt:lpstr>
      <vt:lpstr>CMP simulator: GEMS/Simics</vt:lpstr>
      <vt:lpstr>Low-power policy: Performance overhead</vt:lpstr>
      <vt:lpstr>Low-power policy: Performance overhead</vt:lpstr>
      <vt:lpstr>Low-power policy: Standby power reduction</vt:lpstr>
      <vt:lpstr>Low-power policy: Standby power reduction</vt:lpstr>
      <vt:lpstr>Summary: Multi-Vdd variable-pipeline router</vt:lpstr>
      <vt:lpstr>On-going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Multi-Vdd Dynamic Variable-Pipeline On-Chip Router for CMPs </dc:title>
  <cp:lastModifiedBy>nn</cp:lastModifiedBy>
  <cp:revision>430</cp:revision>
  <dcterms:modified xsi:type="dcterms:W3CDTF">2012-02-04T10:32:59Z</dcterms:modified>
</cp:coreProperties>
</file>