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410" r:id="rId2"/>
    <p:sldId id="371" r:id="rId3"/>
    <p:sldId id="376" r:id="rId4"/>
    <p:sldId id="381" r:id="rId5"/>
    <p:sldId id="372" r:id="rId6"/>
    <p:sldId id="412" r:id="rId7"/>
    <p:sldId id="411" r:id="rId8"/>
    <p:sldId id="261" r:id="rId9"/>
    <p:sldId id="373" r:id="rId10"/>
    <p:sldId id="264" r:id="rId11"/>
    <p:sldId id="341" r:id="rId12"/>
    <p:sldId id="266" r:id="rId13"/>
    <p:sldId id="342" r:id="rId14"/>
    <p:sldId id="374" r:id="rId15"/>
    <p:sldId id="387" r:id="rId16"/>
    <p:sldId id="389" r:id="rId17"/>
    <p:sldId id="345" r:id="rId18"/>
    <p:sldId id="351" r:id="rId19"/>
    <p:sldId id="352" r:id="rId20"/>
    <p:sldId id="353" r:id="rId21"/>
    <p:sldId id="356" r:id="rId22"/>
    <p:sldId id="363" r:id="rId23"/>
    <p:sldId id="359" r:id="rId24"/>
    <p:sldId id="392" r:id="rId25"/>
    <p:sldId id="393" r:id="rId26"/>
    <p:sldId id="394" r:id="rId27"/>
    <p:sldId id="360" r:id="rId28"/>
    <p:sldId id="288" r:id="rId29"/>
    <p:sldId id="419" r:id="rId30"/>
    <p:sldId id="420" r:id="rId31"/>
    <p:sldId id="375" r:id="rId32"/>
    <p:sldId id="401" r:id="rId33"/>
    <p:sldId id="402" r:id="rId34"/>
    <p:sldId id="421" r:id="rId35"/>
    <p:sldId id="404" r:id="rId36"/>
    <p:sldId id="418" r:id="rId37"/>
    <p:sldId id="399" r:id="rId38"/>
    <p:sldId id="406" r:id="rId39"/>
    <p:sldId id="413" r:id="rId40"/>
    <p:sldId id="415" r:id="rId41"/>
    <p:sldId id="422" r:id="rId42"/>
    <p:sldId id="408"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177" autoAdjust="0"/>
  </p:normalViewPr>
  <p:slideViewPr>
    <p:cSldViewPr>
      <p:cViewPr>
        <p:scale>
          <a:sx n="90" d="100"/>
          <a:sy n="90" d="100"/>
        </p:scale>
        <p:origin x="-100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89752-AE3E-4A70-83B3-D4DCD8B7254A}" type="datetimeFigureOut">
              <a:rPr kumimoji="1" lang="ja-JP" altLang="en-US" smtClean="0"/>
              <a:pPr/>
              <a:t>2013/1/25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7CFD48-F55D-4B64-A118-7A958EA6D75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Recently, the design cost of LSI is increasing rapidly. In conventional System-on-Chip, the required hardware components, such as microprocessors, reconfigurable devices, memories, are integrated on a single chip. So, different LSI must be developed for each application. However, developing a new mask pattern for each application is too expensive.</a:t>
            </a:r>
          </a:p>
          <a:p>
            <a:r>
              <a:rPr lang="en-US" altLang="ja-JP" dirty="0" smtClean="0"/>
              <a:t>One of attractive solution to resolve this problem is System-in-Package, or 3D IC</a:t>
            </a:r>
            <a:r>
              <a:rPr lang="ja-JP" altLang="en-US" dirty="0" smtClean="0"/>
              <a:t> </a:t>
            </a:r>
            <a:r>
              <a:rPr lang="en-US" altLang="ja-JP" dirty="0" smtClean="0"/>
              <a:t>techniques. In 3D ICs, the required components or required chips are selected and stacked in a package for each application. By just changing the chips stacked in a package, we can provide a wider range of chip family with modest design cost.</a:t>
            </a:r>
          </a:p>
          <a:p>
            <a:r>
              <a:rPr lang="en-US" altLang="ja-JP" dirty="0" smtClean="0"/>
              <a:t>So in this talk we are focusing on the 3D IC. The next slides show the 3D IC techniques for stacking multiple chips.</a:t>
            </a:r>
          </a:p>
        </p:txBody>
      </p:sp>
      <p:sp>
        <p:nvSpPr>
          <p:cNvPr id="512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DA28EF-C311-4085-AB8F-40CDFF626FE3}" type="slidenum">
              <a:rPr lang="ja-JP" altLang="en-US" smtClean="0"/>
              <a:pPr/>
              <a:t>6</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This figure shows the four representative 3D IC techniques: </a:t>
            </a:r>
            <a:r>
              <a:rPr lang="en-US" altLang="ja-JP" dirty="0" err="1" smtClean="0"/>
              <a:t>microbump</a:t>
            </a:r>
            <a:r>
              <a:rPr lang="en-US" altLang="ja-JP" dirty="0" smtClean="0"/>
              <a:t>, through silicon via, capacitive coupling, and inductive coupling. They are classified into wired and wireless approaches. Although the wired approaches, such as through silicon via, have been studied so far, the wired approaches cannot provide the flexibility that changes the chips in a package after the fabrication. So we focus on wireless approach.</a:t>
            </a:r>
          </a:p>
          <a:p>
            <a:r>
              <a:rPr lang="en-US" altLang="ja-JP" dirty="0" smtClean="0"/>
              <a:t>In wireless approach, the capacitive coupling can stack only two chips by fact-to-fact connection. But the inductive coupling can stack more than three chips. So the inductive coupling provides the scalability to stack more than three chips and it also provides a flexibility to change the chips in a package after the fabrication.</a:t>
            </a:r>
            <a:endParaRPr lang="ja-JP" altLang="en-US" dirty="0" smtClean="0"/>
          </a:p>
        </p:txBody>
      </p:sp>
      <p:sp>
        <p:nvSpPr>
          <p:cNvPr id="522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20D5FF-990F-4A02-9126-A066C803ACCC}" type="slidenum">
              <a:rPr lang="ja-JP" altLang="en-US" smtClean="0"/>
              <a:pPr/>
              <a:t>7</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I talk more about the inductive coupling. This square shows the inductor for data transceiver. The inductor is implemented as square of coil with metal in common CMOS process. Size of inductor is relatively large compared to the through-silicon via. But the size of inductor is not a serious problem, because we compensate for inductor area by stacking plenty of chips.</a:t>
            </a:r>
          </a:p>
          <a:p>
            <a:r>
              <a:rPr lang="en-US" altLang="ja-JP" dirty="0" smtClean="0"/>
              <a:t>Because of the flexibility and scalability of the inductive coupling, we developed a three-dimensional dynamically reconfigurable processor using the inductive coupling.</a:t>
            </a:r>
            <a:endParaRPr lang="ja-JP" altLang="en-US" dirty="0" smtClean="0"/>
          </a:p>
        </p:txBody>
      </p:sp>
      <p:sp>
        <p:nvSpPr>
          <p:cNvPr id="53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52F2BD-EC3D-4AE6-9D5D-7FC9AF94692B}" type="slidenum">
              <a:rPr lang="ja-JP" altLang="en-US" smtClean="0"/>
              <a:pPr/>
              <a:t>8</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ja-JP" altLang="en-US" smtClean="0"/>
              <a:t>マスタ タイトルの書式設定</a:t>
            </a:r>
            <a:endParaRPr lang="ja-JP" alt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xfrm>
            <a:off x="685800" y="6248400"/>
            <a:ext cx="1905000" cy="457200"/>
          </a:xfrm>
        </p:spPr>
        <p:txBody>
          <a:bodyPr/>
          <a:lstStyle>
            <a:lvl1pPr>
              <a:defRPr smtClean="0"/>
            </a:lvl1pPr>
          </a:lstStyle>
          <a:p>
            <a:fld id="{3C05F2ED-07FF-4DE4-867D-F064ADA76558}" type="datetime1">
              <a:rPr kumimoji="1" lang="ja-JP" altLang="en-US" smtClean="0"/>
              <a:pPr/>
              <a:t>2013/1/25</a:t>
            </a:fld>
            <a:endParaRPr kumimoji="1" lang="ja-JP" altLang="en-US"/>
          </a:p>
        </p:txBody>
      </p:sp>
      <p:sp>
        <p:nvSpPr>
          <p:cNvPr id="5" name="Rectangle 5"/>
          <p:cNvSpPr>
            <a:spLocks noGrp="1" noChangeArrowheads="1"/>
          </p:cNvSpPr>
          <p:nvPr>
            <p:ph type="ftr" sz="quarter" idx="11"/>
          </p:nvPr>
        </p:nvSpPr>
        <p:spPr>
          <a:xfrm>
            <a:off x="3124200" y="6248400"/>
            <a:ext cx="2895600" cy="457200"/>
          </a:xfrm>
        </p:spPr>
        <p:txBody>
          <a:bodyPr/>
          <a:lstStyle>
            <a:lvl1pPr>
              <a:defRPr smtClean="0"/>
            </a:lvl1pPr>
          </a:lstStyle>
          <a:p>
            <a:endParaRPr kumimoji="1" lang="ja-JP" alt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smtClean="0"/>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fld id="{3FB3EBFA-1456-49A8-B818-3A53DDC09FEC}" type="datetime1">
              <a:rPr kumimoji="1" lang="ja-JP" altLang="en-US" smtClean="0"/>
              <a:pPr/>
              <a:t>2013/1/25</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3700" y="76200"/>
            <a:ext cx="2171700" cy="6477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28600" y="76200"/>
            <a:ext cx="6362700" cy="6477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fld id="{16418ED7-C6F7-484C-BD3F-B19E66BF5C1D}" type="datetime1">
              <a:rPr kumimoji="1" lang="ja-JP" altLang="en-US" smtClean="0"/>
              <a:pPr/>
              <a:t>2013/1/25</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fld id="{B82FCBBC-9A91-4760-9EB1-9A61BADB2BF3}" type="datetime1">
              <a:rPr kumimoji="1" lang="ja-JP" altLang="en-US" smtClean="0"/>
              <a:pPr/>
              <a:t>2013/1/25</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fld id="{9853294D-4E12-4B09-9653-5B54A9CAE2DD}" type="datetime1">
              <a:rPr kumimoji="1" lang="ja-JP" altLang="en-US" smtClean="0"/>
              <a:pPr/>
              <a:t>2013/1/25</a:t>
            </a:fld>
            <a:endParaRPr kumimoji="1" lang="ja-JP" altLang="en-US"/>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28600" y="914400"/>
            <a:ext cx="4267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914400"/>
            <a:ext cx="4267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fld id="{F96BBF29-97D0-49D1-82FA-CFE8D913BAF8}" type="datetime1">
              <a:rPr kumimoji="1" lang="ja-JP" altLang="en-US" smtClean="0"/>
              <a:pPr/>
              <a:t>2013/1/25</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fld id="{26CCB796-7BE6-4A19-A30A-562A9C2B1F30}" type="datetime1">
              <a:rPr kumimoji="1" lang="ja-JP" altLang="en-US" smtClean="0"/>
              <a:pPr/>
              <a:t>2013/1/25</a:t>
            </a:fld>
            <a:endParaRPr kumimoji="1" lang="ja-JP" altLang="en-US"/>
          </a:p>
        </p:txBody>
      </p:sp>
      <p:sp>
        <p:nvSpPr>
          <p:cNvPr id="8" name="Rectangle 5"/>
          <p:cNvSpPr>
            <a:spLocks noGrp="1" noChangeArrowheads="1"/>
          </p:cNvSpPr>
          <p:nvPr>
            <p:ph type="ftr" sz="quarter" idx="11"/>
          </p:nvPr>
        </p:nvSpPr>
        <p:spPr>
          <a:ln/>
        </p:spPr>
        <p:txBody>
          <a:bodyPr/>
          <a:lstStyle>
            <a:lvl1pPr>
              <a:defRPr/>
            </a:lvl1pPr>
          </a:lstStyle>
          <a:p>
            <a:endParaRPr kumimoji="1" lang="ja-JP" altLang="en-US"/>
          </a:p>
        </p:txBody>
      </p:sp>
      <p:sp>
        <p:nvSpPr>
          <p:cNvPr id="9"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fld id="{15E829FF-0247-4AA0-B4E8-481CFAFBDE2D}" type="datetime1">
              <a:rPr kumimoji="1" lang="ja-JP" altLang="en-US" smtClean="0"/>
              <a:pPr/>
              <a:t>2013/1/25</a:t>
            </a:fld>
            <a:endParaRPr kumimoji="1" lang="ja-JP" altLang="en-US"/>
          </a:p>
        </p:txBody>
      </p:sp>
      <p:sp>
        <p:nvSpPr>
          <p:cNvPr id="4" name="Rectangle 5"/>
          <p:cNvSpPr>
            <a:spLocks noGrp="1" noChangeArrowheads="1"/>
          </p:cNvSpPr>
          <p:nvPr>
            <p:ph type="ftr" sz="quarter" idx="11"/>
          </p:nvPr>
        </p:nvSpPr>
        <p:spPr>
          <a:ln/>
        </p:spPr>
        <p:txBody>
          <a:bodyPr/>
          <a:lstStyle>
            <a:lvl1pPr>
              <a:defRPr/>
            </a:lvl1pPr>
          </a:lstStyle>
          <a:p>
            <a:endParaRPr kumimoji="1" lang="ja-JP" altLang="en-US"/>
          </a:p>
        </p:txBody>
      </p:sp>
      <p:sp>
        <p:nvSpPr>
          <p:cNvPr id="5"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B265D1B-0A91-487A-A3D2-A76C30F8A1D2}" type="datetime1">
              <a:rPr kumimoji="1" lang="ja-JP" altLang="en-US" smtClean="0"/>
              <a:pPr/>
              <a:t>2013/1/25</a:t>
            </a:fld>
            <a:endParaRPr kumimoji="1" lang="ja-JP" altLang="en-US"/>
          </a:p>
        </p:txBody>
      </p:sp>
      <p:sp>
        <p:nvSpPr>
          <p:cNvPr id="3" name="Rectangle 5"/>
          <p:cNvSpPr>
            <a:spLocks noGrp="1" noChangeArrowheads="1"/>
          </p:cNvSpPr>
          <p:nvPr>
            <p:ph type="ftr" sz="quarter" idx="11"/>
          </p:nvPr>
        </p:nvSpPr>
        <p:spPr>
          <a:ln/>
        </p:spPr>
        <p:txBody>
          <a:bodyPr/>
          <a:lstStyle>
            <a:lvl1pPr>
              <a:defRPr/>
            </a:lvl1pPr>
          </a:lstStyle>
          <a:p>
            <a:endParaRPr kumimoji="1" lang="ja-JP" altLang="en-US"/>
          </a:p>
        </p:txBody>
      </p:sp>
      <p:sp>
        <p:nvSpPr>
          <p:cNvPr id="4"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fld id="{F0B8D7C4-9642-4CA4-B822-CA4F5C3D2CC2}" type="datetime1">
              <a:rPr kumimoji="1" lang="ja-JP" altLang="en-US" smtClean="0"/>
              <a:pPr/>
              <a:t>2013/1/25</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fld id="{1BC99EAC-4BD6-41F1-89E3-73C589D8C681}" type="datetime1">
              <a:rPr kumimoji="1" lang="ja-JP" altLang="en-US" smtClean="0"/>
              <a:pPr/>
              <a:t>2013/1/25</a:t>
            </a:fld>
            <a:endParaRPr kumimoji="1" lang="ja-JP" altLang="en-US"/>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CCFFCC"/>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228600" y="914400"/>
            <a:ext cx="86868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defRPr>
            </a:lvl1pPr>
          </a:lstStyle>
          <a:p>
            <a:fld id="{EAF09C26-D8CD-4FFE-9A3F-A95348B86A67}" type="datetime1">
              <a:rPr kumimoji="1" lang="ja-JP" altLang="en-US" smtClean="0"/>
              <a:pPr/>
              <a:t>2013/1/25</a:t>
            </a:fld>
            <a:endParaRPr kumimoji="1" lang="ja-JP" altLang="en-US"/>
          </a:p>
        </p:txBody>
      </p:sp>
      <p:sp>
        <p:nvSpPr>
          <p:cNvPr id="3077" name="Rectangle 5"/>
          <p:cNvSpPr>
            <a:spLocks noGrp="1" noChangeArrowheads="1"/>
          </p:cNvSpPr>
          <p:nvPr>
            <p:ph type="ftr" sz="quarter" idx="3"/>
          </p:nvPr>
        </p:nvSpPr>
        <p:spPr bwMode="auto">
          <a:xfrm>
            <a:off x="3124200" y="6553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solidFill>
                  <a:schemeClr val="tx1"/>
                </a:solidFill>
              </a:defRPr>
            </a:lvl1pPr>
          </a:lstStyle>
          <a:p>
            <a:endParaRPr kumimoji="1" lang="ja-JP" altLang="en-US"/>
          </a:p>
        </p:txBody>
      </p:sp>
      <p:sp>
        <p:nvSpPr>
          <p:cNvPr id="3078" name="Rectangle 6"/>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defRPr>
            </a:lvl1pPr>
          </a:lstStyle>
          <a:p>
            <a:fld id="{D2D8002D-B5B0-4BAC-B1F6-782DDCCE6D9C}" type="slidenum">
              <a:rPr kumimoji="1" lang="ja-JP" altLang="en-US" smtClean="0"/>
              <a:pPr/>
              <a:t>&lt;#&gt;</a:t>
            </a:fld>
            <a:endParaRPr kumimoji="1" lang="ja-JP" altLang="en-US"/>
          </a:p>
        </p:txBody>
      </p:sp>
      <p:sp>
        <p:nvSpPr>
          <p:cNvPr id="3079" name="Line 7"/>
          <p:cNvSpPr>
            <a:spLocks noChangeShapeType="1"/>
          </p:cNvSpPr>
          <p:nvPr/>
        </p:nvSpPr>
        <p:spPr bwMode="auto">
          <a:xfrm>
            <a:off x="152400" y="838200"/>
            <a:ext cx="8915400" cy="0"/>
          </a:xfrm>
          <a:prstGeom prst="line">
            <a:avLst/>
          </a:prstGeom>
          <a:noFill/>
          <a:ln w="76200">
            <a:solidFill>
              <a:srgbClr val="CCFFCC"/>
            </a:solidFill>
            <a:round/>
            <a:headEnd/>
            <a:tailEnd/>
          </a:ln>
          <a:effectLst/>
        </p:spPr>
        <p:txBody>
          <a:body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kumimoji="1" sz="4400" b="1">
          <a:solidFill>
            <a:schemeClr val="tx2"/>
          </a:solidFill>
          <a:latin typeface="+mj-lt"/>
          <a:ea typeface="+mj-ea"/>
          <a:cs typeface="+mj-cs"/>
        </a:defRPr>
      </a:lvl1pPr>
      <a:lvl2pPr algn="ctr" rtl="0" eaLnBrk="1" fontAlgn="base" hangingPunct="1">
        <a:spcBef>
          <a:spcPct val="0"/>
        </a:spcBef>
        <a:spcAft>
          <a:spcPct val="0"/>
        </a:spcAft>
        <a:defRPr kumimoji="1" sz="4400" b="1">
          <a:solidFill>
            <a:schemeClr val="tx2"/>
          </a:solidFill>
          <a:latin typeface="Comic Sans MS" pitchFamily="66" charset="0"/>
          <a:ea typeface="ＭＳ Ｐゴシック" charset="-128"/>
        </a:defRPr>
      </a:lvl2pPr>
      <a:lvl3pPr algn="ctr" rtl="0" eaLnBrk="1" fontAlgn="base" hangingPunct="1">
        <a:spcBef>
          <a:spcPct val="0"/>
        </a:spcBef>
        <a:spcAft>
          <a:spcPct val="0"/>
        </a:spcAft>
        <a:defRPr kumimoji="1" sz="4400" b="1">
          <a:solidFill>
            <a:schemeClr val="tx2"/>
          </a:solidFill>
          <a:latin typeface="Comic Sans MS" pitchFamily="66" charset="0"/>
          <a:ea typeface="ＭＳ Ｐゴシック" charset="-128"/>
        </a:defRPr>
      </a:lvl3pPr>
      <a:lvl4pPr algn="ctr" rtl="0" eaLnBrk="1" fontAlgn="base" hangingPunct="1">
        <a:spcBef>
          <a:spcPct val="0"/>
        </a:spcBef>
        <a:spcAft>
          <a:spcPct val="0"/>
        </a:spcAft>
        <a:defRPr kumimoji="1" sz="4400" b="1">
          <a:solidFill>
            <a:schemeClr val="tx2"/>
          </a:solidFill>
          <a:latin typeface="Comic Sans MS" pitchFamily="66" charset="0"/>
          <a:ea typeface="ＭＳ Ｐゴシック" charset="-128"/>
        </a:defRPr>
      </a:lvl4pPr>
      <a:lvl5pPr algn="ctr" rtl="0" eaLnBrk="1" fontAlgn="base" hangingPunct="1">
        <a:spcBef>
          <a:spcPct val="0"/>
        </a:spcBef>
        <a:spcAft>
          <a:spcPct val="0"/>
        </a:spcAft>
        <a:defRPr kumimoji="1" sz="4400" b="1">
          <a:solidFill>
            <a:schemeClr val="tx2"/>
          </a:solidFill>
          <a:latin typeface="Comic Sans MS" pitchFamily="66" charset="0"/>
          <a:ea typeface="ＭＳ Ｐゴシック" charset="-128"/>
        </a:defRPr>
      </a:lvl5pPr>
      <a:lvl6pPr marL="457200" algn="ctr" rtl="0" eaLnBrk="1" fontAlgn="base" hangingPunct="1">
        <a:spcBef>
          <a:spcPct val="0"/>
        </a:spcBef>
        <a:spcAft>
          <a:spcPct val="0"/>
        </a:spcAft>
        <a:defRPr kumimoji="1" sz="4400" b="1">
          <a:solidFill>
            <a:schemeClr val="tx2"/>
          </a:solidFill>
          <a:latin typeface="Comic Sans MS" pitchFamily="66" charset="0"/>
          <a:ea typeface="ＭＳ Ｐゴシック" charset="-128"/>
        </a:defRPr>
      </a:lvl6pPr>
      <a:lvl7pPr marL="914400" algn="ctr" rtl="0" eaLnBrk="1" fontAlgn="base" hangingPunct="1">
        <a:spcBef>
          <a:spcPct val="0"/>
        </a:spcBef>
        <a:spcAft>
          <a:spcPct val="0"/>
        </a:spcAft>
        <a:defRPr kumimoji="1" sz="4400" b="1">
          <a:solidFill>
            <a:schemeClr val="tx2"/>
          </a:solidFill>
          <a:latin typeface="Comic Sans MS" pitchFamily="66" charset="0"/>
          <a:ea typeface="ＭＳ Ｐゴシック" charset="-128"/>
        </a:defRPr>
      </a:lvl7pPr>
      <a:lvl8pPr marL="1371600" algn="ctr" rtl="0" eaLnBrk="1" fontAlgn="base" hangingPunct="1">
        <a:spcBef>
          <a:spcPct val="0"/>
        </a:spcBef>
        <a:spcAft>
          <a:spcPct val="0"/>
        </a:spcAft>
        <a:defRPr kumimoji="1" sz="4400" b="1">
          <a:solidFill>
            <a:schemeClr val="tx2"/>
          </a:solidFill>
          <a:latin typeface="Comic Sans MS" pitchFamily="66" charset="0"/>
          <a:ea typeface="ＭＳ Ｐゴシック" charset="-128"/>
        </a:defRPr>
      </a:lvl8pPr>
      <a:lvl9pPr marL="1828800" algn="ctr" rtl="0" eaLnBrk="1" fontAlgn="base" hangingPunct="1">
        <a:spcBef>
          <a:spcPct val="0"/>
        </a:spcBef>
        <a:spcAft>
          <a:spcPct val="0"/>
        </a:spcAft>
        <a:defRPr kumimoji="1" sz="4400" b="1">
          <a:solidFill>
            <a:schemeClr val="tx2"/>
          </a:solidFill>
          <a:latin typeface="Comic Sans MS" pitchFamily="66"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accent2"/>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accent2"/>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Image:Keio-logo.png"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6024" y="1997968"/>
            <a:ext cx="8748464" cy="1143000"/>
          </a:xfrm>
        </p:spPr>
        <p:txBody>
          <a:bodyPr/>
          <a:lstStyle/>
          <a:p>
            <a:r>
              <a:rPr lang="en-US" altLang="ja-JP" dirty="0" smtClean="0"/>
              <a:t>A Case for Wireless 3D NoCs for CMPs </a:t>
            </a:r>
            <a:endParaRPr kumimoji="1" lang="ja-JP" altLang="en-US" dirty="0"/>
          </a:p>
        </p:txBody>
      </p:sp>
      <p:sp>
        <p:nvSpPr>
          <p:cNvPr id="3" name="サブタイトル 2"/>
          <p:cNvSpPr>
            <a:spLocks noGrp="1"/>
          </p:cNvSpPr>
          <p:nvPr>
            <p:ph type="subTitle" idx="1"/>
          </p:nvPr>
        </p:nvSpPr>
        <p:spPr>
          <a:xfrm>
            <a:off x="251520" y="3861048"/>
            <a:ext cx="8712968" cy="1857388"/>
          </a:xfrm>
        </p:spPr>
        <p:txBody>
          <a:bodyPr/>
          <a:lstStyle/>
          <a:p>
            <a:r>
              <a:rPr lang="en-US" altLang="ja-JP" sz="2400" dirty="0" smtClean="0"/>
              <a:t>Hiroki </a:t>
            </a:r>
            <a:r>
              <a:rPr lang="en-US" altLang="ja-JP" sz="2400" dirty="0" err="1" smtClean="0"/>
              <a:t>Matsutani</a:t>
            </a:r>
            <a:r>
              <a:rPr lang="en-US" altLang="ja-JP" sz="2400" baseline="30000" dirty="0" smtClean="0"/>
              <a:t>(1)</a:t>
            </a:r>
            <a:r>
              <a:rPr lang="en-US" altLang="ja-JP" sz="2400" dirty="0" smtClean="0"/>
              <a:t>, Paul </a:t>
            </a:r>
            <a:r>
              <a:rPr lang="en-US" altLang="ja-JP" sz="2400" dirty="0" err="1" smtClean="0"/>
              <a:t>Bogdan</a:t>
            </a:r>
            <a:r>
              <a:rPr lang="en-US" altLang="ja-JP" sz="2400" baseline="30000" dirty="0" smtClean="0"/>
              <a:t>(2)</a:t>
            </a:r>
            <a:r>
              <a:rPr lang="en-US" altLang="ja-JP" sz="2400" dirty="0" smtClean="0"/>
              <a:t>, </a:t>
            </a:r>
            <a:r>
              <a:rPr lang="en-US" altLang="ja-JP" sz="2400" dirty="0" err="1" smtClean="0"/>
              <a:t>Radu</a:t>
            </a:r>
            <a:r>
              <a:rPr lang="en-US" altLang="ja-JP" sz="2400" dirty="0" smtClean="0"/>
              <a:t> </a:t>
            </a:r>
            <a:r>
              <a:rPr lang="en-US" altLang="ja-JP" sz="2400" dirty="0" err="1" smtClean="0"/>
              <a:t>Marculescu</a:t>
            </a:r>
            <a:r>
              <a:rPr lang="en-US" altLang="ja-JP" sz="2400" baseline="30000" dirty="0" smtClean="0"/>
              <a:t>(2)</a:t>
            </a:r>
            <a:r>
              <a:rPr lang="en-US" altLang="ja-JP" sz="2400" dirty="0" smtClean="0"/>
              <a:t>,</a:t>
            </a:r>
          </a:p>
          <a:p>
            <a:r>
              <a:rPr lang="en-US" altLang="ja-JP" sz="2400" dirty="0" smtClean="0"/>
              <a:t>Yasuhiro Take</a:t>
            </a:r>
            <a:r>
              <a:rPr lang="en-US" altLang="ja-JP" sz="2400" baseline="30000" dirty="0" smtClean="0"/>
              <a:t>(1)</a:t>
            </a:r>
            <a:r>
              <a:rPr lang="en-US" altLang="ja-JP" sz="2400" dirty="0" smtClean="0"/>
              <a:t>, Daisuke Sasaki</a:t>
            </a:r>
            <a:r>
              <a:rPr lang="en-US" altLang="ja-JP" sz="2400" baseline="30000" dirty="0" smtClean="0"/>
              <a:t>(1)</a:t>
            </a:r>
            <a:r>
              <a:rPr lang="en-US" altLang="ja-JP" sz="2400" dirty="0" smtClean="0"/>
              <a:t>, </a:t>
            </a:r>
            <a:r>
              <a:rPr lang="en-US" altLang="ja-JP" sz="2400" dirty="0" err="1" smtClean="0"/>
              <a:t>Hao</a:t>
            </a:r>
            <a:r>
              <a:rPr lang="en-US" altLang="ja-JP" sz="2400" dirty="0" smtClean="0"/>
              <a:t> Zhang</a:t>
            </a:r>
            <a:r>
              <a:rPr lang="en-US" altLang="ja-JP" sz="2400" baseline="30000" dirty="0" smtClean="0"/>
              <a:t>(1)</a:t>
            </a:r>
            <a:r>
              <a:rPr lang="en-US" altLang="ja-JP" sz="2400" dirty="0" smtClean="0"/>
              <a:t>,</a:t>
            </a:r>
          </a:p>
          <a:p>
            <a:r>
              <a:rPr lang="en-US" altLang="ja-JP" sz="2400" dirty="0" err="1" smtClean="0"/>
              <a:t>Michihiro</a:t>
            </a:r>
            <a:r>
              <a:rPr lang="en-US" altLang="ja-JP" sz="2400" dirty="0" smtClean="0"/>
              <a:t> </a:t>
            </a:r>
            <a:r>
              <a:rPr lang="en-US" altLang="ja-JP" sz="2400" dirty="0" err="1" smtClean="0"/>
              <a:t>Koibuchi</a:t>
            </a:r>
            <a:r>
              <a:rPr lang="en-US" altLang="ja-JP" sz="2400" baseline="30000" dirty="0" smtClean="0"/>
              <a:t>(3)</a:t>
            </a:r>
            <a:r>
              <a:rPr lang="en-US" altLang="ja-JP" sz="2400" dirty="0" smtClean="0"/>
              <a:t>, </a:t>
            </a:r>
            <a:r>
              <a:rPr lang="en-US" altLang="ja-JP" sz="2400" dirty="0" err="1" smtClean="0"/>
              <a:t>Tadahiro</a:t>
            </a:r>
            <a:r>
              <a:rPr lang="en-US" altLang="ja-JP" sz="2400" dirty="0" smtClean="0"/>
              <a:t> Kuroda</a:t>
            </a:r>
            <a:r>
              <a:rPr lang="en-US" altLang="ja-JP" sz="2400" baseline="30000" dirty="0" smtClean="0"/>
              <a:t>(1)</a:t>
            </a:r>
            <a:r>
              <a:rPr lang="en-US" altLang="ja-JP" sz="2400" dirty="0" smtClean="0"/>
              <a:t>, </a:t>
            </a:r>
            <a:r>
              <a:rPr lang="en-US" altLang="ja-JP" sz="2400" dirty="0" err="1" smtClean="0"/>
              <a:t>Hideharu</a:t>
            </a:r>
            <a:r>
              <a:rPr lang="en-US" altLang="ja-JP" sz="2400" dirty="0" smtClean="0"/>
              <a:t> Amano</a:t>
            </a:r>
            <a:r>
              <a:rPr lang="en-US" altLang="ja-JP" sz="2400" baseline="30000" dirty="0" smtClean="0"/>
              <a:t>(1)</a:t>
            </a:r>
          </a:p>
          <a:p>
            <a:endParaRPr lang="en-US" altLang="ja-JP" sz="1200" dirty="0" smtClean="0"/>
          </a:p>
          <a:p>
            <a:r>
              <a:rPr lang="en-US" altLang="ja-JP" sz="2400" dirty="0" smtClean="0"/>
              <a:t>(1) Keio University, Japan </a:t>
            </a:r>
          </a:p>
          <a:p>
            <a:r>
              <a:rPr lang="en-US" altLang="ja-JP" sz="2400" dirty="0" smtClean="0"/>
              <a:t>(2) Carnegie Mellon University, USA</a:t>
            </a:r>
          </a:p>
          <a:p>
            <a:r>
              <a:rPr lang="en-US" altLang="ja-JP" sz="2400" dirty="0" smtClean="0"/>
              <a:t>(3) National Institute of Informatics, Japan</a:t>
            </a:r>
          </a:p>
          <a:p>
            <a:pPr algn="l"/>
            <a:endParaRPr lang="en-US" altLang="ja-JP" sz="2400" dirty="0" smtClean="0"/>
          </a:p>
        </p:txBody>
      </p:sp>
      <p:sp>
        <p:nvSpPr>
          <p:cNvPr id="4" name="Rectangle 4"/>
          <p:cNvSpPr>
            <a:spLocks noChangeArrowheads="1"/>
          </p:cNvSpPr>
          <p:nvPr/>
        </p:nvSpPr>
        <p:spPr bwMode="auto">
          <a:xfrm>
            <a:off x="4355976" y="0"/>
            <a:ext cx="4788024" cy="1447800"/>
          </a:xfrm>
          <a:prstGeom prst="rect">
            <a:avLst/>
          </a:prstGeom>
          <a:solidFill>
            <a:srgbClr val="FFFFFF"/>
          </a:solidFill>
          <a:ln w="25400">
            <a:noFill/>
            <a:miter lim="800000"/>
            <a:headEnd/>
            <a:tailEnd/>
          </a:ln>
        </p:spPr>
        <p:txBody>
          <a:bodyPr lIns="90000" tIns="46800" rIns="90000" bIns="46800" anchor="ctr"/>
          <a:lstStyle/>
          <a:p>
            <a:endParaRPr lang="ja-JP" altLang="en-US"/>
          </a:p>
        </p:txBody>
      </p:sp>
      <p:pic>
        <p:nvPicPr>
          <p:cNvPr id="6" name="図 5" descr="NII_logo4.jpg"/>
          <p:cNvPicPr>
            <a:picLocks noChangeAspect="1"/>
          </p:cNvPicPr>
          <p:nvPr/>
        </p:nvPicPr>
        <p:blipFill>
          <a:blip r:embed="rId2" cstate="print"/>
          <a:srcRect/>
          <a:stretch>
            <a:fillRect/>
          </a:stretch>
        </p:blipFill>
        <p:spPr bwMode="auto">
          <a:xfrm>
            <a:off x="7668344" y="332656"/>
            <a:ext cx="1295400" cy="836612"/>
          </a:xfrm>
          <a:prstGeom prst="rect">
            <a:avLst/>
          </a:prstGeom>
          <a:noFill/>
          <a:ln w="9525">
            <a:noFill/>
            <a:miter lim="800000"/>
            <a:headEnd/>
            <a:tailEnd/>
          </a:ln>
        </p:spPr>
      </p:pic>
      <p:pic>
        <p:nvPicPr>
          <p:cNvPr id="5" name="Picture 5" descr="Image:Keio-logo.png">
            <a:hlinkClick r:id="rId3" tooltip="Image:Keio-logo.png"/>
          </p:cNvPr>
          <p:cNvPicPr>
            <a:picLocks noChangeAspect="1" noChangeArrowheads="1"/>
          </p:cNvPicPr>
          <p:nvPr/>
        </p:nvPicPr>
        <p:blipFill>
          <a:blip r:embed="rId4" cstate="print"/>
          <a:srcRect/>
          <a:stretch>
            <a:fillRect/>
          </a:stretch>
        </p:blipFill>
        <p:spPr bwMode="auto">
          <a:xfrm>
            <a:off x="4427984" y="0"/>
            <a:ext cx="1303337" cy="1447800"/>
          </a:xfrm>
          <a:prstGeom prst="rect">
            <a:avLst/>
          </a:prstGeom>
          <a:noFill/>
          <a:ln w="9525">
            <a:noFill/>
            <a:miter lim="800000"/>
            <a:headEnd/>
            <a:tailEnd/>
          </a:ln>
        </p:spPr>
      </p:pic>
      <p:pic>
        <p:nvPicPr>
          <p:cNvPr id="8" name="図 7" descr="CarnegieMellonUniversity_wordmark.gif"/>
          <p:cNvPicPr>
            <a:picLocks noChangeAspect="1"/>
          </p:cNvPicPr>
          <p:nvPr/>
        </p:nvPicPr>
        <p:blipFill>
          <a:blip r:embed="rId5" cstate="print"/>
          <a:stretch>
            <a:fillRect/>
          </a:stretch>
        </p:blipFill>
        <p:spPr>
          <a:xfrm>
            <a:off x="5800303" y="116632"/>
            <a:ext cx="1724025" cy="1190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smtClean="0"/>
              <a:t>Our target: </a:t>
            </a:r>
            <a:r>
              <a:rPr lang="en-US" altLang="ja-JP" sz="3200" smtClean="0"/>
              <a:t>Original 2D CMPs</a:t>
            </a:r>
            <a:endParaRPr lang="ja-JP" altLang="en-US" smtClean="0"/>
          </a:p>
        </p:txBody>
      </p:sp>
      <p:sp>
        <p:nvSpPr>
          <p:cNvPr id="8195" name="コンテンツ プレースホルダ 2"/>
          <p:cNvSpPr>
            <a:spLocks noGrp="1"/>
          </p:cNvSpPr>
          <p:nvPr>
            <p:ph sz="half" idx="1"/>
          </p:nvPr>
        </p:nvSpPr>
        <p:spPr>
          <a:xfrm>
            <a:off x="228600" y="857250"/>
            <a:ext cx="8772525" cy="2071688"/>
          </a:xfrm>
        </p:spPr>
        <p:txBody>
          <a:bodyPr/>
          <a:lstStyle/>
          <a:p>
            <a:pPr eaLnBrk="1" hangingPunct="1"/>
            <a:r>
              <a:rPr lang="en-US" altLang="ja-JP" smtClean="0"/>
              <a:t>Chip multi processor (CMP)</a:t>
            </a:r>
          </a:p>
          <a:p>
            <a:pPr lvl="1" eaLnBrk="1" hangingPunct="1"/>
            <a:r>
              <a:rPr lang="en-US" altLang="ja-JP" smtClean="0"/>
              <a:t>Multiple processors  (each has private L1 cache)</a:t>
            </a:r>
          </a:p>
          <a:p>
            <a:pPr lvl="1" eaLnBrk="1" hangingPunct="1"/>
            <a:r>
              <a:rPr lang="en-US" altLang="ja-JP" smtClean="0"/>
              <a:t>Shared L2 cache divided into multiple banks</a:t>
            </a:r>
            <a:r>
              <a:rPr lang="ja-JP" altLang="en-US" smtClean="0"/>
              <a:t> </a:t>
            </a:r>
            <a:r>
              <a:rPr lang="en-US" altLang="ja-JP" smtClean="0"/>
              <a:t>(SNUCA)</a:t>
            </a:r>
          </a:p>
        </p:txBody>
      </p:sp>
      <p:sp>
        <p:nvSpPr>
          <p:cNvPr id="8284" name="Rectangle 50"/>
          <p:cNvSpPr>
            <a:spLocks noChangeArrowheads="1"/>
          </p:cNvSpPr>
          <p:nvPr/>
        </p:nvSpPr>
        <p:spPr bwMode="auto">
          <a:xfrm>
            <a:off x="5661025" y="4000500"/>
            <a:ext cx="642938" cy="571500"/>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8285" name="Rectangle 50"/>
          <p:cNvSpPr>
            <a:spLocks noChangeArrowheads="1"/>
          </p:cNvSpPr>
          <p:nvPr/>
        </p:nvSpPr>
        <p:spPr bwMode="auto">
          <a:xfrm>
            <a:off x="6007100" y="4857750"/>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8286" name="Rectangle 50"/>
          <p:cNvSpPr>
            <a:spLocks noChangeArrowheads="1"/>
          </p:cNvSpPr>
          <p:nvPr/>
        </p:nvSpPr>
        <p:spPr bwMode="auto">
          <a:xfrm>
            <a:off x="5649913" y="4857750"/>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8287" name="Rectangle 50"/>
          <p:cNvSpPr>
            <a:spLocks noChangeArrowheads="1"/>
          </p:cNvSpPr>
          <p:nvPr/>
        </p:nvSpPr>
        <p:spPr bwMode="auto">
          <a:xfrm>
            <a:off x="5846763" y="5500688"/>
            <a:ext cx="296862" cy="28575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grpSp>
        <p:nvGrpSpPr>
          <p:cNvPr id="2" name="グループ化 100"/>
          <p:cNvGrpSpPr>
            <a:grpSpLocks/>
          </p:cNvGrpSpPr>
          <p:nvPr/>
        </p:nvGrpSpPr>
        <p:grpSpPr bwMode="auto">
          <a:xfrm>
            <a:off x="6354763" y="4071938"/>
            <a:ext cx="2190750" cy="1757362"/>
            <a:chOff x="6354763" y="4071938"/>
            <a:chExt cx="2190023" cy="1757422"/>
          </a:xfrm>
        </p:grpSpPr>
        <p:sp>
          <p:nvSpPr>
            <p:cNvPr id="105" name="テキスト ボックス 104"/>
            <p:cNvSpPr txBox="1"/>
            <p:nvPr/>
          </p:nvSpPr>
          <p:spPr>
            <a:xfrm>
              <a:off x="6354763" y="4071938"/>
              <a:ext cx="1663148" cy="400064"/>
            </a:xfrm>
            <a:prstGeom prst="rect">
              <a:avLst/>
            </a:prstGeom>
            <a:noFill/>
          </p:spPr>
          <p:txBody>
            <a:bodyPr wrap="none">
              <a:spAutoFit/>
            </a:bodyPr>
            <a:lstStyle/>
            <a:p>
              <a:pPr>
                <a:defRPr/>
              </a:pPr>
              <a:r>
                <a:rPr lang="en-US" altLang="ja-JP" sz="2000" dirty="0" err="1">
                  <a:latin typeface="+mj-lt"/>
                  <a:ea typeface="ＭＳ Ｐゴシック" pitchFamily="50" charset="-128"/>
                </a:rPr>
                <a:t>UltraSPARC</a:t>
              </a:r>
              <a:r>
                <a:rPr lang="en-US" altLang="ja-JP" sz="2000" dirty="0">
                  <a:latin typeface="+mj-lt"/>
                  <a:ea typeface="ＭＳ Ｐゴシック" pitchFamily="50" charset="-128"/>
                </a:rPr>
                <a:t> </a:t>
              </a:r>
              <a:endParaRPr lang="ja-JP" altLang="en-US" sz="2000" dirty="0">
                <a:latin typeface="+mj-lt"/>
                <a:ea typeface="ＭＳ Ｐゴシック" pitchFamily="50" charset="-128"/>
              </a:endParaRPr>
            </a:p>
          </p:txBody>
        </p:sp>
        <p:sp>
          <p:nvSpPr>
            <p:cNvPr id="111" name="テキスト ボックス 110"/>
            <p:cNvSpPr txBox="1"/>
            <p:nvPr/>
          </p:nvSpPr>
          <p:spPr>
            <a:xfrm>
              <a:off x="6354763" y="4786337"/>
              <a:ext cx="2190023" cy="400064"/>
            </a:xfrm>
            <a:prstGeom prst="rect">
              <a:avLst/>
            </a:prstGeom>
            <a:noFill/>
          </p:spPr>
          <p:txBody>
            <a:bodyPr wrap="none">
              <a:spAutoFit/>
            </a:bodyPr>
            <a:lstStyle/>
            <a:p>
              <a:pPr>
                <a:defRPr/>
              </a:pPr>
              <a:r>
                <a:rPr lang="en-US" altLang="ja-JP" sz="2000" dirty="0">
                  <a:latin typeface="+mj-lt"/>
                  <a:ea typeface="ＭＳ Ｐゴシック" pitchFamily="50" charset="-128"/>
                </a:rPr>
                <a:t>L1</a:t>
              </a:r>
              <a:r>
                <a:rPr lang="ja-JP" altLang="en-US" sz="2000" dirty="0">
                  <a:latin typeface="+mj-lt"/>
                  <a:ea typeface="ＭＳ Ｐゴシック" pitchFamily="50" charset="-128"/>
                </a:rPr>
                <a:t> </a:t>
              </a:r>
              <a:r>
                <a:rPr lang="en-US" altLang="ja-JP" sz="2000" dirty="0">
                  <a:latin typeface="+mj-lt"/>
                  <a:ea typeface="ＭＳ Ｐゴシック" pitchFamily="50" charset="-128"/>
                </a:rPr>
                <a:t>cache</a:t>
              </a:r>
              <a:r>
                <a:rPr lang="ja-JP" altLang="en-US" sz="2000" dirty="0">
                  <a:latin typeface="+mj-lt"/>
                  <a:ea typeface="ＭＳ Ｐゴシック" pitchFamily="50" charset="-128"/>
                </a:rPr>
                <a:t> </a:t>
              </a:r>
              <a:r>
                <a:rPr lang="en-US" altLang="ja-JP" sz="2000" dirty="0">
                  <a:latin typeface="+mj-lt"/>
                  <a:ea typeface="ＭＳ Ｐゴシック" pitchFamily="50" charset="-128"/>
                </a:rPr>
                <a:t>(I &amp; D) </a:t>
              </a:r>
              <a:endParaRPr lang="ja-JP" altLang="en-US" sz="2000" dirty="0">
                <a:latin typeface="+mj-lt"/>
                <a:ea typeface="ＭＳ Ｐゴシック" pitchFamily="50" charset="-128"/>
              </a:endParaRPr>
            </a:p>
          </p:txBody>
        </p:sp>
        <p:sp>
          <p:nvSpPr>
            <p:cNvPr id="113" name="テキスト ボックス 112"/>
            <p:cNvSpPr txBox="1"/>
            <p:nvPr/>
          </p:nvSpPr>
          <p:spPr>
            <a:xfrm>
              <a:off x="6357937" y="5429296"/>
              <a:ext cx="1875802" cy="400064"/>
            </a:xfrm>
            <a:prstGeom prst="rect">
              <a:avLst/>
            </a:prstGeom>
            <a:noFill/>
          </p:spPr>
          <p:txBody>
            <a:bodyPr wrap="none">
              <a:spAutoFit/>
            </a:bodyPr>
            <a:lstStyle/>
            <a:p>
              <a:pPr>
                <a:defRPr/>
              </a:pPr>
              <a:r>
                <a:rPr lang="en-US" altLang="ja-JP" sz="2000" dirty="0">
                  <a:latin typeface="+mj-lt"/>
                  <a:ea typeface="ＭＳ Ｐゴシック" pitchFamily="50" charset="-128"/>
                </a:rPr>
                <a:t>L2</a:t>
              </a:r>
              <a:r>
                <a:rPr lang="ja-JP" altLang="en-US" sz="2000" dirty="0">
                  <a:latin typeface="+mj-lt"/>
                  <a:ea typeface="ＭＳ Ｐゴシック" pitchFamily="50" charset="-128"/>
                </a:rPr>
                <a:t> </a:t>
              </a:r>
              <a:r>
                <a:rPr lang="en-US" altLang="ja-JP" sz="2000" dirty="0">
                  <a:latin typeface="+mj-lt"/>
                  <a:ea typeface="ＭＳ Ｐゴシック" pitchFamily="50" charset="-128"/>
                </a:rPr>
                <a:t>cache bank</a:t>
              </a:r>
              <a:endParaRPr lang="ja-JP" altLang="en-US" sz="2000" dirty="0">
                <a:latin typeface="+mj-lt"/>
                <a:ea typeface="ＭＳ Ｐゴシック" pitchFamily="50" charset="-128"/>
              </a:endParaRPr>
            </a:p>
          </p:txBody>
        </p:sp>
      </p:grpSp>
      <p:sp>
        <p:nvSpPr>
          <p:cNvPr id="8289" name="正方形/長方形 113"/>
          <p:cNvSpPr>
            <a:spLocks noChangeArrowheads="1"/>
          </p:cNvSpPr>
          <p:nvPr/>
        </p:nvSpPr>
        <p:spPr bwMode="auto">
          <a:xfrm>
            <a:off x="5429250" y="3786188"/>
            <a:ext cx="3286125" cy="2714625"/>
          </a:xfrm>
          <a:prstGeom prst="rect">
            <a:avLst/>
          </a:prstGeom>
          <a:noFill/>
          <a:ln w="38100" algn="ctr">
            <a:solidFill>
              <a:schemeClr val="tx1"/>
            </a:solidFill>
            <a:round/>
            <a:headEnd/>
            <a:tailEnd/>
          </a:ln>
        </p:spPr>
        <p:txBody>
          <a:bodyPr lIns="90000" tIns="46800" rIns="90000" bIns="46800"/>
          <a:lstStyle/>
          <a:p>
            <a:endParaRPr lang="ja-JP" altLang="en-US"/>
          </a:p>
        </p:txBody>
      </p:sp>
      <p:grpSp>
        <p:nvGrpSpPr>
          <p:cNvPr id="470" name="グループ化 469"/>
          <p:cNvGrpSpPr/>
          <p:nvPr/>
        </p:nvGrpSpPr>
        <p:grpSpPr>
          <a:xfrm>
            <a:off x="395536" y="2780928"/>
            <a:ext cx="3786515" cy="1008112"/>
            <a:chOff x="395536" y="2780928"/>
            <a:chExt cx="3786515" cy="1008112"/>
          </a:xfrm>
        </p:grpSpPr>
        <p:sp>
          <p:nvSpPr>
            <p:cNvPr id="209" name="正方形/長方形 208"/>
            <p:cNvSpPr/>
            <p:nvPr/>
          </p:nvSpPr>
          <p:spPr bwMode="auto">
            <a:xfrm>
              <a:off x="395536" y="285293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1" name="正方形/長方形 210"/>
            <p:cNvSpPr/>
            <p:nvPr/>
          </p:nvSpPr>
          <p:spPr bwMode="auto">
            <a:xfrm>
              <a:off x="395536" y="278092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1" name="Rectangle 50"/>
            <p:cNvSpPr>
              <a:spLocks noChangeArrowheads="1"/>
            </p:cNvSpPr>
            <p:nvPr/>
          </p:nvSpPr>
          <p:spPr bwMode="auto">
            <a:xfrm>
              <a:off x="467544" y="285293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359" name="Rectangle 50"/>
            <p:cNvSpPr>
              <a:spLocks noChangeArrowheads="1"/>
            </p:cNvSpPr>
            <p:nvPr/>
          </p:nvSpPr>
          <p:spPr bwMode="auto">
            <a:xfrm>
              <a:off x="962769" y="2927226"/>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360" name="Rectangle 50"/>
            <p:cNvSpPr>
              <a:spLocks noChangeArrowheads="1"/>
            </p:cNvSpPr>
            <p:nvPr/>
          </p:nvSpPr>
          <p:spPr bwMode="auto">
            <a:xfrm>
              <a:off x="539552" y="2927226"/>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67" name="テキスト ボックス 466"/>
            <p:cNvSpPr txBox="1"/>
            <p:nvPr/>
          </p:nvSpPr>
          <p:spPr bwMode="auto">
            <a:xfrm>
              <a:off x="2267744" y="3100898"/>
              <a:ext cx="19143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Processor tile </a:t>
              </a:r>
              <a:endParaRPr lang="ja-JP" altLang="en-US" sz="2000" dirty="0">
                <a:latin typeface="+mj-lt"/>
                <a:ea typeface="ＭＳ Ｐゴシック" pitchFamily="50" charset="-128"/>
              </a:endParaRPr>
            </a:p>
          </p:txBody>
        </p:sp>
        <p:cxnSp>
          <p:nvCxnSpPr>
            <p:cNvPr id="469" name="直線矢印コネクタ 468"/>
            <p:cNvCxnSpPr>
              <a:endCxn id="211" idx="3"/>
            </p:cNvCxnSpPr>
            <p:nvPr/>
          </p:nvCxnSpPr>
          <p:spPr bwMode="auto">
            <a:xfrm rot="10800000">
              <a:off x="1403648" y="3284984"/>
              <a:ext cx="864096" cy="1588"/>
            </a:xfrm>
            <a:prstGeom prst="straightConnector1">
              <a:avLst/>
            </a:prstGeom>
            <a:noFill/>
            <a:ln w="25400" cap="flat" cmpd="sng" algn="ctr">
              <a:solidFill>
                <a:schemeClr val="tx1"/>
              </a:solidFill>
              <a:prstDash val="solid"/>
              <a:round/>
              <a:headEnd type="none" w="med" len="med"/>
              <a:tailEnd type="arrow"/>
            </a:ln>
            <a:effectLst/>
          </p:spPr>
        </p:cxnSp>
      </p:grpSp>
      <p:grpSp>
        <p:nvGrpSpPr>
          <p:cNvPr id="481" name="グループ化 480"/>
          <p:cNvGrpSpPr/>
          <p:nvPr/>
        </p:nvGrpSpPr>
        <p:grpSpPr>
          <a:xfrm>
            <a:off x="395536" y="3789040"/>
            <a:ext cx="3320040" cy="1008112"/>
            <a:chOff x="395536" y="3789040"/>
            <a:chExt cx="3320040" cy="1008112"/>
          </a:xfrm>
        </p:grpSpPr>
        <p:sp>
          <p:nvSpPr>
            <p:cNvPr id="471" name="正方形/長方形 470"/>
            <p:cNvSpPr/>
            <p:nvPr/>
          </p:nvSpPr>
          <p:spPr bwMode="auto">
            <a:xfrm>
              <a:off x="395536" y="378904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2" name="Rectangle 50"/>
            <p:cNvSpPr>
              <a:spLocks noChangeArrowheads="1"/>
            </p:cNvSpPr>
            <p:nvPr/>
          </p:nvSpPr>
          <p:spPr bwMode="auto">
            <a:xfrm>
              <a:off x="467544"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73" name="Rectangle 50"/>
            <p:cNvSpPr>
              <a:spLocks noChangeArrowheads="1"/>
            </p:cNvSpPr>
            <p:nvPr/>
          </p:nvSpPr>
          <p:spPr bwMode="auto">
            <a:xfrm>
              <a:off x="971600"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74" name="Rectangle 50"/>
            <p:cNvSpPr>
              <a:spLocks noChangeArrowheads="1"/>
            </p:cNvSpPr>
            <p:nvPr/>
          </p:nvSpPr>
          <p:spPr bwMode="auto">
            <a:xfrm>
              <a:off x="467544"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75" name="Rectangle 50"/>
            <p:cNvSpPr>
              <a:spLocks noChangeArrowheads="1"/>
            </p:cNvSpPr>
            <p:nvPr/>
          </p:nvSpPr>
          <p:spPr bwMode="auto">
            <a:xfrm>
              <a:off x="971600"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79" name="テキスト ボックス 478"/>
            <p:cNvSpPr txBox="1"/>
            <p:nvPr/>
          </p:nvSpPr>
          <p:spPr bwMode="auto">
            <a:xfrm>
              <a:off x="2267744" y="4109010"/>
              <a:ext cx="1447832"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Cache tile </a:t>
              </a:r>
              <a:endParaRPr lang="ja-JP" altLang="en-US" sz="2000" dirty="0">
                <a:latin typeface="+mj-lt"/>
                <a:ea typeface="ＭＳ Ｐゴシック" pitchFamily="50" charset="-128"/>
              </a:endParaRPr>
            </a:p>
          </p:txBody>
        </p:sp>
        <p:cxnSp>
          <p:nvCxnSpPr>
            <p:cNvPr id="480" name="直線矢印コネクタ 479"/>
            <p:cNvCxnSpPr/>
            <p:nvPr/>
          </p:nvCxnSpPr>
          <p:spPr bwMode="auto">
            <a:xfrm rot="10800000">
              <a:off x="1403648" y="4293096"/>
              <a:ext cx="864096" cy="1588"/>
            </a:xfrm>
            <a:prstGeom prst="straightConnector1">
              <a:avLst/>
            </a:prstGeom>
            <a:noFill/>
            <a:ln w="25400" cap="flat" cmpd="sng" algn="ctr">
              <a:solidFill>
                <a:schemeClr val="tx1"/>
              </a:solidFill>
              <a:prstDash val="solid"/>
              <a:round/>
              <a:headEnd type="none" w="med" len="med"/>
              <a:tailEnd type="arrow"/>
            </a:ln>
            <a:effectLst/>
          </p:spPr>
        </p:cxnSp>
      </p:grpSp>
      <p:grpSp>
        <p:nvGrpSpPr>
          <p:cNvPr id="491" name="グループ化 490"/>
          <p:cNvGrpSpPr/>
          <p:nvPr/>
        </p:nvGrpSpPr>
        <p:grpSpPr>
          <a:xfrm>
            <a:off x="395536" y="4797152"/>
            <a:ext cx="1008112" cy="2016224"/>
            <a:chOff x="395536" y="4797152"/>
            <a:chExt cx="1008112" cy="2016224"/>
          </a:xfrm>
        </p:grpSpPr>
        <p:sp>
          <p:nvSpPr>
            <p:cNvPr id="482" name="正方形/長方形 481"/>
            <p:cNvSpPr/>
            <p:nvPr/>
          </p:nvSpPr>
          <p:spPr bwMode="auto">
            <a:xfrm>
              <a:off x="395536" y="47971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3" name="正方形/長方形 482"/>
            <p:cNvSpPr/>
            <p:nvPr/>
          </p:nvSpPr>
          <p:spPr bwMode="auto">
            <a:xfrm>
              <a:off x="395536" y="580526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4" name="Rectangle 50"/>
            <p:cNvSpPr>
              <a:spLocks noChangeArrowheads="1"/>
            </p:cNvSpPr>
            <p:nvPr/>
          </p:nvSpPr>
          <p:spPr bwMode="auto">
            <a:xfrm>
              <a:off x="467544" y="587727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85" name="Rectangle 50"/>
            <p:cNvSpPr>
              <a:spLocks noChangeArrowheads="1"/>
            </p:cNvSpPr>
            <p:nvPr/>
          </p:nvSpPr>
          <p:spPr bwMode="auto">
            <a:xfrm>
              <a:off x="962769" y="6383610"/>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86" name="Rectangle 50"/>
            <p:cNvSpPr>
              <a:spLocks noChangeArrowheads="1"/>
            </p:cNvSpPr>
            <p:nvPr/>
          </p:nvSpPr>
          <p:spPr bwMode="auto">
            <a:xfrm>
              <a:off x="539552" y="6383610"/>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87" name="Rectangle 50"/>
            <p:cNvSpPr>
              <a:spLocks noChangeArrowheads="1"/>
            </p:cNvSpPr>
            <p:nvPr/>
          </p:nvSpPr>
          <p:spPr bwMode="auto">
            <a:xfrm>
              <a:off x="467544"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88" name="Rectangle 50"/>
            <p:cNvSpPr>
              <a:spLocks noChangeArrowheads="1"/>
            </p:cNvSpPr>
            <p:nvPr/>
          </p:nvSpPr>
          <p:spPr bwMode="auto">
            <a:xfrm>
              <a:off x="971600"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89" name="Rectangle 50"/>
            <p:cNvSpPr>
              <a:spLocks noChangeArrowheads="1"/>
            </p:cNvSpPr>
            <p:nvPr/>
          </p:nvSpPr>
          <p:spPr bwMode="auto">
            <a:xfrm>
              <a:off x="467544"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90" name="Rectangle 50"/>
            <p:cNvSpPr>
              <a:spLocks noChangeArrowheads="1"/>
            </p:cNvSpPr>
            <p:nvPr/>
          </p:nvSpPr>
          <p:spPr bwMode="auto">
            <a:xfrm>
              <a:off x="971600"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grpSp>
      <p:grpSp>
        <p:nvGrpSpPr>
          <p:cNvPr id="511" name="グループ化 510"/>
          <p:cNvGrpSpPr/>
          <p:nvPr/>
        </p:nvGrpSpPr>
        <p:grpSpPr>
          <a:xfrm>
            <a:off x="1403648" y="2780928"/>
            <a:ext cx="1008112" cy="4032448"/>
            <a:chOff x="1403648" y="2780928"/>
            <a:chExt cx="1008112" cy="4032448"/>
          </a:xfrm>
        </p:grpSpPr>
        <p:sp>
          <p:nvSpPr>
            <p:cNvPr id="492" name="正方形/長方形 491"/>
            <p:cNvSpPr/>
            <p:nvPr/>
          </p:nvSpPr>
          <p:spPr bwMode="auto">
            <a:xfrm>
              <a:off x="1403648" y="285293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3" name="正方形/長方形 492"/>
            <p:cNvSpPr/>
            <p:nvPr/>
          </p:nvSpPr>
          <p:spPr bwMode="auto">
            <a:xfrm>
              <a:off x="1403648" y="278092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4" name="正方形/長方形 493"/>
            <p:cNvSpPr/>
            <p:nvPr/>
          </p:nvSpPr>
          <p:spPr bwMode="auto">
            <a:xfrm>
              <a:off x="1403648" y="378904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5" name="正方形/長方形 494"/>
            <p:cNvSpPr/>
            <p:nvPr/>
          </p:nvSpPr>
          <p:spPr bwMode="auto">
            <a:xfrm>
              <a:off x="1403648" y="47971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6" name="正方形/長方形 495"/>
            <p:cNvSpPr/>
            <p:nvPr/>
          </p:nvSpPr>
          <p:spPr bwMode="auto">
            <a:xfrm>
              <a:off x="1403648" y="580526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7" name="Rectangle 50"/>
            <p:cNvSpPr>
              <a:spLocks noChangeArrowheads="1"/>
            </p:cNvSpPr>
            <p:nvPr/>
          </p:nvSpPr>
          <p:spPr bwMode="auto">
            <a:xfrm>
              <a:off x="1475656" y="285293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98" name="Rectangle 50"/>
            <p:cNvSpPr>
              <a:spLocks noChangeArrowheads="1"/>
            </p:cNvSpPr>
            <p:nvPr/>
          </p:nvSpPr>
          <p:spPr bwMode="auto">
            <a:xfrm>
              <a:off x="1475656" y="587727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99" name="Rectangle 50"/>
            <p:cNvSpPr>
              <a:spLocks noChangeArrowheads="1"/>
            </p:cNvSpPr>
            <p:nvPr/>
          </p:nvSpPr>
          <p:spPr bwMode="auto">
            <a:xfrm>
              <a:off x="1970881" y="292494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00" name="Rectangle 50"/>
            <p:cNvSpPr>
              <a:spLocks noChangeArrowheads="1"/>
            </p:cNvSpPr>
            <p:nvPr/>
          </p:nvSpPr>
          <p:spPr bwMode="auto">
            <a:xfrm>
              <a:off x="1547664" y="292494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01" name="Rectangle 50"/>
            <p:cNvSpPr>
              <a:spLocks noChangeArrowheads="1"/>
            </p:cNvSpPr>
            <p:nvPr/>
          </p:nvSpPr>
          <p:spPr bwMode="auto">
            <a:xfrm>
              <a:off x="1970881" y="638132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02" name="Rectangle 50"/>
            <p:cNvSpPr>
              <a:spLocks noChangeArrowheads="1"/>
            </p:cNvSpPr>
            <p:nvPr/>
          </p:nvSpPr>
          <p:spPr bwMode="auto">
            <a:xfrm>
              <a:off x="1547664" y="638132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03" name="Rectangle 50"/>
            <p:cNvSpPr>
              <a:spLocks noChangeArrowheads="1"/>
            </p:cNvSpPr>
            <p:nvPr/>
          </p:nvSpPr>
          <p:spPr bwMode="auto">
            <a:xfrm>
              <a:off x="1475656"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04" name="Rectangle 50"/>
            <p:cNvSpPr>
              <a:spLocks noChangeArrowheads="1"/>
            </p:cNvSpPr>
            <p:nvPr/>
          </p:nvSpPr>
          <p:spPr bwMode="auto">
            <a:xfrm>
              <a:off x="1979712"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05" name="Rectangle 50"/>
            <p:cNvSpPr>
              <a:spLocks noChangeArrowheads="1"/>
            </p:cNvSpPr>
            <p:nvPr/>
          </p:nvSpPr>
          <p:spPr bwMode="auto">
            <a:xfrm>
              <a:off x="1475656"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06" name="Rectangle 50"/>
            <p:cNvSpPr>
              <a:spLocks noChangeArrowheads="1"/>
            </p:cNvSpPr>
            <p:nvPr/>
          </p:nvSpPr>
          <p:spPr bwMode="auto">
            <a:xfrm>
              <a:off x="1979712"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07" name="Rectangle 50"/>
            <p:cNvSpPr>
              <a:spLocks noChangeArrowheads="1"/>
            </p:cNvSpPr>
            <p:nvPr/>
          </p:nvSpPr>
          <p:spPr bwMode="auto">
            <a:xfrm>
              <a:off x="1475656"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08" name="Rectangle 50"/>
            <p:cNvSpPr>
              <a:spLocks noChangeArrowheads="1"/>
            </p:cNvSpPr>
            <p:nvPr/>
          </p:nvSpPr>
          <p:spPr bwMode="auto">
            <a:xfrm>
              <a:off x="1979712"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09" name="Rectangle 50"/>
            <p:cNvSpPr>
              <a:spLocks noChangeArrowheads="1"/>
            </p:cNvSpPr>
            <p:nvPr/>
          </p:nvSpPr>
          <p:spPr bwMode="auto">
            <a:xfrm>
              <a:off x="1475656"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10" name="Rectangle 50"/>
            <p:cNvSpPr>
              <a:spLocks noChangeArrowheads="1"/>
            </p:cNvSpPr>
            <p:nvPr/>
          </p:nvSpPr>
          <p:spPr bwMode="auto">
            <a:xfrm>
              <a:off x="1979712"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grpSp>
      <p:grpSp>
        <p:nvGrpSpPr>
          <p:cNvPr id="512" name="グループ化 511"/>
          <p:cNvGrpSpPr/>
          <p:nvPr/>
        </p:nvGrpSpPr>
        <p:grpSpPr>
          <a:xfrm>
            <a:off x="2411760" y="2780928"/>
            <a:ext cx="1008112" cy="4032448"/>
            <a:chOff x="1403648" y="2780928"/>
            <a:chExt cx="1008112" cy="4032448"/>
          </a:xfrm>
        </p:grpSpPr>
        <p:sp>
          <p:nvSpPr>
            <p:cNvPr id="513" name="正方形/長方形 512"/>
            <p:cNvSpPr/>
            <p:nvPr/>
          </p:nvSpPr>
          <p:spPr bwMode="auto">
            <a:xfrm>
              <a:off x="1403648" y="285293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14" name="正方形/長方形 513"/>
            <p:cNvSpPr/>
            <p:nvPr/>
          </p:nvSpPr>
          <p:spPr bwMode="auto">
            <a:xfrm>
              <a:off x="1403648" y="278092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15" name="正方形/長方形 514"/>
            <p:cNvSpPr/>
            <p:nvPr/>
          </p:nvSpPr>
          <p:spPr bwMode="auto">
            <a:xfrm>
              <a:off x="1403648" y="378904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16" name="正方形/長方形 515"/>
            <p:cNvSpPr/>
            <p:nvPr/>
          </p:nvSpPr>
          <p:spPr bwMode="auto">
            <a:xfrm>
              <a:off x="1403648" y="47971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17" name="正方形/長方形 516"/>
            <p:cNvSpPr/>
            <p:nvPr/>
          </p:nvSpPr>
          <p:spPr bwMode="auto">
            <a:xfrm>
              <a:off x="1403648" y="580526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18" name="Rectangle 50"/>
            <p:cNvSpPr>
              <a:spLocks noChangeArrowheads="1"/>
            </p:cNvSpPr>
            <p:nvPr/>
          </p:nvSpPr>
          <p:spPr bwMode="auto">
            <a:xfrm>
              <a:off x="1475656" y="285293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519" name="Rectangle 50"/>
            <p:cNvSpPr>
              <a:spLocks noChangeArrowheads="1"/>
            </p:cNvSpPr>
            <p:nvPr/>
          </p:nvSpPr>
          <p:spPr bwMode="auto">
            <a:xfrm>
              <a:off x="1475656" y="587727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520" name="Rectangle 50"/>
            <p:cNvSpPr>
              <a:spLocks noChangeArrowheads="1"/>
            </p:cNvSpPr>
            <p:nvPr/>
          </p:nvSpPr>
          <p:spPr bwMode="auto">
            <a:xfrm>
              <a:off x="1970881" y="292494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21" name="Rectangle 50"/>
            <p:cNvSpPr>
              <a:spLocks noChangeArrowheads="1"/>
            </p:cNvSpPr>
            <p:nvPr/>
          </p:nvSpPr>
          <p:spPr bwMode="auto">
            <a:xfrm>
              <a:off x="1547664" y="292494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22" name="Rectangle 50"/>
            <p:cNvSpPr>
              <a:spLocks noChangeArrowheads="1"/>
            </p:cNvSpPr>
            <p:nvPr/>
          </p:nvSpPr>
          <p:spPr bwMode="auto">
            <a:xfrm>
              <a:off x="1970881" y="638132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23" name="Rectangle 50"/>
            <p:cNvSpPr>
              <a:spLocks noChangeArrowheads="1"/>
            </p:cNvSpPr>
            <p:nvPr/>
          </p:nvSpPr>
          <p:spPr bwMode="auto">
            <a:xfrm>
              <a:off x="1547664" y="638132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24" name="Rectangle 50"/>
            <p:cNvSpPr>
              <a:spLocks noChangeArrowheads="1"/>
            </p:cNvSpPr>
            <p:nvPr/>
          </p:nvSpPr>
          <p:spPr bwMode="auto">
            <a:xfrm>
              <a:off x="1475656"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5" name="Rectangle 50"/>
            <p:cNvSpPr>
              <a:spLocks noChangeArrowheads="1"/>
            </p:cNvSpPr>
            <p:nvPr/>
          </p:nvSpPr>
          <p:spPr bwMode="auto">
            <a:xfrm>
              <a:off x="1979712"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6" name="Rectangle 50"/>
            <p:cNvSpPr>
              <a:spLocks noChangeArrowheads="1"/>
            </p:cNvSpPr>
            <p:nvPr/>
          </p:nvSpPr>
          <p:spPr bwMode="auto">
            <a:xfrm>
              <a:off x="1475656"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7" name="Rectangle 50"/>
            <p:cNvSpPr>
              <a:spLocks noChangeArrowheads="1"/>
            </p:cNvSpPr>
            <p:nvPr/>
          </p:nvSpPr>
          <p:spPr bwMode="auto">
            <a:xfrm>
              <a:off x="1979712"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8" name="Rectangle 50"/>
            <p:cNvSpPr>
              <a:spLocks noChangeArrowheads="1"/>
            </p:cNvSpPr>
            <p:nvPr/>
          </p:nvSpPr>
          <p:spPr bwMode="auto">
            <a:xfrm>
              <a:off x="1475656"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9" name="Rectangle 50"/>
            <p:cNvSpPr>
              <a:spLocks noChangeArrowheads="1"/>
            </p:cNvSpPr>
            <p:nvPr/>
          </p:nvSpPr>
          <p:spPr bwMode="auto">
            <a:xfrm>
              <a:off x="1979712"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30" name="Rectangle 50"/>
            <p:cNvSpPr>
              <a:spLocks noChangeArrowheads="1"/>
            </p:cNvSpPr>
            <p:nvPr/>
          </p:nvSpPr>
          <p:spPr bwMode="auto">
            <a:xfrm>
              <a:off x="1475656"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31" name="Rectangle 50"/>
            <p:cNvSpPr>
              <a:spLocks noChangeArrowheads="1"/>
            </p:cNvSpPr>
            <p:nvPr/>
          </p:nvSpPr>
          <p:spPr bwMode="auto">
            <a:xfrm>
              <a:off x="1979712"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grpSp>
      <p:grpSp>
        <p:nvGrpSpPr>
          <p:cNvPr id="532" name="グループ化 531"/>
          <p:cNvGrpSpPr/>
          <p:nvPr/>
        </p:nvGrpSpPr>
        <p:grpSpPr>
          <a:xfrm>
            <a:off x="3419872" y="2780928"/>
            <a:ext cx="1008112" cy="4032448"/>
            <a:chOff x="1403648" y="2780928"/>
            <a:chExt cx="1008112" cy="4032448"/>
          </a:xfrm>
        </p:grpSpPr>
        <p:sp>
          <p:nvSpPr>
            <p:cNvPr id="533" name="正方形/長方形 532"/>
            <p:cNvSpPr/>
            <p:nvPr/>
          </p:nvSpPr>
          <p:spPr bwMode="auto">
            <a:xfrm>
              <a:off x="1403648" y="285293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34" name="正方形/長方形 533"/>
            <p:cNvSpPr/>
            <p:nvPr/>
          </p:nvSpPr>
          <p:spPr bwMode="auto">
            <a:xfrm>
              <a:off x="1403648" y="278092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35" name="正方形/長方形 534"/>
            <p:cNvSpPr/>
            <p:nvPr/>
          </p:nvSpPr>
          <p:spPr bwMode="auto">
            <a:xfrm>
              <a:off x="1403648" y="378904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36" name="正方形/長方形 535"/>
            <p:cNvSpPr/>
            <p:nvPr/>
          </p:nvSpPr>
          <p:spPr bwMode="auto">
            <a:xfrm>
              <a:off x="1403648" y="47971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37" name="正方形/長方形 536"/>
            <p:cNvSpPr/>
            <p:nvPr/>
          </p:nvSpPr>
          <p:spPr bwMode="auto">
            <a:xfrm>
              <a:off x="1403648" y="580526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38" name="Rectangle 50"/>
            <p:cNvSpPr>
              <a:spLocks noChangeArrowheads="1"/>
            </p:cNvSpPr>
            <p:nvPr/>
          </p:nvSpPr>
          <p:spPr bwMode="auto">
            <a:xfrm>
              <a:off x="1475656" y="285293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539" name="Rectangle 50"/>
            <p:cNvSpPr>
              <a:spLocks noChangeArrowheads="1"/>
            </p:cNvSpPr>
            <p:nvPr/>
          </p:nvSpPr>
          <p:spPr bwMode="auto">
            <a:xfrm>
              <a:off x="1475656" y="587727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540" name="Rectangle 50"/>
            <p:cNvSpPr>
              <a:spLocks noChangeArrowheads="1"/>
            </p:cNvSpPr>
            <p:nvPr/>
          </p:nvSpPr>
          <p:spPr bwMode="auto">
            <a:xfrm>
              <a:off x="1970881" y="292494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41" name="Rectangle 50"/>
            <p:cNvSpPr>
              <a:spLocks noChangeArrowheads="1"/>
            </p:cNvSpPr>
            <p:nvPr/>
          </p:nvSpPr>
          <p:spPr bwMode="auto">
            <a:xfrm>
              <a:off x="1547664" y="292494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42" name="Rectangle 50"/>
            <p:cNvSpPr>
              <a:spLocks noChangeArrowheads="1"/>
            </p:cNvSpPr>
            <p:nvPr/>
          </p:nvSpPr>
          <p:spPr bwMode="auto">
            <a:xfrm>
              <a:off x="1970881" y="638132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43" name="Rectangle 50"/>
            <p:cNvSpPr>
              <a:spLocks noChangeArrowheads="1"/>
            </p:cNvSpPr>
            <p:nvPr/>
          </p:nvSpPr>
          <p:spPr bwMode="auto">
            <a:xfrm>
              <a:off x="1547664" y="638132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44" name="Rectangle 50"/>
            <p:cNvSpPr>
              <a:spLocks noChangeArrowheads="1"/>
            </p:cNvSpPr>
            <p:nvPr/>
          </p:nvSpPr>
          <p:spPr bwMode="auto">
            <a:xfrm>
              <a:off x="1475656"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5" name="Rectangle 50"/>
            <p:cNvSpPr>
              <a:spLocks noChangeArrowheads="1"/>
            </p:cNvSpPr>
            <p:nvPr/>
          </p:nvSpPr>
          <p:spPr bwMode="auto">
            <a:xfrm>
              <a:off x="1979712"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6" name="Rectangle 50"/>
            <p:cNvSpPr>
              <a:spLocks noChangeArrowheads="1"/>
            </p:cNvSpPr>
            <p:nvPr/>
          </p:nvSpPr>
          <p:spPr bwMode="auto">
            <a:xfrm>
              <a:off x="1475656"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7" name="Rectangle 50"/>
            <p:cNvSpPr>
              <a:spLocks noChangeArrowheads="1"/>
            </p:cNvSpPr>
            <p:nvPr/>
          </p:nvSpPr>
          <p:spPr bwMode="auto">
            <a:xfrm>
              <a:off x="1979712"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8" name="Rectangle 50"/>
            <p:cNvSpPr>
              <a:spLocks noChangeArrowheads="1"/>
            </p:cNvSpPr>
            <p:nvPr/>
          </p:nvSpPr>
          <p:spPr bwMode="auto">
            <a:xfrm>
              <a:off x="1475656"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9" name="Rectangle 50"/>
            <p:cNvSpPr>
              <a:spLocks noChangeArrowheads="1"/>
            </p:cNvSpPr>
            <p:nvPr/>
          </p:nvSpPr>
          <p:spPr bwMode="auto">
            <a:xfrm>
              <a:off x="1979712"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50" name="Rectangle 50"/>
            <p:cNvSpPr>
              <a:spLocks noChangeArrowheads="1"/>
            </p:cNvSpPr>
            <p:nvPr/>
          </p:nvSpPr>
          <p:spPr bwMode="auto">
            <a:xfrm>
              <a:off x="1475656"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51" name="Rectangle 50"/>
            <p:cNvSpPr>
              <a:spLocks noChangeArrowheads="1"/>
            </p:cNvSpPr>
            <p:nvPr/>
          </p:nvSpPr>
          <p:spPr bwMode="auto">
            <a:xfrm>
              <a:off x="1979712"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0"/>
          <p:cNvSpPr>
            <a:spLocks noChangeArrowheads="1"/>
          </p:cNvSpPr>
          <p:nvPr/>
        </p:nvSpPr>
        <p:spPr bwMode="auto">
          <a:xfrm>
            <a:off x="5661025" y="4000500"/>
            <a:ext cx="642938" cy="571500"/>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9219" name="Rectangle 50"/>
          <p:cNvSpPr>
            <a:spLocks noChangeArrowheads="1"/>
          </p:cNvSpPr>
          <p:nvPr/>
        </p:nvSpPr>
        <p:spPr bwMode="auto">
          <a:xfrm>
            <a:off x="6007100" y="4857750"/>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9220" name="Rectangle 50"/>
          <p:cNvSpPr>
            <a:spLocks noChangeArrowheads="1"/>
          </p:cNvSpPr>
          <p:nvPr/>
        </p:nvSpPr>
        <p:spPr bwMode="auto">
          <a:xfrm>
            <a:off x="5649913" y="4857750"/>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9221" name="Rectangle 50"/>
          <p:cNvSpPr>
            <a:spLocks noChangeArrowheads="1"/>
          </p:cNvSpPr>
          <p:nvPr/>
        </p:nvSpPr>
        <p:spPr bwMode="auto">
          <a:xfrm>
            <a:off x="5846763" y="5500688"/>
            <a:ext cx="296862" cy="28575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9222" name="正方形/長方形 113"/>
          <p:cNvSpPr>
            <a:spLocks noChangeArrowheads="1"/>
          </p:cNvSpPr>
          <p:nvPr/>
        </p:nvSpPr>
        <p:spPr bwMode="auto">
          <a:xfrm>
            <a:off x="5429250" y="3786188"/>
            <a:ext cx="3286125" cy="2714625"/>
          </a:xfrm>
          <a:prstGeom prst="rect">
            <a:avLst/>
          </a:prstGeom>
          <a:noFill/>
          <a:ln w="38100" algn="ctr">
            <a:solidFill>
              <a:schemeClr val="tx1"/>
            </a:solidFill>
            <a:round/>
            <a:headEnd/>
            <a:tailEnd/>
          </a:ln>
        </p:spPr>
        <p:txBody>
          <a:bodyPr lIns="90000" tIns="46800" rIns="90000" bIns="46800"/>
          <a:lstStyle/>
          <a:p>
            <a:endParaRPr lang="ja-JP" altLang="en-US"/>
          </a:p>
        </p:txBody>
      </p:sp>
      <p:sp>
        <p:nvSpPr>
          <p:cNvPr id="9223" name="コンテンツ プレースホルダ 2"/>
          <p:cNvSpPr>
            <a:spLocks noGrp="1"/>
          </p:cNvSpPr>
          <p:nvPr>
            <p:ph sz="half" idx="1"/>
          </p:nvPr>
        </p:nvSpPr>
        <p:spPr>
          <a:xfrm>
            <a:off x="228600" y="857250"/>
            <a:ext cx="8772525" cy="2071688"/>
          </a:xfrm>
        </p:spPr>
        <p:txBody>
          <a:bodyPr/>
          <a:lstStyle/>
          <a:p>
            <a:pPr eaLnBrk="1" hangingPunct="1"/>
            <a:r>
              <a:rPr lang="en-US" altLang="ja-JP" smtClean="0"/>
              <a:t>Chip multi processor (CMP)</a:t>
            </a:r>
          </a:p>
          <a:p>
            <a:pPr lvl="1" eaLnBrk="1" hangingPunct="1"/>
            <a:r>
              <a:rPr lang="en-US" altLang="ja-JP" smtClean="0"/>
              <a:t>Multiple processors  (each has private L1 cache)</a:t>
            </a:r>
          </a:p>
          <a:p>
            <a:pPr lvl="1" eaLnBrk="1" hangingPunct="1"/>
            <a:r>
              <a:rPr lang="en-US" altLang="ja-JP" smtClean="0"/>
              <a:t>Shared L2 cache divided into multiple banks</a:t>
            </a:r>
            <a:r>
              <a:rPr lang="ja-JP" altLang="en-US" smtClean="0"/>
              <a:t> </a:t>
            </a:r>
            <a:r>
              <a:rPr lang="en-US" altLang="ja-JP" smtClean="0"/>
              <a:t>(SNUCA)</a:t>
            </a:r>
          </a:p>
          <a:p>
            <a:pPr lvl="1" eaLnBrk="1" hangingPunct="1"/>
            <a:r>
              <a:rPr lang="en-US" altLang="ja-JP" smtClean="0">
                <a:sym typeface="Wingdings" pitchFamily="2" charset="2"/>
              </a:rPr>
              <a:t>Processors and L2 banks are connected via NoC</a:t>
            </a:r>
            <a:endParaRPr lang="en-US" altLang="ja-JP" smtClean="0"/>
          </a:p>
        </p:txBody>
      </p:sp>
      <p:sp>
        <p:nvSpPr>
          <p:cNvPr id="179" name="正方形/長方形 178"/>
          <p:cNvSpPr/>
          <p:nvPr/>
        </p:nvSpPr>
        <p:spPr bwMode="auto">
          <a:xfrm>
            <a:off x="6000750" y="610076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80" name="テキスト ボックス 179"/>
          <p:cNvSpPr txBox="1"/>
          <p:nvPr/>
        </p:nvSpPr>
        <p:spPr>
          <a:xfrm>
            <a:off x="6357938" y="5957888"/>
            <a:ext cx="2051050" cy="400050"/>
          </a:xfrm>
          <a:prstGeom prst="rect">
            <a:avLst/>
          </a:prstGeom>
          <a:noFill/>
        </p:spPr>
        <p:txBody>
          <a:bodyPr wrap="none">
            <a:spAutoFit/>
          </a:bodyPr>
          <a:lstStyle/>
          <a:p>
            <a:pPr>
              <a:defRPr/>
            </a:pPr>
            <a:r>
              <a:rPr lang="en-US" altLang="ja-JP" sz="2000" dirty="0">
                <a:latin typeface="+mj-lt"/>
                <a:ea typeface="ＭＳ Ｐゴシック" pitchFamily="50" charset="-128"/>
              </a:rPr>
              <a:t>On-chip router </a:t>
            </a:r>
            <a:endParaRPr lang="ja-JP" altLang="en-US" sz="2000" dirty="0">
              <a:latin typeface="+mj-lt"/>
              <a:ea typeface="ＭＳ Ｐゴシック" pitchFamily="50" charset="-128"/>
            </a:endParaRPr>
          </a:p>
        </p:txBody>
      </p:sp>
      <p:sp>
        <p:nvSpPr>
          <p:cNvPr id="9228" name="タイトル 1"/>
          <p:cNvSpPr>
            <a:spLocks noGrp="1"/>
          </p:cNvSpPr>
          <p:nvPr>
            <p:ph type="title"/>
          </p:nvPr>
        </p:nvSpPr>
        <p:spPr/>
        <p:txBody>
          <a:bodyPr/>
          <a:lstStyle/>
          <a:p>
            <a:pPr eaLnBrk="1" hangingPunct="1"/>
            <a:r>
              <a:rPr lang="en-US" altLang="ja-JP" smtClean="0"/>
              <a:t>Our target: </a:t>
            </a:r>
            <a:r>
              <a:rPr lang="en-US" altLang="ja-JP" sz="3200" smtClean="0"/>
              <a:t>Original 2D CMPs</a:t>
            </a:r>
            <a:endParaRPr lang="ja-JP" altLang="en-US" smtClean="0"/>
          </a:p>
        </p:txBody>
      </p:sp>
      <p:grpSp>
        <p:nvGrpSpPr>
          <p:cNvPr id="2" name="グループ化 205"/>
          <p:cNvGrpSpPr>
            <a:grpSpLocks/>
          </p:cNvGrpSpPr>
          <p:nvPr/>
        </p:nvGrpSpPr>
        <p:grpSpPr bwMode="auto">
          <a:xfrm>
            <a:off x="6354763" y="4071938"/>
            <a:ext cx="2190750" cy="1757362"/>
            <a:chOff x="6354763" y="4071938"/>
            <a:chExt cx="2190023" cy="1757422"/>
          </a:xfrm>
        </p:grpSpPr>
        <p:sp>
          <p:nvSpPr>
            <p:cNvPr id="207" name="テキスト ボックス 206"/>
            <p:cNvSpPr txBox="1"/>
            <p:nvPr/>
          </p:nvSpPr>
          <p:spPr>
            <a:xfrm>
              <a:off x="6354763" y="4071938"/>
              <a:ext cx="1663148" cy="400064"/>
            </a:xfrm>
            <a:prstGeom prst="rect">
              <a:avLst/>
            </a:prstGeom>
            <a:noFill/>
          </p:spPr>
          <p:txBody>
            <a:bodyPr wrap="none">
              <a:spAutoFit/>
            </a:bodyPr>
            <a:lstStyle/>
            <a:p>
              <a:pPr>
                <a:defRPr/>
              </a:pPr>
              <a:r>
                <a:rPr lang="en-US" altLang="ja-JP" sz="2000" dirty="0" err="1">
                  <a:latin typeface="+mj-lt"/>
                  <a:ea typeface="ＭＳ Ｐゴシック" pitchFamily="50" charset="-128"/>
                </a:rPr>
                <a:t>UltraSPARC</a:t>
              </a:r>
              <a:r>
                <a:rPr lang="en-US" altLang="ja-JP" sz="2000" dirty="0">
                  <a:latin typeface="+mj-lt"/>
                  <a:ea typeface="ＭＳ Ｐゴシック" pitchFamily="50" charset="-128"/>
                </a:rPr>
                <a:t> </a:t>
              </a:r>
              <a:endParaRPr lang="ja-JP" altLang="en-US" sz="2000" dirty="0">
                <a:latin typeface="+mj-lt"/>
                <a:ea typeface="ＭＳ Ｐゴシック" pitchFamily="50" charset="-128"/>
              </a:endParaRPr>
            </a:p>
          </p:txBody>
        </p:sp>
        <p:sp>
          <p:nvSpPr>
            <p:cNvPr id="208" name="テキスト ボックス 207"/>
            <p:cNvSpPr txBox="1"/>
            <p:nvPr/>
          </p:nvSpPr>
          <p:spPr>
            <a:xfrm>
              <a:off x="6354763" y="4786337"/>
              <a:ext cx="2190023" cy="400064"/>
            </a:xfrm>
            <a:prstGeom prst="rect">
              <a:avLst/>
            </a:prstGeom>
            <a:noFill/>
          </p:spPr>
          <p:txBody>
            <a:bodyPr wrap="none">
              <a:spAutoFit/>
            </a:bodyPr>
            <a:lstStyle/>
            <a:p>
              <a:pPr>
                <a:defRPr/>
              </a:pPr>
              <a:r>
                <a:rPr lang="en-US" altLang="ja-JP" sz="2000" dirty="0">
                  <a:latin typeface="+mj-lt"/>
                  <a:ea typeface="ＭＳ Ｐゴシック" pitchFamily="50" charset="-128"/>
                </a:rPr>
                <a:t>L1</a:t>
              </a:r>
              <a:r>
                <a:rPr lang="ja-JP" altLang="en-US" sz="2000" dirty="0">
                  <a:latin typeface="+mj-lt"/>
                  <a:ea typeface="ＭＳ Ｐゴシック" pitchFamily="50" charset="-128"/>
                </a:rPr>
                <a:t> </a:t>
              </a:r>
              <a:r>
                <a:rPr lang="en-US" altLang="ja-JP" sz="2000" dirty="0">
                  <a:latin typeface="+mj-lt"/>
                  <a:ea typeface="ＭＳ Ｐゴシック" pitchFamily="50" charset="-128"/>
                </a:rPr>
                <a:t>cache</a:t>
              </a:r>
              <a:r>
                <a:rPr lang="ja-JP" altLang="en-US" sz="2000" dirty="0">
                  <a:latin typeface="+mj-lt"/>
                  <a:ea typeface="ＭＳ Ｐゴシック" pitchFamily="50" charset="-128"/>
                </a:rPr>
                <a:t> </a:t>
              </a:r>
              <a:r>
                <a:rPr lang="en-US" altLang="ja-JP" sz="2000" dirty="0">
                  <a:latin typeface="+mj-lt"/>
                  <a:ea typeface="ＭＳ Ｐゴシック" pitchFamily="50" charset="-128"/>
                </a:rPr>
                <a:t>(I &amp; D) </a:t>
              </a:r>
              <a:endParaRPr lang="ja-JP" altLang="en-US" sz="2000" dirty="0">
                <a:latin typeface="+mj-lt"/>
                <a:ea typeface="ＭＳ Ｐゴシック" pitchFamily="50" charset="-128"/>
              </a:endParaRPr>
            </a:p>
          </p:txBody>
        </p:sp>
        <p:sp>
          <p:nvSpPr>
            <p:cNvPr id="209" name="テキスト ボックス 208"/>
            <p:cNvSpPr txBox="1"/>
            <p:nvPr/>
          </p:nvSpPr>
          <p:spPr>
            <a:xfrm>
              <a:off x="6357937" y="5429296"/>
              <a:ext cx="1875802" cy="400064"/>
            </a:xfrm>
            <a:prstGeom prst="rect">
              <a:avLst/>
            </a:prstGeom>
            <a:noFill/>
          </p:spPr>
          <p:txBody>
            <a:bodyPr wrap="none">
              <a:spAutoFit/>
            </a:bodyPr>
            <a:lstStyle/>
            <a:p>
              <a:pPr>
                <a:defRPr/>
              </a:pPr>
              <a:r>
                <a:rPr lang="en-US" altLang="ja-JP" sz="2000" dirty="0">
                  <a:latin typeface="+mj-lt"/>
                  <a:ea typeface="ＭＳ Ｐゴシック" pitchFamily="50" charset="-128"/>
                </a:rPr>
                <a:t>L2</a:t>
              </a:r>
              <a:r>
                <a:rPr lang="ja-JP" altLang="en-US" sz="2000" dirty="0">
                  <a:latin typeface="+mj-lt"/>
                  <a:ea typeface="ＭＳ Ｐゴシック" pitchFamily="50" charset="-128"/>
                </a:rPr>
                <a:t> </a:t>
              </a:r>
              <a:r>
                <a:rPr lang="en-US" altLang="ja-JP" sz="2000" dirty="0">
                  <a:latin typeface="+mj-lt"/>
                  <a:ea typeface="ＭＳ Ｐゴシック" pitchFamily="50" charset="-128"/>
                </a:rPr>
                <a:t>cache bank</a:t>
              </a:r>
              <a:endParaRPr lang="ja-JP" altLang="en-US" sz="2000" dirty="0">
                <a:latin typeface="+mj-lt"/>
                <a:ea typeface="ＭＳ Ｐゴシック" pitchFamily="50" charset="-128"/>
              </a:endParaRPr>
            </a:p>
          </p:txBody>
        </p:sp>
      </p:grpSp>
      <p:sp>
        <p:nvSpPr>
          <p:cNvPr id="137" name="正方形/長方形 136"/>
          <p:cNvSpPr/>
          <p:nvPr/>
        </p:nvSpPr>
        <p:spPr bwMode="auto">
          <a:xfrm>
            <a:off x="395536" y="285293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8" name="正方形/長方形 137"/>
          <p:cNvSpPr/>
          <p:nvPr/>
        </p:nvSpPr>
        <p:spPr bwMode="auto">
          <a:xfrm>
            <a:off x="395536" y="278092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9" name="正方形/長方形 138"/>
          <p:cNvSpPr/>
          <p:nvPr/>
        </p:nvSpPr>
        <p:spPr bwMode="auto">
          <a:xfrm>
            <a:off x="395536" y="378904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0" name="正方形/長方形 139"/>
          <p:cNvSpPr/>
          <p:nvPr/>
        </p:nvSpPr>
        <p:spPr bwMode="auto">
          <a:xfrm>
            <a:off x="395536" y="47971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1" name="正方形/長方形 140"/>
          <p:cNvSpPr/>
          <p:nvPr/>
        </p:nvSpPr>
        <p:spPr bwMode="auto">
          <a:xfrm>
            <a:off x="395536" y="580526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2" name="正方形/長方形 141"/>
          <p:cNvSpPr/>
          <p:nvPr/>
        </p:nvSpPr>
        <p:spPr bwMode="auto">
          <a:xfrm>
            <a:off x="1403648" y="285293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3" name="正方形/長方形 142"/>
          <p:cNvSpPr/>
          <p:nvPr/>
        </p:nvSpPr>
        <p:spPr bwMode="auto">
          <a:xfrm>
            <a:off x="1403648" y="278092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4" name="正方形/長方形 143"/>
          <p:cNvSpPr/>
          <p:nvPr/>
        </p:nvSpPr>
        <p:spPr bwMode="auto">
          <a:xfrm>
            <a:off x="1403648" y="378904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5" name="正方形/長方形 144"/>
          <p:cNvSpPr/>
          <p:nvPr/>
        </p:nvSpPr>
        <p:spPr bwMode="auto">
          <a:xfrm>
            <a:off x="1403648" y="47971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6" name="正方形/長方形 145"/>
          <p:cNvSpPr/>
          <p:nvPr/>
        </p:nvSpPr>
        <p:spPr bwMode="auto">
          <a:xfrm>
            <a:off x="1403648" y="580526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7" name="正方形/長方形 146"/>
          <p:cNvSpPr/>
          <p:nvPr/>
        </p:nvSpPr>
        <p:spPr bwMode="auto">
          <a:xfrm>
            <a:off x="2411760" y="285293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8" name="正方形/長方形 147"/>
          <p:cNvSpPr/>
          <p:nvPr/>
        </p:nvSpPr>
        <p:spPr bwMode="auto">
          <a:xfrm>
            <a:off x="2411760" y="278092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9" name="正方形/長方形 148"/>
          <p:cNvSpPr/>
          <p:nvPr/>
        </p:nvSpPr>
        <p:spPr bwMode="auto">
          <a:xfrm>
            <a:off x="2411760" y="378904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0" name="正方形/長方形 149"/>
          <p:cNvSpPr/>
          <p:nvPr/>
        </p:nvSpPr>
        <p:spPr bwMode="auto">
          <a:xfrm>
            <a:off x="2411760" y="47971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1" name="正方形/長方形 150"/>
          <p:cNvSpPr/>
          <p:nvPr/>
        </p:nvSpPr>
        <p:spPr bwMode="auto">
          <a:xfrm>
            <a:off x="2411760" y="580526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2" name="正方形/長方形 151"/>
          <p:cNvSpPr/>
          <p:nvPr/>
        </p:nvSpPr>
        <p:spPr bwMode="auto">
          <a:xfrm>
            <a:off x="3419872" y="285293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3" name="正方形/長方形 152"/>
          <p:cNvSpPr/>
          <p:nvPr/>
        </p:nvSpPr>
        <p:spPr bwMode="auto">
          <a:xfrm>
            <a:off x="3419872" y="278092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4" name="正方形/長方形 153"/>
          <p:cNvSpPr/>
          <p:nvPr/>
        </p:nvSpPr>
        <p:spPr bwMode="auto">
          <a:xfrm>
            <a:off x="3419872" y="378904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5" name="正方形/長方形 154"/>
          <p:cNvSpPr/>
          <p:nvPr/>
        </p:nvSpPr>
        <p:spPr bwMode="auto">
          <a:xfrm>
            <a:off x="3419872" y="47971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6" name="正方形/長方形 155"/>
          <p:cNvSpPr/>
          <p:nvPr/>
        </p:nvSpPr>
        <p:spPr bwMode="auto">
          <a:xfrm>
            <a:off x="3419872" y="580526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7" name="Rectangle 50"/>
          <p:cNvSpPr>
            <a:spLocks noChangeArrowheads="1"/>
          </p:cNvSpPr>
          <p:nvPr/>
        </p:nvSpPr>
        <p:spPr bwMode="auto">
          <a:xfrm>
            <a:off x="467544" y="285293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158" name="Rectangle 50"/>
          <p:cNvSpPr>
            <a:spLocks noChangeArrowheads="1"/>
          </p:cNvSpPr>
          <p:nvPr/>
        </p:nvSpPr>
        <p:spPr bwMode="auto">
          <a:xfrm>
            <a:off x="1475656" y="285293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159" name="Rectangle 50"/>
          <p:cNvSpPr>
            <a:spLocks noChangeArrowheads="1"/>
          </p:cNvSpPr>
          <p:nvPr/>
        </p:nvSpPr>
        <p:spPr bwMode="auto">
          <a:xfrm>
            <a:off x="2483768" y="285293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160" name="Rectangle 50"/>
          <p:cNvSpPr>
            <a:spLocks noChangeArrowheads="1"/>
          </p:cNvSpPr>
          <p:nvPr/>
        </p:nvSpPr>
        <p:spPr bwMode="auto">
          <a:xfrm>
            <a:off x="3491880" y="285293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161" name="Rectangle 50"/>
          <p:cNvSpPr>
            <a:spLocks noChangeArrowheads="1"/>
          </p:cNvSpPr>
          <p:nvPr/>
        </p:nvSpPr>
        <p:spPr bwMode="auto">
          <a:xfrm>
            <a:off x="467544" y="587727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162" name="Rectangle 50"/>
          <p:cNvSpPr>
            <a:spLocks noChangeArrowheads="1"/>
          </p:cNvSpPr>
          <p:nvPr/>
        </p:nvSpPr>
        <p:spPr bwMode="auto">
          <a:xfrm>
            <a:off x="1475656" y="587727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163" name="Rectangle 50"/>
          <p:cNvSpPr>
            <a:spLocks noChangeArrowheads="1"/>
          </p:cNvSpPr>
          <p:nvPr/>
        </p:nvSpPr>
        <p:spPr bwMode="auto">
          <a:xfrm>
            <a:off x="2483768" y="587727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164" name="Rectangle 50"/>
          <p:cNvSpPr>
            <a:spLocks noChangeArrowheads="1"/>
          </p:cNvSpPr>
          <p:nvPr/>
        </p:nvSpPr>
        <p:spPr bwMode="auto">
          <a:xfrm>
            <a:off x="3491880" y="587727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165" name="Rectangle 50"/>
          <p:cNvSpPr>
            <a:spLocks noChangeArrowheads="1"/>
          </p:cNvSpPr>
          <p:nvPr/>
        </p:nvSpPr>
        <p:spPr bwMode="auto">
          <a:xfrm>
            <a:off x="962769" y="2927226"/>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66" name="Rectangle 50"/>
          <p:cNvSpPr>
            <a:spLocks noChangeArrowheads="1"/>
          </p:cNvSpPr>
          <p:nvPr/>
        </p:nvSpPr>
        <p:spPr bwMode="auto">
          <a:xfrm>
            <a:off x="539552" y="2927226"/>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67" name="Rectangle 50"/>
          <p:cNvSpPr>
            <a:spLocks noChangeArrowheads="1"/>
          </p:cNvSpPr>
          <p:nvPr/>
        </p:nvSpPr>
        <p:spPr bwMode="auto">
          <a:xfrm>
            <a:off x="1970881" y="292494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68" name="Rectangle 50"/>
          <p:cNvSpPr>
            <a:spLocks noChangeArrowheads="1"/>
          </p:cNvSpPr>
          <p:nvPr/>
        </p:nvSpPr>
        <p:spPr bwMode="auto">
          <a:xfrm>
            <a:off x="1547664" y="292494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69" name="Rectangle 50"/>
          <p:cNvSpPr>
            <a:spLocks noChangeArrowheads="1"/>
          </p:cNvSpPr>
          <p:nvPr/>
        </p:nvSpPr>
        <p:spPr bwMode="auto">
          <a:xfrm>
            <a:off x="2978993" y="292494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0" name="Rectangle 50"/>
          <p:cNvSpPr>
            <a:spLocks noChangeArrowheads="1"/>
          </p:cNvSpPr>
          <p:nvPr/>
        </p:nvSpPr>
        <p:spPr bwMode="auto">
          <a:xfrm>
            <a:off x="2555776" y="292494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1" name="Rectangle 50"/>
          <p:cNvSpPr>
            <a:spLocks noChangeArrowheads="1"/>
          </p:cNvSpPr>
          <p:nvPr/>
        </p:nvSpPr>
        <p:spPr bwMode="auto">
          <a:xfrm>
            <a:off x="3987105" y="292494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2" name="Rectangle 50"/>
          <p:cNvSpPr>
            <a:spLocks noChangeArrowheads="1"/>
          </p:cNvSpPr>
          <p:nvPr/>
        </p:nvSpPr>
        <p:spPr bwMode="auto">
          <a:xfrm>
            <a:off x="3563888" y="292494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3" name="Rectangle 50"/>
          <p:cNvSpPr>
            <a:spLocks noChangeArrowheads="1"/>
          </p:cNvSpPr>
          <p:nvPr/>
        </p:nvSpPr>
        <p:spPr bwMode="auto">
          <a:xfrm>
            <a:off x="962769" y="6383610"/>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4" name="Rectangle 50"/>
          <p:cNvSpPr>
            <a:spLocks noChangeArrowheads="1"/>
          </p:cNvSpPr>
          <p:nvPr/>
        </p:nvSpPr>
        <p:spPr bwMode="auto">
          <a:xfrm>
            <a:off x="539552" y="6383610"/>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5" name="Rectangle 50"/>
          <p:cNvSpPr>
            <a:spLocks noChangeArrowheads="1"/>
          </p:cNvSpPr>
          <p:nvPr/>
        </p:nvSpPr>
        <p:spPr bwMode="auto">
          <a:xfrm>
            <a:off x="1970881" y="638132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6" name="Rectangle 50"/>
          <p:cNvSpPr>
            <a:spLocks noChangeArrowheads="1"/>
          </p:cNvSpPr>
          <p:nvPr/>
        </p:nvSpPr>
        <p:spPr bwMode="auto">
          <a:xfrm>
            <a:off x="1547664" y="638132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7" name="Rectangle 50"/>
          <p:cNvSpPr>
            <a:spLocks noChangeArrowheads="1"/>
          </p:cNvSpPr>
          <p:nvPr/>
        </p:nvSpPr>
        <p:spPr bwMode="auto">
          <a:xfrm>
            <a:off x="2978993" y="638132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78" name="Rectangle 50"/>
          <p:cNvSpPr>
            <a:spLocks noChangeArrowheads="1"/>
          </p:cNvSpPr>
          <p:nvPr/>
        </p:nvSpPr>
        <p:spPr bwMode="auto">
          <a:xfrm>
            <a:off x="2555776" y="638132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81" name="Rectangle 50"/>
          <p:cNvSpPr>
            <a:spLocks noChangeArrowheads="1"/>
          </p:cNvSpPr>
          <p:nvPr/>
        </p:nvSpPr>
        <p:spPr bwMode="auto">
          <a:xfrm>
            <a:off x="3987105" y="638132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82" name="Rectangle 50"/>
          <p:cNvSpPr>
            <a:spLocks noChangeArrowheads="1"/>
          </p:cNvSpPr>
          <p:nvPr/>
        </p:nvSpPr>
        <p:spPr bwMode="auto">
          <a:xfrm>
            <a:off x="3563888" y="638132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183" name="Rectangle 50"/>
          <p:cNvSpPr>
            <a:spLocks noChangeArrowheads="1"/>
          </p:cNvSpPr>
          <p:nvPr/>
        </p:nvSpPr>
        <p:spPr bwMode="auto">
          <a:xfrm>
            <a:off x="467544"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84" name="Rectangle 50"/>
          <p:cNvSpPr>
            <a:spLocks noChangeArrowheads="1"/>
          </p:cNvSpPr>
          <p:nvPr/>
        </p:nvSpPr>
        <p:spPr bwMode="auto">
          <a:xfrm>
            <a:off x="971600"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85" name="Rectangle 50"/>
          <p:cNvSpPr>
            <a:spLocks noChangeArrowheads="1"/>
          </p:cNvSpPr>
          <p:nvPr/>
        </p:nvSpPr>
        <p:spPr bwMode="auto">
          <a:xfrm>
            <a:off x="467544"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86" name="Rectangle 50"/>
          <p:cNvSpPr>
            <a:spLocks noChangeArrowheads="1"/>
          </p:cNvSpPr>
          <p:nvPr/>
        </p:nvSpPr>
        <p:spPr bwMode="auto">
          <a:xfrm>
            <a:off x="971600"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87" name="Rectangle 50"/>
          <p:cNvSpPr>
            <a:spLocks noChangeArrowheads="1"/>
          </p:cNvSpPr>
          <p:nvPr/>
        </p:nvSpPr>
        <p:spPr bwMode="auto">
          <a:xfrm>
            <a:off x="1475656"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88" name="Rectangle 50"/>
          <p:cNvSpPr>
            <a:spLocks noChangeArrowheads="1"/>
          </p:cNvSpPr>
          <p:nvPr/>
        </p:nvSpPr>
        <p:spPr bwMode="auto">
          <a:xfrm>
            <a:off x="1979712"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89" name="Rectangle 50"/>
          <p:cNvSpPr>
            <a:spLocks noChangeArrowheads="1"/>
          </p:cNvSpPr>
          <p:nvPr/>
        </p:nvSpPr>
        <p:spPr bwMode="auto">
          <a:xfrm>
            <a:off x="1475656"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0" name="Rectangle 50"/>
          <p:cNvSpPr>
            <a:spLocks noChangeArrowheads="1"/>
          </p:cNvSpPr>
          <p:nvPr/>
        </p:nvSpPr>
        <p:spPr bwMode="auto">
          <a:xfrm>
            <a:off x="1979712"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1" name="Rectangle 50"/>
          <p:cNvSpPr>
            <a:spLocks noChangeArrowheads="1"/>
          </p:cNvSpPr>
          <p:nvPr/>
        </p:nvSpPr>
        <p:spPr bwMode="auto">
          <a:xfrm>
            <a:off x="2483768"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2" name="Rectangle 50"/>
          <p:cNvSpPr>
            <a:spLocks noChangeArrowheads="1"/>
          </p:cNvSpPr>
          <p:nvPr/>
        </p:nvSpPr>
        <p:spPr bwMode="auto">
          <a:xfrm>
            <a:off x="2987824"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3" name="Rectangle 50"/>
          <p:cNvSpPr>
            <a:spLocks noChangeArrowheads="1"/>
          </p:cNvSpPr>
          <p:nvPr/>
        </p:nvSpPr>
        <p:spPr bwMode="auto">
          <a:xfrm>
            <a:off x="2483768"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4" name="Rectangle 50"/>
          <p:cNvSpPr>
            <a:spLocks noChangeArrowheads="1"/>
          </p:cNvSpPr>
          <p:nvPr/>
        </p:nvSpPr>
        <p:spPr bwMode="auto">
          <a:xfrm>
            <a:off x="2987824"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5" name="Rectangle 50"/>
          <p:cNvSpPr>
            <a:spLocks noChangeArrowheads="1"/>
          </p:cNvSpPr>
          <p:nvPr/>
        </p:nvSpPr>
        <p:spPr bwMode="auto">
          <a:xfrm>
            <a:off x="3491880"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6" name="Rectangle 50"/>
          <p:cNvSpPr>
            <a:spLocks noChangeArrowheads="1"/>
          </p:cNvSpPr>
          <p:nvPr/>
        </p:nvSpPr>
        <p:spPr bwMode="auto">
          <a:xfrm>
            <a:off x="3995936"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7" name="Rectangle 50"/>
          <p:cNvSpPr>
            <a:spLocks noChangeArrowheads="1"/>
          </p:cNvSpPr>
          <p:nvPr/>
        </p:nvSpPr>
        <p:spPr bwMode="auto">
          <a:xfrm>
            <a:off x="3491880"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8" name="Rectangle 50"/>
          <p:cNvSpPr>
            <a:spLocks noChangeArrowheads="1"/>
          </p:cNvSpPr>
          <p:nvPr/>
        </p:nvSpPr>
        <p:spPr bwMode="auto">
          <a:xfrm>
            <a:off x="3995936" y="436510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199" name="Rectangle 50"/>
          <p:cNvSpPr>
            <a:spLocks noChangeArrowheads="1"/>
          </p:cNvSpPr>
          <p:nvPr/>
        </p:nvSpPr>
        <p:spPr bwMode="auto">
          <a:xfrm>
            <a:off x="3491880"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00" name="Rectangle 50"/>
          <p:cNvSpPr>
            <a:spLocks noChangeArrowheads="1"/>
          </p:cNvSpPr>
          <p:nvPr/>
        </p:nvSpPr>
        <p:spPr bwMode="auto">
          <a:xfrm>
            <a:off x="3995936"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01" name="Rectangle 50"/>
          <p:cNvSpPr>
            <a:spLocks noChangeArrowheads="1"/>
          </p:cNvSpPr>
          <p:nvPr/>
        </p:nvSpPr>
        <p:spPr bwMode="auto">
          <a:xfrm>
            <a:off x="3491880"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02" name="Rectangle 50"/>
          <p:cNvSpPr>
            <a:spLocks noChangeArrowheads="1"/>
          </p:cNvSpPr>
          <p:nvPr/>
        </p:nvSpPr>
        <p:spPr bwMode="auto">
          <a:xfrm>
            <a:off x="3995936"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04" name="Rectangle 50"/>
          <p:cNvSpPr>
            <a:spLocks noChangeArrowheads="1"/>
          </p:cNvSpPr>
          <p:nvPr/>
        </p:nvSpPr>
        <p:spPr bwMode="auto">
          <a:xfrm>
            <a:off x="2483768"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96" name="Rectangle 50"/>
          <p:cNvSpPr>
            <a:spLocks noChangeArrowheads="1"/>
          </p:cNvSpPr>
          <p:nvPr/>
        </p:nvSpPr>
        <p:spPr bwMode="auto">
          <a:xfrm>
            <a:off x="2987824"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97" name="Rectangle 50"/>
          <p:cNvSpPr>
            <a:spLocks noChangeArrowheads="1"/>
          </p:cNvSpPr>
          <p:nvPr/>
        </p:nvSpPr>
        <p:spPr bwMode="auto">
          <a:xfrm>
            <a:off x="2483768"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98" name="Rectangle 50"/>
          <p:cNvSpPr>
            <a:spLocks noChangeArrowheads="1"/>
          </p:cNvSpPr>
          <p:nvPr/>
        </p:nvSpPr>
        <p:spPr bwMode="auto">
          <a:xfrm>
            <a:off x="2987824"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99" name="Rectangle 50"/>
          <p:cNvSpPr>
            <a:spLocks noChangeArrowheads="1"/>
          </p:cNvSpPr>
          <p:nvPr/>
        </p:nvSpPr>
        <p:spPr bwMode="auto">
          <a:xfrm>
            <a:off x="1475656"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00" name="Rectangle 50"/>
          <p:cNvSpPr>
            <a:spLocks noChangeArrowheads="1"/>
          </p:cNvSpPr>
          <p:nvPr/>
        </p:nvSpPr>
        <p:spPr bwMode="auto">
          <a:xfrm>
            <a:off x="1979712"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01" name="Rectangle 50"/>
          <p:cNvSpPr>
            <a:spLocks noChangeArrowheads="1"/>
          </p:cNvSpPr>
          <p:nvPr/>
        </p:nvSpPr>
        <p:spPr bwMode="auto">
          <a:xfrm>
            <a:off x="1475656"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02" name="Rectangle 50"/>
          <p:cNvSpPr>
            <a:spLocks noChangeArrowheads="1"/>
          </p:cNvSpPr>
          <p:nvPr/>
        </p:nvSpPr>
        <p:spPr bwMode="auto">
          <a:xfrm>
            <a:off x="1979712"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03" name="Rectangle 50"/>
          <p:cNvSpPr>
            <a:spLocks noChangeArrowheads="1"/>
          </p:cNvSpPr>
          <p:nvPr/>
        </p:nvSpPr>
        <p:spPr bwMode="auto">
          <a:xfrm>
            <a:off x="467544"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04" name="Rectangle 50"/>
          <p:cNvSpPr>
            <a:spLocks noChangeArrowheads="1"/>
          </p:cNvSpPr>
          <p:nvPr/>
        </p:nvSpPr>
        <p:spPr bwMode="auto">
          <a:xfrm>
            <a:off x="971600" y="48691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05" name="Rectangle 50"/>
          <p:cNvSpPr>
            <a:spLocks noChangeArrowheads="1"/>
          </p:cNvSpPr>
          <p:nvPr/>
        </p:nvSpPr>
        <p:spPr bwMode="auto">
          <a:xfrm>
            <a:off x="467544"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06" name="Rectangle 50"/>
          <p:cNvSpPr>
            <a:spLocks noChangeArrowheads="1"/>
          </p:cNvSpPr>
          <p:nvPr/>
        </p:nvSpPr>
        <p:spPr bwMode="auto">
          <a:xfrm>
            <a:off x="971600" y="53732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07" name="正方形/長方形 306"/>
          <p:cNvSpPr/>
          <p:nvPr/>
        </p:nvSpPr>
        <p:spPr bwMode="auto">
          <a:xfrm>
            <a:off x="827584" y="422108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08" name="正方形/長方形 307"/>
          <p:cNvSpPr/>
          <p:nvPr/>
        </p:nvSpPr>
        <p:spPr bwMode="auto">
          <a:xfrm>
            <a:off x="827584" y="5230341"/>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09" name="正方形/長方形 308"/>
          <p:cNvSpPr/>
          <p:nvPr/>
        </p:nvSpPr>
        <p:spPr bwMode="auto">
          <a:xfrm>
            <a:off x="827584" y="32129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0" name="正方形/長方形 309"/>
          <p:cNvSpPr/>
          <p:nvPr/>
        </p:nvSpPr>
        <p:spPr bwMode="auto">
          <a:xfrm>
            <a:off x="1836837" y="4222229"/>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1" name="正方形/長方形 310"/>
          <p:cNvSpPr/>
          <p:nvPr/>
        </p:nvSpPr>
        <p:spPr bwMode="auto">
          <a:xfrm>
            <a:off x="1835696" y="5230341"/>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2" name="正方形/長方形 311"/>
          <p:cNvSpPr/>
          <p:nvPr/>
        </p:nvSpPr>
        <p:spPr bwMode="auto">
          <a:xfrm>
            <a:off x="2844949" y="422108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3" name="正方形/長方形 312"/>
          <p:cNvSpPr/>
          <p:nvPr/>
        </p:nvSpPr>
        <p:spPr bwMode="auto">
          <a:xfrm>
            <a:off x="2844949" y="5230341"/>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4" name="正方形/長方形 313"/>
          <p:cNvSpPr/>
          <p:nvPr/>
        </p:nvSpPr>
        <p:spPr bwMode="auto">
          <a:xfrm>
            <a:off x="3853061" y="422108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5" name="正方形/長方形 314"/>
          <p:cNvSpPr/>
          <p:nvPr/>
        </p:nvSpPr>
        <p:spPr bwMode="auto">
          <a:xfrm>
            <a:off x="3853061" y="5230341"/>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6" name="正方形/長方形 315"/>
          <p:cNvSpPr/>
          <p:nvPr/>
        </p:nvSpPr>
        <p:spPr bwMode="auto">
          <a:xfrm>
            <a:off x="1835696" y="32129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7" name="正方形/長方形 316"/>
          <p:cNvSpPr/>
          <p:nvPr/>
        </p:nvSpPr>
        <p:spPr bwMode="auto">
          <a:xfrm>
            <a:off x="2843808" y="32129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8" name="正方形/長方形 317"/>
          <p:cNvSpPr/>
          <p:nvPr/>
        </p:nvSpPr>
        <p:spPr bwMode="auto">
          <a:xfrm>
            <a:off x="3851920" y="32129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9" name="正方形/長方形 318"/>
          <p:cNvSpPr/>
          <p:nvPr/>
        </p:nvSpPr>
        <p:spPr bwMode="auto">
          <a:xfrm>
            <a:off x="827584" y="623845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20" name="正方形/長方形 319"/>
          <p:cNvSpPr/>
          <p:nvPr/>
        </p:nvSpPr>
        <p:spPr bwMode="auto">
          <a:xfrm>
            <a:off x="1835696" y="623845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21" name="正方形/長方形 320"/>
          <p:cNvSpPr/>
          <p:nvPr/>
        </p:nvSpPr>
        <p:spPr bwMode="auto">
          <a:xfrm>
            <a:off x="2843808" y="623845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22" name="正方形/長方形 321"/>
          <p:cNvSpPr/>
          <p:nvPr/>
        </p:nvSpPr>
        <p:spPr bwMode="auto">
          <a:xfrm>
            <a:off x="3851920" y="623845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23" name="直線コネクタ 322"/>
          <p:cNvCxnSpPr>
            <a:endCxn id="319" idx="0"/>
          </p:cNvCxnSpPr>
          <p:nvPr/>
        </p:nvCxnSpPr>
        <p:spPr bwMode="auto">
          <a:xfrm rot="5400000">
            <a:off x="-541423" y="4797437"/>
            <a:ext cx="2881461" cy="570"/>
          </a:xfrm>
          <a:prstGeom prst="line">
            <a:avLst/>
          </a:prstGeom>
          <a:noFill/>
          <a:ln w="28575" cap="flat" cmpd="sng" algn="ctr">
            <a:solidFill>
              <a:schemeClr val="tx1"/>
            </a:solidFill>
            <a:prstDash val="solid"/>
            <a:round/>
            <a:headEnd type="none" w="med" len="med"/>
            <a:tailEnd type="none" w="med" len="med"/>
          </a:ln>
          <a:effectLst/>
        </p:spPr>
      </p:cxnSp>
      <p:cxnSp>
        <p:nvCxnSpPr>
          <p:cNvPr id="324" name="直線コネクタ 323"/>
          <p:cNvCxnSpPr/>
          <p:nvPr/>
        </p:nvCxnSpPr>
        <p:spPr bwMode="auto">
          <a:xfrm rot="5400000">
            <a:off x="466688" y="4797438"/>
            <a:ext cx="2881461" cy="570"/>
          </a:xfrm>
          <a:prstGeom prst="line">
            <a:avLst/>
          </a:prstGeom>
          <a:noFill/>
          <a:ln w="28575" cap="flat" cmpd="sng" algn="ctr">
            <a:solidFill>
              <a:schemeClr val="tx1"/>
            </a:solidFill>
            <a:prstDash val="solid"/>
            <a:round/>
            <a:headEnd type="none" w="med" len="med"/>
            <a:tailEnd type="none" w="med" len="med"/>
          </a:ln>
          <a:effectLst/>
        </p:spPr>
      </p:cxnSp>
      <p:cxnSp>
        <p:nvCxnSpPr>
          <p:cNvPr id="325" name="直線コネクタ 324"/>
          <p:cNvCxnSpPr/>
          <p:nvPr/>
        </p:nvCxnSpPr>
        <p:spPr bwMode="auto">
          <a:xfrm rot="5400000">
            <a:off x="1475371" y="4796296"/>
            <a:ext cx="2881461" cy="570"/>
          </a:xfrm>
          <a:prstGeom prst="line">
            <a:avLst/>
          </a:prstGeom>
          <a:noFill/>
          <a:ln w="28575" cap="flat" cmpd="sng" algn="ctr">
            <a:solidFill>
              <a:schemeClr val="tx1"/>
            </a:solidFill>
            <a:prstDash val="solid"/>
            <a:round/>
            <a:headEnd type="none" w="med" len="med"/>
            <a:tailEnd type="none" w="med" len="med"/>
          </a:ln>
          <a:effectLst/>
        </p:spPr>
      </p:cxnSp>
      <p:cxnSp>
        <p:nvCxnSpPr>
          <p:cNvPr id="326" name="直線コネクタ 325"/>
          <p:cNvCxnSpPr/>
          <p:nvPr/>
        </p:nvCxnSpPr>
        <p:spPr bwMode="auto">
          <a:xfrm rot="5400000">
            <a:off x="2483483" y="4796296"/>
            <a:ext cx="2881461" cy="570"/>
          </a:xfrm>
          <a:prstGeom prst="line">
            <a:avLst/>
          </a:prstGeom>
          <a:noFill/>
          <a:ln w="28575" cap="flat" cmpd="sng" algn="ctr">
            <a:solidFill>
              <a:schemeClr val="tx1"/>
            </a:solidFill>
            <a:prstDash val="solid"/>
            <a:round/>
            <a:headEnd type="none" w="med" len="med"/>
            <a:tailEnd type="none" w="med" len="med"/>
          </a:ln>
          <a:effectLst/>
        </p:spPr>
      </p:cxnSp>
      <p:cxnSp>
        <p:nvCxnSpPr>
          <p:cNvPr id="327" name="直線コネクタ 326"/>
          <p:cNvCxnSpPr>
            <a:endCxn id="318" idx="3"/>
          </p:cNvCxnSpPr>
          <p:nvPr/>
        </p:nvCxnSpPr>
        <p:spPr bwMode="auto">
          <a:xfrm flipV="1">
            <a:off x="899592" y="3284414"/>
            <a:ext cx="3095203" cy="571"/>
          </a:xfrm>
          <a:prstGeom prst="line">
            <a:avLst/>
          </a:prstGeom>
          <a:noFill/>
          <a:ln w="28575" cap="flat" cmpd="sng" algn="ctr">
            <a:solidFill>
              <a:schemeClr val="tx1"/>
            </a:solidFill>
            <a:prstDash val="solid"/>
            <a:round/>
            <a:headEnd type="none" w="med" len="med"/>
            <a:tailEnd type="none" w="med" len="med"/>
          </a:ln>
          <a:effectLst/>
        </p:spPr>
      </p:cxnSp>
      <p:cxnSp>
        <p:nvCxnSpPr>
          <p:cNvPr id="328" name="直線コネクタ 327"/>
          <p:cNvCxnSpPr/>
          <p:nvPr/>
        </p:nvCxnSpPr>
        <p:spPr bwMode="auto">
          <a:xfrm flipV="1">
            <a:off x="900733" y="4292525"/>
            <a:ext cx="3095203" cy="571"/>
          </a:xfrm>
          <a:prstGeom prst="line">
            <a:avLst/>
          </a:prstGeom>
          <a:noFill/>
          <a:ln w="28575" cap="flat" cmpd="sng" algn="ctr">
            <a:solidFill>
              <a:schemeClr val="tx1"/>
            </a:solidFill>
            <a:prstDash val="solid"/>
            <a:round/>
            <a:headEnd type="none" w="med" len="med"/>
            <a:tailEnd type="none" w="med" len="med"/>
          </a:ln>
          <a:effectLst/>
        </p:spPr>
      </p:cxnSp>
      <p:cxnSp>
        <p:nvCxnSpPr>
          <p:cNvPr id="329" name="直線コネクタ 328"/>
          <p:cNvCxnSpPr/>
          <p:nvPr/>
        </p:nvCxnSpPr>
        <p:spPr bwMode="auto">
          <a:xfrm flipV="1">
            <a:off x="899592" y="5300637"/>
            <a:ext cx="3095203" cy="571"/>
          </a:xfrm>
          <a:prstGeom prst="line">
            <a:avLst/>
          </a:prstGeom>
          <a:noFill/>
          <a:ln w="28575" cap="flat" cmpd="sng" algn="ctr">
            <a:solidFill>
              <a:schemeClr val="tx1"/>
            </a:solidFill>
            <a:prstDash val="solid"/>
            <a:round/>
            <a:headEnd type="none" w="med" len="med"/>
            <a:tailEnd type="none" w="med" len="med"/>
          </a:ln>
          <a:effectLst/>
        </p:spPr>
      </p:cxnSp>
      <p:cxnSp>
        <p:nvCxnSpPr>
          <p:cNvPr id="330" name="直線コネクタ 329"/>
          <p:cNvCxnSpPr/>
          <p:nvPr/>
        </p:nvCxnSpPr>
        <p:spPr bwMode="auto">
          <a:xfrm flipV="1">
            <a:off x="899592" y="6308749"/>
            <a:ext cx="3095203" cy="571"/>
          </a:xfrm>
          <a:prstGeom prst="line">
            <a:avLst/>
          </a:prstGeom>
          <a:noFill/>
          <a:ln w="28575" cap="flat" cmpd="sng" algn="ctr">
            <a:solidFill>
              <a:schemeClr val="tx1"/>
            </a:solidFill>
            <a:prstDash val="solid"/>
            <a:round/>
            <a:headEnd type="none" w="med" len="med"/>
            <a:tailEnd type="none" w="med" len="med"/>
          </a:ln>
          <a:effectLst/>
        </p:spPr>
      </p:cxnSp>
      <p:cxnSp>
        <p:nvCxnSpPr>
          <p:cNvPr id="331" name="直線コネクタ 330"/>
          <p:cNvCxnSpPr/>
          <p:nvPr/>
        </p:nvCxnSpPr>
        <p:spPr bwMode="auto">
          <a:xfrm>
            <a:off x="683568" y="306896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32" name="直線コネクタ 331"/>
          <p:cNvCxnSpPr/>
          <p:nvPr/>
        </p:nvCxnSpPr>
        <p:spPr bwMode="auto">
          <a:xfrm flipH="1">
            <a:off x="901301" y="306896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33" name="直線コネクタ 332"/>
          <p:cNvCxnSpPr/>
          <p:nvPr/>
        </p:nvCxnSpPr>
        <p:spPr bwMode="auto">
          <a:xfrm>
            <a:off x="1691680" y="306896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34" name="直線コネクタ 333"/>
          <p:cNvCxnSpPr/>
          <p:nvPr/>
        </p:nvCxnSpPr>
        <p:spPr bwMode="auto">
          <a:xfrm flipH="1">
            <a:off x="1909413" y="306896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35" name="直線コネクタ 334"/>
          <p:cNvCxnSpPr/>
          <p:nvPr/>
        </p:nvCxnSpPr>
        <p:spPr bwMode="auto">
          <a:xfrm>
            <a:off x="2699792" y="306896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36" name="直線コネクタ 335"/>
          <p:cNvCxnSpPr/>
          <p:nvPr/>
        </p:nvCxnSpPr>
        <p:spPr bwMode="auto">
          <a:xfrm flipH="1">
            <a:off x="2917525" y="306896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37" name="直線コネクタ 336"/>
          <p:cNvCxnSpPr/>
          <p:nvPr/>
        </p:nvCxnSpPr>
        <p:spPr bwMode="auto">
          <a:xfrm>
            <a:off x="3707904" y="306896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38" name="直線コネクタ 337"/>
          <p:cNvCxnSpPr/>
          <p:nvPr/>
        </p:nvCxnSpPr>
        <p:spPr bwMode="auto">
          <a:xfrm flipH="1">
            <a:off x="3925637" y="306896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39" name="直線コネクタ 338"/>
          <p:cNvCxnSpPr/>
          <p:nvPr/>
        </p:nvCxnSpPr>
        <p:spPr bwMode="auto">
          <a:xfrm flipV="1">
            <a:off x="683568" y="631330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40" name="直線コネクタ 339"/>
          <p:cNvCxnSpPr/>
          <p:nvPr/>
        </p:nvCxnSpPr>
        <p:spPr bwMode="auto">
          <a:xfrm flipH="1" flipV="1">
            <a:off x="901301" y="631330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41" name="直線コネクタ 340"/>
          <p:cNvCxnSpPr/>
          <p:nvPr/>
        </p:nvCxnSpPr>
        <p:spPr bwMode="auto">
          <a:xfrm flipV="1">
            <a:off x="1691680" y="631330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42" name="直線コネクタ 341"/>
          <p:cNvCxnSpPr/>
          <p:nvPr/>
        </p:nvCxnSpPr>
        <p:spPr bwMode="auto">
          <a:xfrm flipH="1" flipV="1">
            <a:off x="1909413" y="631330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43" name="直線コネクタ 342"/>
          <p:cNvCxnSpPr/>
          <p:nvPr/>
        </p:nvCxnSpPr>
        <p:spPr bwMode="auto">
          <a:xfrm flipV="1">
            <a:off x="2699792" y="631330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44" name="直線コネクタ 343"/>
          <p:cNvCxnSpPr/>
          <p:nvPr/>
        </p:nvCxnSpPr>
        <p:spPr bwMode="auto">
          <a:xfrm flipH="1" flipV="1">
            <a:off x="2917525" y="631330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45" name="直線コネクタ 344"/>
          <p:cNvCxnSpPr/>
          <p:nvPr/>
        </p:nvCxnSpPr>
        <p:spPr bwMode="auto">
          <a:xfrm flipV="1">
            <a:off x="3707904" y="631330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46" name="直線コネクタ 345"/>
          <p:cNvCxnSpPr/>
          <p:nvPr/>
        </p:nvCxnSpPr>
        <p:spPr bwMode="auto">
          <a:xfrm flipH="1" flipV="1">
            <a:off x="3925637" y="631330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47" name="直線コネクタ 346"/>
          <p:cNvCxnSpPr/>
          <p:nvPr/>
        </p:nvCxnSpPr>
        <p:spPr bwMode="auto">
          <a:xfrm rot="5400000">
            <a:off x="682714" y="407792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48" name="直線コネクタ 347"/>
          <p:cNvCxnSpPr/>
          <p:nvPr/>
        </p:nvCxnSpPr>
        <p:spPr bwMode="auto">
          <a:xfrm rot="16200000" flipH="1">
            <a:off x="682714" y="407792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49" name="直線コネクタ 348"/>
          <p:cNvCxnSpPr/>
          <p:nvPr/>
        </p:nvCxnSpPr>
        <p:spPr bwMode="auto">
          <a:xfrm rot="5400000">
            <a:off x="1692534" y="407792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0" name="直線コネクタ 349"/>
          <p:cNvCxnSpPr/>
          <p:nvPr/>
        </p:nvCxnSpPr>
        <p:spPr bwMode="auto">
          <a:xfrm rot="16200000" flipH="1">
            <a:off x="1692534" y="407792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1" name="直線コネクタ 350"/>
          <p:cNvCxnSpPr/>
          <p:nvPr/>
        </p:nvCxnSpPr>
        <p:spPr bwMode="auto">
          <a:xfrm rot="5400000">
            <a:off x="2700646" y="407792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2" name="直線コネクタ 351"/>
          <p:cNvCxnSpPr/>
          <p:nvPr/>
        </p:nvCxnSpPr>
        <p:spPr bwMode="auto">
          <a:xfrm rot="16200000" flipH="1">
            <a:off x="2700646" y="407792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3" name="直線コネクタ 352"/>
          <p:cNvCxnSpPr/>
          <p:nvPr/>
        </p:nvCxnSpPr>
        <p:spPr bwMode="auto">
          <a:xfrm rot="5400000">
            <a:off x="3707050" y="407792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4" name="直線コネクタ 353"/>
          <p:cNvCxnSpPr/>
          <p:nvPr/>
        </p:nvCxnSpPr>
        <p:spPr bwMode="auto">
          <a:xfrm rot="16200000" flipH="1">
            <a:off x="3707050" y="407792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5" name="直線コネクタ 354"/>
          <p:cNvCxnSpPr/>
          <p:nvPr/>
        </p:nvCxnSpPr>
        <p:spPr bwMode="auto">
          <a:xfrm rot="5400000">
            <a:off x="684422" y="508603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6" name="直線コネクタ 355"/>
          <p:cNvCxnSpPr/>
          <p:nvPr/>
        </p:nvCxnSpPr>
        <p:spPr bwMode="auto">
          <a:xfrm rot="16200000" flipH="1">
            <a:off x="684422" y="508603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7" name="直線コネクタ 356"/>
          <p:cNvCxnSpPr/>
          <p:nvPr/>
        </p:nvCxnSpPr>
        <p:spPr bwMode="auto">
          <a:xfrm rot="5400000">
            <a:off x="1692534" y="508603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8" name="直線コネクタ 357"/>
          <p:cNvCxnSpPr/>
          <p:nvPr/>
        </p:nvCxnSpPr>
        <p:spPr bwMode="auto">
          <a:xfrm rot="16200000" flipH="1">
            <a:off x="1692534" y="508603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59" name="直線コネクタ 358"/>
          <p:cNvCxnSpPr/>
          <p:nvPr/>
        </p:nvCxnSpPr>
        <p:spPr bwMode="auto">
          <a:xfrm rot="5400000">
            <a:off x="2700646" y="508603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60" name="直線コネクタ 359"/>
          <p:cNvCxnSpPr/>
          <p:nvPr/>
        </p:nvCxnSpPr>
        <p:spPr bwMode="auto">
          <a:xfrm rot="16200000" flipH="1">
            <a:off x="2700646" y="508603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61" name="直線コネクタ 360"/>
          <p:cNvCxnSpPr/>
          <p:nvPr/>
        </p:nvCxnSpPr>
        <p:spPr bwMode="auto">
          <a:xfrm rot="5400000">
            <a:off x="3708758" y="508603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62" name="直線コネクタ 361"/>
          <p:cNvCxnSpPr/>
          <p:nvPr/>
        </p:nvCxnSpPr>
        <p:spPr bwMode="auto">
          <a:xfrm rot="16200000" flipH="1">
            <a:off x="3708758" y="5086038"/>
            <a:ext cx="432048" cy="430340"/>
          </a:xfrm>
          <a:prstGeom prst="line">
            <a:avLst/>
          </a:prstGeom>
          <a:noFill/>
          <a:ln w="2857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右矢印 197"/>
          <p:cNvSpPr/>
          <p:nvPr/>
        </p:nvSpPr>
        <p:spPr bwMode="auto">
          <a:xfrm>
            <a:off x="4714875" y="3643313"/>
            <a:ext cx="1071563" cy="798512"/>
          </a:xfrm>
          <a:prstGeom prst="rightArrow">
            <a:avLst/>
          </a:prstGeom>
          <a:solidFill>
            <a:schemeClr val="accent6"/>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spcBef>
                <a:spcPct val="50000"/>
              </a:spcBef>
              <a:defRPr/>
            </a:pPr>
            <a:endParaRPr lang="ja-JP" altLang="en-US" sz="2000">
              <a:solidFill>
                <a:schemeClr val="tx2"/>
              </a:solidFill>
            </a:endParaRPr>
          </a:p>
        </p:txBody>
      </p:sp>
      <p:sp>
        <p:nvSpPr>
          <p:cNvPr id="11277" name="タイトル 198"/>
          <p:cNvSpPr>
            <a:spLocks noGrp="1"/>
          </p:cNvSpPr>
          <p:nvPr>
            <p:ph type="title"/>
          </p:nvPr>
        </p:nvSpPr>
        <p:spPr/>
        <p:txBody>
          <a:bodyPr/>
          <a:lstStyle/>
          <a:p>
            <a:pPr eaLnBrk="1" hangingPunct="1"/>
            <a:r>
              <a:rPr lang="en-US" altLang="ja-JP" dirty="0" smtClean="0"/>
              <a:t>Wireless 3D CMP: </a:t>
            </a:r>
            <a:r>
              <a:rPr lang="en-US" altLang="ja-JP" sz="3200" dirty="0" smtClean="0"/>
              <a:t>Homogeneous</a:t>
            </a:r>
            <a:endParaRPr lang="ja-JP" altLang="en-US" dirty="0" smtClean="0"/>
          </a:p>
        </p:txBody>
      </p:sp>
      <p:sp>
        <p:nvSpPr>
          <p:cNvPr id="11278" name="コンテンツ プレースホルダ 344"/>
          <p:cNvSpPr>
            <a:spLocks noGrp="1"/>
          </p:cNvSpPr>
          <p:nvPr>
            <p:ph idx="1"/>
          </p:nvPr>
        </p:nvSpPr>
        <p:spPr/>
        <p:txBody>
          <a:bodyPr/>
          <a:lstStyle/>
          <a:p>
            <a:pPr eaLnBrk="1" hangingPunct="1"/>
            <a:r>
              <a:rPr lang="en-US" altLang="ja-JP" sz="2800" dirty="0" smtClean="0"/>
              <a:t>2D is divided into 8 planes</a:t>
            </a:r>
          </a:p>
          <a:p>
            <a:pPr lvl="1" eaLnBrk="1" hangingPunct="1"/>
            <a:r>
              <a:rPr lang="en-US" altLang="ja-JP" sz="2400" dirty="0" smtClean="0"/>
              <a:t>Stacking the same chips</a:t>
            </a:r>
            <a:endParaRPr lang="ja-JP" altLang="en-US" dirty="0" smtClean="0"/>
          </a:p>
        </p:txBody>
      </p:sp>
      <p:sp>
        <p:nvSpPr>
          <p:cNvPr id="369" name="正方形/長方形 368"/>
          <p:cNvSpPr/>
          <p:nvPr/>
        </p:nvSpPr>
        <p:spPr bwMode="auto">
          <a:xfrm>
            <a:off x="395536" y="24928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82" name="正方形/長方形 381"/>
          <p:cNvSpPr/>
          <p:nvPr/>
        </p:nvSpPr>
        <p:spPr bwMode="auto">
          <a:xfrm>
            <a:off x="395536" y="24208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5" name="正方形/長方形 394"/>
          <p:cNvSpPr/>
          <p:nvPr/>
        </p:nvSpPr>
        <p:spPr bwMode="auto">
          <a:xfrm>
            <a:off x="395536" y="342900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8" name="正方形/長方形 407"/>
          <p:cNvSpPr/>
          <p:nvPr/>
        </p:nvSpPr>
        <p:spPr bwMode="auto">
          <a:xfrm>
            <a:off x="395536" y="443711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1" name="正方形/長方形 420"/>
          <p:cNvSpPr/>
          <p:nvPr/>
        </p:nvSpPr>
        <p:spPr bwMode="auto">
          <a:xfrm>
            <a:off x="395536"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4" name="正方形/長方形 433"/>
          <p:cNvSpPr/>
          <p:nvPr/>
        </p:nvSpPr>
        <p:spPr bwMode="auto">
          <a:xfrm>
            <a:off x="1403648" y="24928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7" name="正方形/長方形 446"/>
          <p:cNvSpPr/>
          <p:nvPr/>
        </p:nvSpPr>
        <p:spPr bwMode="auto">
          <a:xfrm>
            <a:off x="1403648" y="24208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8" name="正方形/長方形 447"/>
          <p:cNvSpPr/>
          <p:nvPr/>
        </p:nvSpPr>
        <p:spPr bwMode="auto">
          <a:xfrm>
            <a:off x="1403648" y="342900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9" name="正方形/長方形 448"/>
          <p:cNvSpPr/>
          <p:nvPr/>
        </p:nvSpPr>
        <p:spPr bwMode="auto">
          <a:xfrm>
            <a:off x="1403648" y="443711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0" name="正方形/長方形 449"/>
          <p:cNvSpPr/>
          <p:nvPr/>
        </p:nvSpPr>
        <p:spPr bwMode="auto">
          <a:xfrm>
            <a:off x="1403648"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1" name="正方形/長方形 450"/>
          <p:cNvSpPr/>
          <p:nvPr/>
        </p:nvSpPr>
        <p:spPr bwMode="auto">
          <a:xfrm>
            <a:off x="2411760" y="24928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2" name="正方形/長方形 451"/>
          <p:cNvSpPr/>
          <p:nvPr/>
        </p:nvSpPr>
        <p:spPr bwMode="auto">
          <a:xfrm>
            <a:off x="2411760" y="24208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3" name="正方形/長方形 452"/>
          <p:cNvSpPr/>
          <p:nvPr/>
        </p:nvSpPr>
        <p:spPr bwMode="auto">
          <a:xfrm>
            <a:off x="2411760" y="342900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4" name="正方形/長方形 453"/>
          <p:cNvSpPr/>
          <p:nvPr/>
        </p:nvSpPr>
        <p:spPr bwMode="auto">
          <a:xfrm>
            <a:off x="2411760" y="443711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5" name="正方形/長方形 454"/>
          <p:cNvSpPr/>
          <p:nvPr/>
        </p:nvSpPr>
        <p:spPr bwMode="auto">
          <a:xfrm>
            <a:off x="2411760"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6" name="正方形/長方形 455"/>
          <p:cNvSpPr/>
          <p:nvPr/>
        </p:nvSpPr>
        <p:spPr bwMode="auto">
          <a:xfrm>
            <a:off x="3419872" y="24928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61" name="正方形/長方形 460"/>
          <p:cNvSpPr/>
          <p:nvPr/>
        </p:nvSpPr>
        <p:spPr bwMode="auto">
          <a:xfrm>
            <a:off x="3419872" y="24208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0" name="正方形/長方形 469"/>
          <p:cNvSpPr/>
          <p:nvPr/>
        </p:nvSpPr>
        <p:spPr bwMode="auto">
          <a:xfrm>
            <a:off x="3419872" y="342900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1" name="正方形/長方形 470"/>
          <p:cNvSpPr/>
          <p:nvPr/>
        </p:nvSpPr>
        <p:spPr bwMode="auto">
          <a:xfrm>
            <a:off x="3419872" y="443711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2" name="正方形/長方形 471"/>
          <p:cNvSpPr/>
          <p:nvPr/>
        </p:nvSpPr>
        <p:spPr bwMode="auto">
          <a:xfrm>
            <a:off x="3419872"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3" name="Rectangle 50"/>
          <p:cNvSpPr>
            <a:spLocks noChangeArrowheads="1"/>
          </p:cNvSpPr>
          <p:nvPr/>
        </p:nvSpPr>
        <p:spPr bwMode="auto">
          <a:xfrm>
            <a:off x="467544" y="249289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74" name="Rectangle 50"/>
          <p:cNvSpPr>
            <a:spLocks noChangeArrowheads="1"/>
          </p:cNvSpPr>
          <p:nvPr/>
        </p:nvSpPr>
        <p:spPr bwMode="auto">
          <a:xfrm>
            <a:off x="1475656" y="249289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75" name="Rectangle 50"/>
          <p:cNvSpPr>
            <a:spLocks noChangeArrowheads="1"/>
          </p:cNvSpPr>
          <p:nvPr/>
        </p:nvSpPr>
        <p:spPr bwMode="auto">
          <a:xfrm>
            <a:off x="2483768" y="249289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76" name="Rectangle 50"/>
          <p:cNvSpPr>
            <a:spLocks noChangeArrowheads="1"/>
          </p:cNvSpPr>
          <p:nvPr/>
        </p:nvSpPr>
        <p:spPr bwMode="auto">
          <a:xfrm>
            <a:off x="3491880" y="2492896"/>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77" name="Rectangle 50"/>
          <p:cNvSpPr>
            <a:spLocks noChangeArrowheads="1"/>
          </p:cNvSpPr>
          <p:nvPr/>
        </p:nvSpPr>
        <p:spPr bwMode="auto">
          <a:xfrm>
            <a:off x="467544" y="551723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83" name="Rectangle 50"/>
          <p:cNvSpPr>
            <a:spLocks noChangeArrowheads="1"/>
          </p:cNvSpPr>
          <p:nvPr/>
        </p:nvSpPr>
        <p:spPr bwMode="auto">
          <a:xfrm>
            <a:off x="1475656" y="551723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88" name="Rectangle 50"/>
          <p:cNvSpPr>
            <a:spLocks noChangeArrowheads="1"/>
          </p:cNvSpPr>
          <p:nvPr/>
        </p:nvSpPr>
        <p:spPr bwMode="auto">
          <a:xfrm>
            <a:off x="2483768" y="551723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89" name="Rectangle 50"/>
          <p:cNvSpPr>
            <a:spLocks noChangeArrowheads="1"/>
          </p:cNvSpPr>
          <p:nvPr/>
        </p:nvSpPr>
        <p:spPr bwMode="auto">
          <a:xfrm>
            <a:off x="3491880" y="551723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90" name="Rectangle 50"/>
          <p:cNvSpPr>
            <a:spLocks noChangeArrowheads="1"/>
          </p:cNvSpPr>
          <p:nvPr/>
        </p:nvSpPr>
        <p:spPr bwMode="auto">
          <a:xfrm>
            <a:off x="962769" y="2567186"/>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91" name="Rectangle 50"/>
          <p:cNvSpPr>
            <a:spLocks noChangeArrowheads="1"/>
          </p:cNvSpPr>
          <p:nvPr/>
        </p:nvSpPr>
        <p:spPr bwMode="auto">
          <a:xfrm>
            <a:off x="539552" y="2567186"/>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92" name="Rectangle 50"/>
          <p:cNvSpPr>
            <a:spLocks noChangeArrowheads="1"/>
          </p:cNvSpPr>
          <p:nvPr/>
        </p:nvSpPr>
        <p:spPr bwMode="auto">
          <a:xfrm>
            <a:off x="1970881" y="256490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93" name="Rectangle 50"/>
          <p:cNvSpPr>
            <a:spLocks noChangeArrowheads="1"/>
          </p:cNvSpPr>
          <p:nvPr/>
        </p:nvSpPr>
        <p:spPr bwMode="auto">
          <a:xfrm>
            <a:off x="1547664" y="256490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94" name="Rectangle 50"/>
          <p:cNvSpPr>
            <a:spLocks noChangeArrowheads="1"/>
          </p:cNvSpPr>
          <p:nvPr/>
        </p:nvSpPr>
        <p:spPr bwMode="auto">
          <a:xfrm>
            <a:off x="2978993" y="256490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95" name="Rectangle 50"/>
          <p:cNvSpPr>
            <a:spLocks noChangeArrowheads="1"/>
          </p:cNvSpPr>
          <p:nvPr/>
        </p:nvSpPr>
        <p:spPr bwMode="auto">
          <a:xfrm>
            <a:off x="2555776" y="256490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96" name="Rectangle 50"/>
          <p:cNvSpPr>
            <a:spLocks noChangeArrowheads="1"/>
          </p:cNvSpPr>
          <p:nvPr/>
        </p:nvSpPr>
        <p:spPr bwMode="auto">
          <a:xfrm>
            <a:off x="3987105" y="256490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06" name="Rectangle 50"/>
          <p:cNvSpPr>
            <a:spLocks noChangeArrowheads="1"/>
          </p:cNvSpPr>
          <p:nvPr/>
        </p:nvSpPr>
        <p:spPr bwMode="auto">
          <a:xfrm>
            <a:off x="3563888" y="256490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07" name="Rectangle 50"/>
          <p:cNvSpPr>
            <a:spLocks noChangeArrowheads="1"/>
          </p:cNvSpPr>
          <p:nvPr/>
        </p:nvSpPr>
        <p:spPr bwMode="auto">
          <a:xfrm>
            <a:off x="962769" y="6023570"/>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08" name="Rectangle 50"/>
          <p:cNvSpPr>
            <a:spLocks noChangeArrowheads="1"/>
          </p:cNvSpPr>
          <p:nvPr/>
        </p:nvSpPr>
        <p:spPr bwMode="auto">
          <a:xfrm>
            <a:off x="539552" y="6023570"/>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09" name="Rectangle 50"/>
          <p:cNvSpPr>
            <a:spLocks noChangeArrowheads="1"/>
          </p:cNvSpPr>
          <p:nvPr/>
        </p:nvSpPr>
        <p:spPr bwMode="auto">
          <a:xfrm>
            <a:off x="1970881" y="602128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10" name="Rectangle 50"/>
          <p:cNvSpPr>
            <a:spLocks noChangeArrowheads="1"/>
          </p:cNvSpPr>
          <p:nvPr/>
        </p:nvSpPr>
        <p:spPr bwMode="auto">
          <a:xfrm>
            <a:off x="1547664" y="602128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11" name="Rectangle 50"/>
          <p:cNvSpPr>
            <a:spLocks noChangeArrowheads="1"/>
          </p:cNvSpPr>
          <p:nvPr/>
        </p:nvSpPr>
        <p:spPr bwMode="auto">
          <a:xfrm>
            <a:off x="2978993" y="602128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12" name="Rectangle 50"/>
          <p:cNvSpPr>
            <a:spLocks noChangeArrowheads="1"/>
          </p:cNvSpPr>
          <p:nvPr/>
        </p:nvSpPr>
        <p:spPr bwMode="auto">
          <a:xfrm>
            <a:off x="2555776" y="602128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13" name="Rectangle 50"/>
          <p:cNvSpPr>
            <a:spLocks noChangeArrowheads="1"/>
          </p:cNvSpPr>
          <p:nvPr/>
        </p:nvSpPr>
        <p:spPr bwMode="auto">
          <a:xfrm>
            <a:off x="3987105" y="602128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18" name="Rectangle 50"/>
          <p:cNvSpPr>
            <a:spLocks noChangeArrowheads="1"/>
          </p:cNvSpPr>
          <p:nvPr/>
        </p:nvSpPr>
        <p:spPr bwMode="auto">
          <a:xfrm>
            <a:off x="3563888" y="602128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523" name="Rectangle 50"/>
          <p:cNvSpPr>
            <a:spLocks noChangeArrowheads="1"/>
          </p:cNvSpPr>
          <p:nvPr/>
        </p:nvSpPr>
        <p:spPr bwMode="auto">
          <a:xfrm>
            <a:off x="467544" y="350100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4" name="Rectangle 50"/>
          <p:cNvSpPr>
            <a:spLocks noChangeArrowheads="1"/>
          </p:cNvSpPr>
          <p:nvPr/>
        </p:nvSpPr>
        <p:spPr bwMode="auto">
          <a:xfrm>
            <a:off x="971600" y="350100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5" name="Rectangle 50"/>
          <p:cNvSpPr>
            <a:spLocks noChangeArrowheads="1"/>
          </p:cNvSpPr>
          <p:nvPr/>
        </p:nvSpPr>
        <p:spPr bwMode="auto">
          <a:xfrm>
            <a:off x="467544" y="40050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6" name="Rectangle 50"/>
          <p:cNvSpPr>
            <a:spLocks noChangeArrowheads="1"/>
          </p:cNvSpPr>
          <p:nvPr/>
        </p:nvSpPr>
        <p:spPr bwMode="auto">
          <a:xfrm>
            <a:off x="971600" y="40050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7" name="Rectangle 50"/>
          <p:cNvSpPr>
            <a:spLocks noChangeArrowheads="1"/>
          </p:cNvSpPr>
          <p:nvPr/>
        </p:nvSpPr>
        <p:spPr bwMode="auto">
          <a:xfrm>
            <a:off x="1475656" y="350100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8" name="Rectangle 50"/>
          <p:cNvSpPr>
            <a:spLocks noChangeArrowheads="1"/>
          </p:cNvSpPr>
          <p:nvPr/>
        </p:nvSpPr>
        <p:spPr bwMode="auto">
          <a:xfrm>
            <a:off x="1979712" y="350100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29" name="Rectangle 50"/>
          <p:cNvSpPr>
            <a:spLocks noChangeArrowheads="1"/>
          </p:cNvSpPr>
          <p:nvPr/>
        </p:nvSpPr>
        <p:spPr bwMode="auto">
          <a:xfrm>
            <a:off x="1475656" y="40050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30" name="Rectangle 50"/>
          <p:cNvSpPr>
            <a:spLocks noChangeArrowheads="1"/>
          </p:cNvSpPr>
          <p:nvPr/>
        </p:nvSpPr>
        <p:spPr bwMode="auto">
          <a:xfrm>
            <a:off x="1979712" y="40050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31" name="Rectangle 50"/>
          <p:cNvSpPr>
            <a:spLocks noChangeArrowheads="1"/>
          </p:cNvSpPr>
          <p:nvPr/>
        </p:nvSpPr>
        <p:spPr bwMode="auto">
          <a:xfrm>
            <a:off x="2483768" y="350100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2" name="Rectangle 50"/>
          <p:cNvSpPr>
            <a:spLocks noChangeArrowheads="1"/>
          </p:cNvSpPr>
          <p:nvPr/>
        </p:nvSpPr>
        <p:spPr bwMode="auto">
          <a:xfrm>
            <a:off x="2987824" y="350100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3" name="Rectangle 50"/>
          <p:cNvSpPr>
            <a:spLocks noChangeArrowheads="1"/>
          </p:cNvSpPr>
          <p:nvPr/>
        </p:nvSpPr>
        <p:spPr bwMode="auto">
          <a:xfrm>
            <a:off x="2483768" y="40050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4" name="Rectangle 50"/>
          <p:cNvSpPr>
            <a:spLocks noChangeArrowheads="1"/>
          </p:cNvSpPr>
          <p:nvPr/>
        </p:nvSpPr>
        <p:spPr bwMode="auto">
          <a:xfrm>
            <a:off x="2987824" y="40050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5" name="Rectangle 50"/>
          <p:cNvSpPr>
            <a:spLocks noChangeArrowheads="1"/>
          </p:cNvSpPr>
          <p:nvPr/>
        </p:nvSpPr>
        <p:spPr bwMode="auto">
          <a:xfrm>
            <a:off x="3491880" y="350100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6" name="Rectangle 50"/>
          <p:cNvSpPr>
            <a:spLocks noChangeArrowheads="1"/>
          </p:cNvSpPr>
          <p:nvPr/>
        </p:nvSpPr>
        <p:spPr bwMode="auto">
          <a:xfrm>
            <a:off x="3995936" y="350100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7" name="Rectangle 50"/>
          <p:cNvSpPr>
            <a:spLocks noChangeArrowheads="1"/>
          </p:cNvSpPr>
          <p:nvPr/>
        </p:nvSpPr>
        <p:spPr bwMode="auto">
          <a:xfrm>
            <a:off x="3491880" y="40050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8" name="Rectangle 50"/>
          <p:cNvSpPr>
            <a:spLocks noChangeArrowheads="1"/>
          </p:cNvSpPr>
          <p:nvPr/>
        </p:nvSpPr>
        <p:spPr bwMode="auto">
          <a:xfrm>
            <a:off x="3995936" y="40050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49" name="Rectangle 50"/>
          <p:cNvSpPr>
            <a:spLocks noChangeArrowheads="1"/>
          </p:cNvSpPr>
          <p:nvPr/>
        </p:nvSpPr>
        <p:spPr bwMode="auto">
          <a:xfrm>
            <a:off x="3491880" y="45091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53" name="Rectangle 50"/>
          <p:cNvSpPr>
            <a:spLocks noChangeArrowheads="1"/>
          </p:cNvSpPr>
          <p:nvPr/>
        </p:nvSpPr>
        <p:spPr bwMode="auto">
          <a:xfrm>
            <a:off x="3995936" y="45091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58" name="Rectangle 50"/>
          <p:cNvSpPr>
            <a:spLocks noChangeArrowheads="1"/>
          </p:cNvSpPr>
          <p:nvPr/>
        </p:nvSpPr>
        <p:spPr bwMode="auto">
          <a:xfrm>
            <a:off x="3491880" y="501317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60" name="Rectangle 50"/>
          <p:cNvSpPr>
            <a:spLocks noChangeArrowheads="1"/>
          </p:cNvSpPr>
          <p:nvPr/>
        </p:nvSpPr>
        <p:spPr bwMode="auto">
          <a:xfrm>
            <a:off x="3995936" y="501317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61" name="Rectangle 50"/>
          <p:cNvSpPr>
            <a:spLocks noChangeArrowheads="1"/>
          </p:cNvSpPr>
          <p:nvPr/>
        </p:nvSpPr>
        <p:spPr bwMode="auto">
          <a:xfrm>
            <a:off x="2483768" y="45091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62" name="Rectangle 50"/>
          <p:cNvSpPr>
            <a:spLocks noChangeArrowheads="1"/>
          </p:cNvSpPr>
          <p:nvPr/>
        </p:nvSpPr>
        <p:spPr bwMode="auto">
          <a:xfrm>
            <a:off x="2987824" y="45091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63" name="Rectangle 50"/>
          <p:cNvSpPr>
            <a:spLocks noChangeArrowheads="1"/>
          </p:cNvSpPr>
          <p:nvPr/>
        </p:nvSpPr>
        <p:spPr bwMode="auto">
          <a:xfrm>
            <a:off x="2483768" y="501317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64" name="Rectangle 50"/>
          <p:cNvSpPr>
            <a:spLocks noChangeArrowheads="1"/>
          </p:cNvSpPr>
          <p:nvPr/>
        </p:nvSpPr>
        <p:spPr bwMode="auto">
          <a:xfrm>
            <a:off x="2987824" y="501317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65" name="Rectangle 50"/>
          <p:cNvSpPr>
            <a:spLocks noChangeArrowheads="1"/>
          </p:cNvSpPr>
          <p:nvPr/>
        </p:nvSpPr>
        <p:spPr bwMode="auto">
          <a:xfrm>
            <a:off x="1475656" y="45091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66" name="Rectangle 50"/>
          <p:cNvSpPr>
            <a:spLocks noChangeArrowheads="1"/>
          </p:cNvSpPr>
          <p:nvPr/>
        </p:nvSpPr>
        <p:spPr bwMode="auto">
          <a:xfrm>
            <a:off x="1979712" y="45091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67" name="Rectangle 50"/>
          <p:cNvSpPr>
            <a:spLocks noChangeArrowheads="1"/>
          </p:cNvSpPr>
          <p:nvPr/>
        </p:nvSpPr>
        <p:spPr bwMode="auto">
          <a:xfrm>
            <a:off x="1475656" y="501317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78" name="Rectangle 50"/>
          <p:cNvSpPr>
            <a:spLocks noChangeArrowheads="1"/>
          </p:cNvSpPr>
          <p:nvPr/>
        </p:nvSpPr>
        <p:spPr bwMode="auto">
          <a:xfrm>
            <a:off x="1979712" y="501317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79" name="Rectangle 50"/>
          <p:cNvSpPr>
            <a:spLocks noChangeArrowheads="1"/>
          </p:cNvSpPr>
          <p:nvPr/>
        </p:nvSpPr>
        <p:spPr bwMode="auto">
          <a:xfrm>
            <a:off x="467544" y="45091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80" name="Rectangle 50"/>
          <p:cNvSpPr>
            <a:spLocks noChangeArrowheads="1"/>
          </p:cNvSpPr>
          <p:nvPr/>
        </p:nvSpPr>
        <p:spPr bwMode="auto">
          <a:xfrm>
            <a:off x="971600" y="45091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81" name="Rectangle 50"/>
          <p:cNvSpPr>
            <a:spLocks noChangeArrowheads="1"/>
          </p:cNvSpPr>
          <p:nvPr/>
        </p:nvSpPr>
        <p:spPr bwMode="auto">
          <a:xfrm>
            <a:off x="467544" y="501317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82" name="Rectangle 50"/>
          <p:cNvSpPr>
            <a:spLocks noChangeArrowheads="1"/>
          </p:cNvSpPr>
          <p:nvPr/>
        </p:nvSpPr>
        <p:spPr bwMode="auto">
          <a:xfrm>
            <a:off x="971600" y="501317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583" name="正方形/長方形 582"/>
          <p:cNvSpPr/>
          <p:nvPr/>
        </p:nvSpPr>
        <p:spPr bwMode="auto">
          <a:xfrm>
            <a:off x="827584" y="386104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584" name="正方形/長方形 583"/>
          <p:cNvSpPr/>
          <p:nvPr/>
        </p:nvSpPr>
        <p:spPr bwMode="auto">
          <a:xfrm>
            <a:off x="827584" y="4870301"/>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585" name="正方形/長方形 584"/>
          <p:cNvSpPr/>
          <p:nvPr/>
        </p:nvSpPr>
        <p:spPr bwMode="auto">
          <a:xfrm>
            <a:off x="827584" y="28529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588" name="正方形/長方形 587"/>
          <p:cNvSpPr/>
          <p:nvPr/>
        </p:nvSpPr>
        <p:spPr bwMode="auto">
          <a:xfrm>
            <a:off x="1836837" y="3862189"/>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593" name="正方形/長方形 592"/>
          <p:cNvSpPr/>
          <p:nvPr/>
        </p:nvSpPr>
        <p:spPr bwMode="auto">
          <a:xfrm>
            <a:off x="1835696" y="4870301"/>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07" name="正方形/長方形 606"/>
          <p:cNvSpPr/>
          <p:nvPr/>
        </p:nvSpPr>
        <p:spPr bwMode="auto">
          <a:xfrm>
            <a:off x="2844949" y="386104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12" name="正方形/長方形 611"/>
          <p:cNvSpPr/>
          <p:nvPr/>
        </p:nvSpPr>
        <p:spPr bwMode="auto">
          <a:xfrm>
            <a:off x="2844949" y="4870301"/>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26" name="正方形/長方形 625"/>
          <p:cNvSpPr/>
          <p:nvPr/>
        </p:nvSpPr>
        <p:spPr bwMode="auto">
          <a:xfrm>
            <a:off x="3853061" y="386104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31" name="正方形/長方形 630"/>
          <p:cNvSpPr/>
          <p:nvPr/>
        </p:nvSpPr>
        <p:spPr bwMode="auto">
          <a:xfrm>
            <a:off x="3853061" y="4870301"/>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45" name="正方形/長方形 644"/>
          <p:cNvSpPr/>
          <p:nvPr/>
        </p:nvSpPr>
        <p:spPr bwMode="auto">
          <a:xfrm>
            <a:off x="1835696" y="28529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50" name="正方形/長方形 649"/>
          <p:cNvSpPr/>
          <p:nvPr/>
        </p:nvSpPr>
        <p:spPr bwMode="auto">
          <a:xfrm>
            <a:off x="2843808" y="28529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64" name="正方形/長方形 663"/>
          <p:cNvSpPr/>
          <p:nvPr/>
        </p:nvSpPr>
        <p:spPr bwMode="auto">
          <a:xfrm>
            <a:off x="3851920" y="28529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65" name="正方形/長方形 664"/>
          <p:cNvSpPr/>
          <p:nvPr/>
        </p:nvSpPr>
        <p:spPr bwMode="auto">
          <a:xfrm>
            <a:off x="827584" y="587841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66" name="正方形/長方形 665"/>
          <p:cNvSpPr/>
          <p:nvPr/>
        </p:nvSpPr>
        <p:spPr bwMode="auto">
          <a:xfrm>
            <a:off x="1835696" y="587841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67" name="正方形/長方形 666"/>
          <p:cNvSpPr/>
          <p:nvPr/>
        </p:nvSpPr>
        <p:spPr bwMode="auto">
          <a:xfrm>
            <a:off x="2843808" y="587841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68" name="正方形/長方形 667"/>
          <p:cNvSpPr/>
          <p:nvPr/>
        </p:nvSpPr>
        <p:spPr bwMode="auto">
          <a:xfrm>
            <a:off x="3851920" y="5878413"/>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669" name="直線コネクタ 668"/>
          <p:cNvCxnSpPr>
            <a:endCxn id="665" idx="0"/>
          </p:cNvCxnSpPr>
          <p:nvPr/>
        </p:nvCxnSpPr>
        <p:spPr bwMode="auto">
          <a:xfrm rot="5400000">
            <a:off x="-541423" y="4437397"/>
            <a:ext cx="2881461" cy="570"/>
          </a:xfrm>
          <a:prstGeom prst="line">
            <a:avLst/>
          </a:prstGeom>
          <a:noFill/>
          <a:ln w="28575" cap="flat" cmpd="sng" algn="ctr">
            <a:solidFill>
              <a:schemeClr val="tx1"/>
            </a:solidFill>
            <a:prstDash val="solid"/>
            <a:round/>
            <a:headEnd type="none" w="med" len="med"/>
            <a:tailEnd type="none" w="med" len="med"/>
          </a:ln>
          <a:effectLst/>
        </p:spPr>
      </p:cxnSp>
      <p:cxnSp>
        <p:nvCxnSpPr>
          <p:cNvPr id="670" name="直線コネクタ 669"/>
          <p:cNvCxnSpPr/>
          <p:nvPr/>
        </p:nvCxnSpPr>
        <p:spPr bwMode="auto">
          <a:xfrm rot="5400000">
            <a:off x="466688" y="4437398"/>
            <a:ext cx="2881461" cy="570"/>
          </a:xfrm>
          <a:prstGeom prst="line">
            <a:avLst/>
          </a:prstGeom>
          <a:noFill/>
          <a:ln w="28575" cap="flat" cmpd="sng" algn="ctr">
            <a:solidFill>
              <a:schemeClr val="tx1"/>
            </a:solidFill>
            <a:prstDash val="solid"/>
            <a:round/>
            <a:headEnd type="none" w="med" len="med"/>
            <a:tailEnd type="none" w="med" len="med"/>
          </a:ln>
          <a:effectLst/>
        </p:spPr>
      </p:cxnSp>
      <p:cxnSp>
        <p:nvCxnSpPr>
          <p:cNvPr id="671" name="直線コネクタ 670"/>
          <p:cNvCxnSpPr/>
          <p:nvPr/>
        </p:nvCxnSpPr>
        <p:spPr bwMode="auto">
          <a:xfrm rot="5400000">
            <a:off x="1475371" y="4436256"/>
            <a:ext cx="2881461" cy="570"/>
          </a:xfrm>
          <a:prstGeom prst="line">
            <a:avLst/>
          </a:prstGeom>
          <a:noFill/>
          <a:ln w="28575" cap="flat" cmpd="sng" algn="ctr">
            <a:solidFill>
              <a:schemeClr val="tx1"/>
            </a:solidFill>
            <a:prstDash val="solid"/>
            <a:round/>
            <a:headEnd type="none" w="med" len="med"/>
            <a:tailEnd type="none" w="med" len="med"/>
          </a:ln>
          <a:effectLst/>
        </p:spPr>
      </p:cxnSp>
      <p:cxnSp>
        <p:nvCxnSpPr>
          <p:cNvPr id="672" name="直線コネクタ 671"/>
          <p:cNvCxnSpPr/>
          <p:nvPr/>
        </p:nvCxnSpPr>
        <p:spPr bwMode="auto">
          <a:xfrm rot="5400000">
            <a:off x="2483483" y="4436256"/>
            <a:ext cx="2881461" cy="570"/>
          </a:xfrm>
          <a:prstGeom prst="line">
            <a:avLst/>
          </a:prstGeom>
          <a:noFill/>
          <a:ln w="28575" cap="flat" cmpd="sng" algn="ctr">
            <a:solidFill>
              <a:schemeClr val="tx1"/>
            </a:solidFill>
            <a:prstDash val="solid"/>
            <a:round/>
            <a:headEnd type="none" w="med" len="med"/>
            <a:tailEnd type="none" w="med" len="med"/>
          </a:ln>
          <a:effectLst/>
        </p:spPr>
      </p:cxnSp>
      <p:cxnSp>
        <p:nvCxnSpPr>
          <p:cNvPr id="673" name="直線コネクタ 672"/>
          <p:cNvCxnSpPr>
            <a:endCxn id="664" idx="3"/>
          </p:cNvCxnSpPr>
          <p:nvPr/>
        </p:nvCxnSpPr>
        <p:spPr bwMode="auto">
          <a:xfrm flipV="1">
            <a:off x="899592" y="2924374"/>
            <a:ext cx="3095203" cy="571"/>
          </a:xfrm>
          <a:prstGeom prst="line">
            <a:avLst/>
          </a:prstGeom>
          <a:noFill/>
          <a:ln w="28575" cap="flat" cmpd="sng" algn="ctr">
            <a:solidFill>
              <a:schemeClr val="tx1"/>
            </a:solidFill>
            <a:prstDash val="solid"/>
            <a:round/>
            <a:headEnd type="none" w="med" len="med"/>
            <a:tailEnd type="none" w="med" len="med"/>
          </a:ln>
          <a:effectLst/>
        </p:spPr>
      </p:cxnSp>
      <p:cxnSp>
        <p:nvCxnSpPr>
          <p:cNvPr id="674" name="直線コネクタ 673"/>
          <p:cNvCxnSpPr/>
          <p:nvPr/>
        </p:nvCxnSpPr>
        <p:spPr bwMode="auto">
          <a:xfrm flipV="1">
            <a:off x="900733" y="3932485"/>
            <a:ext cx="3095203" cy="571"/>
          </a:xfrm>
          <a:prstGeom prst="line">
            <a:avLst/>
          </a:prstGeom>
          <a:noFill/>
          <a:ln w="28575" cap="flat" cmpd="sng" algn="ctr">
            <a:solidFill>
              <a:schemeClr val="tx1"/>
            </a:solidFill>
            <a:prstDash val="solid"/>
            <a:round/>
            <a:headEnd type="none" w="med" len="med"/>
            <a:tailEnd type="none" w="med" len="med"/>
          </a:ln>
          <a:effectLst/>
        </p:spPr>
      </p:cxnSp>
      <p:cxnSp>
        <p:nvCxnSpPr>
          <p:cNvPr id="675" name="直線コネクタ 674"/>
          <p:cNvCxnSpPr/>
          <p:nvPr/>
        </p:nvCxnSpPr>
        <p:spPr bwMode="auto">
          <a:xfrm flipV="1">
            <a:off x="899592" y="4940597"/>
            <a:ext cx="3095203" cy="571"/>
          </a:xfrm>
          <a:prstGeom prst="line">
            <a:avLst/>
          </a:prstGeom>
          <a:noFill/>
          <a:ln w="28575" cap="flat" cmpd="sng" algn="ctr">
            <a:solidFill>
              <a:schemeClr val="tx1"/>
            </a:solidFill>
            <a:prstDash val="solid"/>
            <a:round/>
            <a:headEnd type="none" w="med" len="med"/>
            <a:tailEnd type="none" w="med" len="med"/>
          </a:ln>
          <a:effectLst/>
        </p:spPr>
      </p:cxnSp>
      <p:cxnSp>
        <p:nvCxnSpPr>
          <p:cNvPr id="676" name="直線コネクタ 675"/>
          <p:cNvCxnSpPr/>
          <p:nvPr/>
        </p:nvCxnSpPr>
        <p:spPr bwMode="auto">
          <a:xfrm flipV="1">
            <a:off x="899592" y="5948709"/>
            <a:ext cx="3095203" cy="571"/>
          </a:xfrm>
          <a:prstGeom prst="line">
            <a:avLst/>
          </a:prstGeom>
          <a:noFill/>
          <a:ln w="28575" cap="flat" cmpd="sng" algn="ctr">
            <a:solidFill>
              <a:schemeClr val="tx1"/>
            </a:solidFill>
            <a:prstDash val="solid"/>
            <a:round/>
            <a:headEnd type="none" w="med" len="med"/>
            <a:tailEnd type="none" w="med" len="med"/>
          </a:ln>
          <a:effectLst/>
        </p:spPr>
      </p:cxnSp>
      <p:cxnSp>
        <p:nvCxnSpPr>
          <p:cNvPr id="677" name="直線コネクタ 676"/>
          <p:cNvCxnSpPr/>
          <p:nvPr/>
        </p:nvCxnSpPr>
        <p:spPr bwMode="auto">
          <a:xfrm>
            <a:off x="683568" y="270892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78" name="直線コネクタ 677"/>
          <p:cNvCxnSpPr/>
          <p:nvPr/>
        </p:nvCxnSpPr>
        <p:spPr bwMode="auto">
          <a:xfrm flipH="1">
            <a:off x="901301" y="270892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79" name="直線コネクタ 678"/>
          <p:cNvCxnSpPr/>
          <p:nvPr/>
        </p:nvCxnSpPr>
        <p:spPr bwMode="auto">
          <a:xfrm>
            <a:off x="1691680" y="270892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0" name="直線コネクタ 679"/>
          <p:cNvCxnSpPr/>
          <p:nvPr/>
        </p:nvCxnSpPr>
        <p:spPr bwMode="auto">
          <a:xfrm flipH="1">
            <a:off x="1909413" y="270892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1" name="直線コネクタ 680"/>
          <p:cNvCxnSpPr/>
          <p:nvPr/>
        </p:nvCxnSpPr>
        <p:spPr bwMode="auto">
          <a:xfrm>
            <a:off x="2699792" y="270892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2" name="直線コネクタ 681"/>
          <p:cNvCxnSpPr/>
          <p:nvPr/>
        </p:nvCxnSpPr>
        <p:spPr bwMode="auto">
          <a:xfrm flipH="1">
            <a:off x="2917525" y="270892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3" name="直線コネクタ 682"/>
          <p:cNvCxnSpPr/>
          <p:nvPr/>
        </p:nvCxnSpPr>
        <p:spPr bwMode="auto">
          <a:xfrm>
            <a:off x="3707904" y="270892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4" name="直線コネクタ 683"/>
          <p:cNvCxnSpPr/>
          <p:nvPr/>
        </p:nvCxnSpPr>
        <p:spPr bwMode="auto">
          <a:xfrm flipH="1">
            <a:off x="3925637" y="2708920"/>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5" name="直線コネクタ 684"/>
          <p:cNvCxnSpPr/>
          <p:nvPr/>
        </p:nvCxnSpPr>
        <p:spPr bwMode="auto">
          <a:xfrm flipV="1">
            <a:off x="683568" y="595326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6" name="直線コネクタ 685"/>
          <p:cNvCxnSpPr/>
          <p:nvPr/>
        </p:nvCxnSpPr>
        <p:spPr bwMode="auto">
          <a:xfrm flipH="1" flipV="1">
            <a:off x="901301" y="595326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7" name="直線コネクタ 686"/>
          <p:cNvCxnSpPr/>
          <p:nvPr/>
        </p:nvCxnSpPr>
        <p:spPr bwMode="auto">
          <a:xfrm flipV="1">
            <a:off x="1691680" y="595326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8" name="直線コネクタ 687"/>
          <p:cNvCxnSpPr/>
          <p:nvPr/>
        </p:nvCxnSpPr>
        <p:spPr bwMode="auto">
          <a:xfrm flipH="1" flipV="1">
            <a:off x="1909413" y="595326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89" name="直線コネクタ 688"/>
          <p:cNvCxnSpPr/>
          <p:nvPr/>
        </p:nvCxnSpPr>
        <p:spPr bwMode="auto">
          <a:xfrm flipV="1">
            <a:off x="2699792" y="595326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90" name="直線コネクタ 689"/>
          <p:cNvCxnSpPr/>
          <p:nvPr/>
        </p:nvCxnSpPr>
        <p:spPr bwMode="auto">
          <a:xfrm flipH="1" flipV="1">
            <a:off x="2917525" y="595326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91" name="直線コネクタ 690"/>
          <p:cNvCxnSpPr/>
          <p:nvPr/>
        </p:nvCxnSpPr>
        <p:spPr bwMode="auto">
          <a:xfrm flipV="1">
            <a:off x="3707904" y="595326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92" name="直線コネクタ 691"/>
          <p:cNvCxnSpPr/>
          <p:nvPr/>
        </p:nvCxnSpPr>
        <p:spPr bwMode="auto">
          <a:xfrm flipH="1" flipV="1">
            <a:off x="3925637" y="5953269"/>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693" name="直線コネクタ 692"/>
          <p:cNvCxnSpPr/>
          <p:nvPr/>
        </p:nvCxnSpPr>
        <p:spPr bwMode="auto">
          <a:xfrm rot="5400000">
            <a:off x="682714" y="371788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694" name="直線コネクタ 693"/>
          <p:cNvCxnSpPr/>
          <p:nvPr/>
        </p:nvCxnSpPr>
        <p:spPr bwMode="auto">
          <a:xfrm rot="16200000" flipH="1">
            <a:off x="682714" y="371788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695" name="直線コネクタ 694"/>
          <p:cNvCxnSpPr/>
          <p:nvPr/>
        </p:nvCxnSpPr>
        <p:spPr bwMode="auto">
          <a:xfrm rot="5400000">
            <a:off x="1692534" y="371788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696" name="直線コネクタ 695"/>
          <p:cNvCxnSpPr/>
          <p:nvPr/>
        </p:nvCxnSpPr>
        <p:spPr bwMode="auto">
          <a:xfrm rot="16200000" flipH="1">
            <a:off x="1692534" y="371788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697" name="直線コネクタ 696"/>
          <p:cNvCxnSpPr/>
          <p:nvPr/>
        </p:nvCxnSpPr>
        <p:spPr bwMode="auto">
          <a:xfrm rot="5400000">
            <a:off x="2700646" y="371788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698" name="直線コネクタ 697"/>
          <p:cNvCxnSpPr/>
          <p:nvPr/>
        </p:nvCxnSpPr>
        <p:spPr bwMode="auto">
          <a:xfrm rot="16200000" flipH="1">
            <a:off x="2700646" y="371788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699" name="直線コネクタ 698"/>
          <p:cNvCxnSpPr/>
          <p:nvPr/>
        </p:nvCxnSpPr>
        <p:spPr bwMode="auto">
          <a:xfrm rot="5400000">
            <a:off x="3707050" y="371788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0" name="直線コネクタ 699"/>
          <p:cNvCxnSpPr/>
          <p:nvPr/>
        </p:nvCxnSpPr>
        <p:spPr bwMode="auto">
          <a:xfrm rot="16200000" flipH="1">
            <a:off x="3707050" y="3717886"/>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1" name="直線コネクタ 700"/>
          <p:cNvCxnSpPr/>
          <p:nvPr/>
        </p:nvCxnSpPr>
        <p:spPr bwMode="auto">
          <a:xfrm rot="5400000">
            <a:off x="684422" y="472599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2" name="直線コネクタ 701"/>
          <p:cNvCxnSpPr/>
          <p:nvPr/>
        </p:nvCxnSpPr>
        <p:spPr bwMode="auto">
          <a:xfrm rot="16200000" flipH="1">
            <a:off x="684422" y="472599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3" name="直線コネクタ 702"/>
          <p:cNvCxnSpPr/>
          <p:nvPr/>
        </p:nvCxnSpPr>
        <p:spPr bwMode="auto">
          <a:xfrm rot="5400000">
            <a:off x="1692534" y="472599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4" name="直線コネクタ 703"/>
          <p:cNvCxnSpPr/>
          <p:nvPr/>
        </p:nvCxnSpPr>
        <p:spPr bwMode="auto">
          <a:xfrm rot="16200000" flipH="1">
            <a:off x="1692534" y="472599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5" name="直線コネクタ 704"/>
          <p:cNvCxnSpPr/>
          <p:nvPr/>
        </p:nvCxnSpPr>
        <p:spPr bwMode="auto">
          <a:xfrm rot="5400000">
            <a:off x="2700646" y="472599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6" name="直線コネクタ 705"/>
          <p:cNvCxnSpPr/>
          <p:nvPr/>
        </p:nvCxnSpPr>
        <p:spPr bwMode="auto">
          <a:xfrm rot="16200000" flipH="1">
            <a:off x="2700646" y="472599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7" name="直線コネクタ 706"/>
          <p:cNvCxnSpPr/>
          <p:nvPr/>
        </p:nvCxnSpPr>
        <p:spPr bwMode="auto">
          <a:xfrm rot="5400000">
            <a:off x="3708758" y="4725998"/>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08" name="直線コネクタ 707"/>
          <p:cNvCxnSpPr/>
          <p:nvPr/>
        </p:nvCxnSpPr>
        <p:spPr bwMode="auto">
          <a:xfrm rot="16200000" flipH="1">
            <a:off x="3708758" y="4725998"/>
            <a:ext cx="432048" cy="430340"/>
          </a:xfrm>
          <a:prstGeom prst="line">
            <a:avLst/>
          </a:prstGeom>
          <a:noFill/>
          <a:ln w="28575" cap="flat" cmpd="sng" algn="ctr">
            <a:solidFill>
              <a:schemeClr val="tx1"/>
            </a:solidFill>
            <a:prstDash val="solid"/>
            <a:round/>
            <a:headEnd type="none" w="med" len="med"/>
            <a:tailEnd type="none" w="med" len="med"/>
          </a:ln>
          <a:effectLst/>
        </p:spPr>
      </p:cxnSp>
      <p:sp>
        <p:nvSpPr>
          <p:cNvPr id="709" name="正方形/長方形 708"/>
          <p:cNvSpPr/>
          <p:nvPr/>
        </p:nvSpPr>
        <p:spPr bwMode="auto">
          <a:xfrm>
            <a:off x="6876256" y="112474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10" name="正方形/長方形 709"/>
          <p:cNvSpPr/>
          <p:nvPr/>
        </p:nvSpPr>
        <p:spPr bwMode="auto">
          <a:xfrm>
            <a:off x="6876256"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11" name="Rectangle 50"/>
          <p:cNvSpPr>
            <a:spLocks noChangeArrowheads="1"/>
          </p:cNvSpPr>
          <p:nvPr/>
        </p:nvSpPr>
        <p:spPr bwMode="auto">
          <a:xfrm>
            <a:off x="6948264" y="1124744"/>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712" name="Rectangle 50"/>
          <p:cNvSpPr>
            <a:spLocks noChangeArrowheads="1"/>
          </p:cNvSpPr>
          <p:nvPr/>
        </p:nvSpPr>
        <p:spPr bwMode="auto">
          <a:xfrm>
            <a:off x="7443489" y="119903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13" name="Rectangle 50"/>
          <p:cNvSpPr>
            <a:spLocks noChangeArrowheads="1"/>
          </p:cNvSpPr>
          <p:nvPr/>
        </p:nvSpPr>
        <p:spPr bwMode="auto">
          <a:xfrm>
            <a:off x="7020272" y="119903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14" name="正方形/長方形 713"/>
          <p:cNvSpPr/>
          <p:nvPr/>
        </p:nvSpPr>
        <p:spPr bwMode="auto">
          <a:xfrm>
            <a:off x="7308304"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17" name="正方形/長方形 716"/>
          <p:cNvSpPr/>
          <p:nvPr/>
        </p:nvSpPr>
        <p:spPr bwMode="auto">
          <a:xfrm>
            <a:off x="7884368"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18" name="Rectangle 50"/>
          <p:cNvSpPr>
            <a:spLocks noChangeArrowheads="1"/>
          </p:cNvSpPr>
          <p:nvPr/>
        </p:nvSpPr>
        <p:spPr bwMode="auto">
          <a:xfrm>
            <a:off x="7956376" y="112474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19" name="Rectangle 50"/>
          <p:cNvSpPr>
            <a:spLocks noChangeArrowheads="1"/>
          </p:cNvSpPr>
          <p:nvPr/>
        </p:nvSpPr>
        <p:spPr bwMode="auto">
          <a:xfrm>
            <a:off x="8460432" y="112474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20" name="Rectangle 50"/>
          <p:cNvSpPr>
            <a:spLocks noChangeArrowheads="1"/>
          </p:cNvSpPr>
          <p:nvPr/>
        </p:nvSpPr>
        <p:spPr bwMode="auto">
          <a:xfrm>
            <a:off x="7956376" y="162880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21" name="Rectangle 50"/>
          <p:cNvSpPr>
            <a:spLocks noChangeArrowheads="1"/>
          </p:cNvSpPr>
          <p:nvPr/>
        </p:nvSpPr>
        <p:spPr bwMode="auto">
          <a:xfrm>
            <a:off x="8460432" y="162880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22" name="正方形/長方形 721"/>
          <p:cNvSpPr/>
          <p:nvPr/>
        </p:nvSpPr>
        <p:spPr bwMode="auto">
          <a:xfrm>
            <a:off x="8316416"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25" name="正方形/長方形 724"/>
          <p:cNvSpPr/>
          <p:nvPr/>
        </p:nvSpPr>
        <p:spPr bwMode="auto">
          <a:xfrm>
            <a:off x="6876256"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26" name="正方形/長方形 725"/>
          <p:cNvSpPr/>
          <p:nvPr/>
        </p:nvSpPr>
        <p:spPr bwMode="auto">
          <a:xfrm>
            <a:off x="6876256"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27" name="Rectangle 50"/>
          <p:cNvSpPr>
            <a:spLocks noChangeArrowheads="1"/>
          </p:cNvSpPr>
          <p:nvPr/>
        </p:nvSpPr>
        <p:spPr bwMode="auto">
          <a:xfrm>
            <a:off x="6948264" y="335699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728" name="Rectangle 50"/>
          <p:cNvSpPr>
            <a:spLocks noChangeArrowheads="1"/>
          </p:cNvSpPr>
          <p:nvPr/>
        </p:nvSpPr>
        <p:spPr bwMode="auto">
          <a:xfrm>
            <a:off x="7443489" y="3431282"/>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29" name="Rectangle 50"/>
          <p:cNvSpPr>
            <a:spLocks noChangeArrowheads="1"/>
          </p:cNvSpPr>
          <p:nvPr/>
        </p:nvSpPr>
        <p:spPr bwMode="auto">
          <a:xfrm>
            <a:off x="7020272" y="3431282"/>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30" name="正方形/長方形 729"/>
          <p:cNvSpPr/>
          <p:nvPr/>
        </p:nvSpPr>
        <p:spPr bwMode="auto">
          <a:xfrm>
            <a:off x="7308304"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31" name="正方形/長方形 730"/>
          <p:cNvSpPr/>
          <p:nvPr/>
        </p:nvSpPr>
        <p:spPr bwMode="auto">
          <a:xfrm>
            <a:off x="7884368"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32" name="Rectangle 50"/>
          <p:cNvSpPr>
            <a:spLocks noChangeArrowheads="1"/>
          </p:cNvSpPr>
          <p:nvPr/>
        </p:nvSpPr>
        <p:spPr bwMode="auto">
          <a:xfrm>
            <a:off x="7956376" y="3356992"/>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33" name="Rectangle 50"/>
          <p:cNvSpPr>
            <a:spLocks noChangeArrowheads="1"/>
          </p:cNvSpPr>
          <p:nvPr/>
        </p:nvSpPr>
        <p:spPr bwMode="auto">
          <a:xfrm>
            <a:off x="8460432" y="3356992"/>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34" name="Rectangle 50"/>
          <p:cNvSpPr>
            <a:spLocks noChangeArrowheads="1"/>
          </p:cNvSpPr>
          <p:nvPr/>
        </p:nvSpPr>
        <p:spPr bwMode="auto">
          <a:xfrm>
            <a:off x="7956376"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35" name="Rectangle 50"/>
          <p:cNvSpPr>
            <a:spLocks noChangeArrowheads="1"/>
          </p:cNvSpPr>
          <p:nvPr/>
        </p:nvSpPr>
        <p:spPr bwMode="auto">
          <a:xfrm>
            <a:off x="8460432" y="386104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36" name="正方形/長方形 735"/>
          <p:cNvSpPr/>
          <p:nvPr/>
        </p:nvSpPr>
        <p:spPr bwMode="auto">
          <a:xfrm>
            <a:off x="8316416"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37" name="正方形/長方形 736"/>
          <p:cNvSpPr/>
          <p:nvPr/>
        </p:nvSpPr>
        <p:spPr bwMode="auto">
          <a:xfrm>
            <a:off x="6876256" y="4581128"/>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38" name="正方形/長方形 737"/>
          <p:cNvSpPr/>
          <p:nvPr/>
        </p:nvSpPr>
        <p:spPr bwMode="auto">
          <a:xfrm>
            <a:off x="6876256"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39" name="Rectangle 50"/>
          <p:cNvSpPr>
            <a:spLocks noChangeArrowheads="1"/>
          </p:cNvSpPr>
          <p:nvPr/>
        </p:nvSpPr>
        <p:spPr bwMode="auto">
          <a:xfrm>
            <a:off x="6948264" y="4581128"/>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740" name="Rectangle 50"/>
          <p:cNvSpPr>
            <a:spLocks noChangeArrowheads="1"/>
          </p:cNvSpPr>
          <p:nvPr/>
        </p:nvSpPr>
        <p:spPr bwMode="auto">
          <a:xfrm>
            <a:off x="7443489" y="4655418"/>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41" name="Rectangle 50"/>
          <p:cNvSpPr>
            <a:spLocks noChangeArrowheads="1"/>
          </p:cNvSpPr>
          <p:nvPr/>
        </p:nvSpPr>
        <p:spPr bwMode="auto">
          <a:xfrm>
            <a:off x="7020272" y="4655418"/>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42" name="正方形/長方形 741"/>
          <p:cNvSpPr/>
          <p:nvPr/>
        </p:nvSpPr>
        <p:spPr bwMode="auto">
          <a:xfrm>
            <a:off x="7308304"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43" name="正方形/長方形 742"/>
          <p:cNvSpPr/>
          <p:nvPr/>
        </p:nvSpPr>
        <p:spPr bwMode="auto">
          <a:xfrm>
            <a:off x="7884368"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44" name="Rectangle 50"/>
          <p:cNvSpPr>
            <a:spLocks noChangeArrowheads="1"/>
          </p:cNvSpPr>
          <p:nvPr/>
        </p:nvSpPr>
        <p:spPr bwMode="auto">
          <a:xfrm>
            <a:off x="7956376"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45" name="Rectangle 50"/>
          <p:cNvSpPr>
            <a:spLocks noChangeArrowheads="1"/>
          </p:cNvSpPr>
          <p:nvPr/>
        </p:nvSpPr>
        <p:spPr bwMode="auto">
          <a:xfrm>
            <a:off x="8460432"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46" name="Rectangle 50"/>
          <p:cNvSpPr>
            <a:spLocks noChangeArrowheads="1"/>
          </p:cNvSpPr>
          <p:nvPr/>
        </p:nvSpPr>
        <p:spPr bwMode="auto">
          <a:xfrm>
            <a:off x="7956376"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47" name="Rectangle 50"/>
          <p:cNvSpPr>
            <a:spLocks noChangeArrowheads="1"/>
          </p:cNvSpPr>
          <p:nvPr/>
        </p:nvSpPr>
        <p:spPr bwMode="auto">
          <a:xfrm>
            <a:off x="8460432"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48" name="正方形/長方形 747"/>
          <p:cNvSpPr/>
          <p:nvPr/>
        </p:nvSpPr>
        <p:spPr bwMode="auto">
          <a:xfrm>
            <a:off x="8316416"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49" name="正方形/長方形 748"/>
          <p:cNvSpPr/>
          <p:nvPr/>
        </p:nvSpPr>
        <p:spPr bwMode="auto">
          <a:xfrm>
            <a:off x="6876256" y="580526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50" name="正方形/長方形 749"/>
          <p:cNvSpPr/>
          <p:nvPr/>
        </p:nvSpPr>
        <p:spPr bwMode="auto">
          <a:xfrm>
            <a:off x="6876256"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51" name="Rectangle 50"/>
          <p:cNvSpPr>
            <a:spLocks noChangeArrowheads="1"/>
          </p:cNvSpPr>
          <p:nvPr/>
        </p:nvSpPr>
        <p:spPr bwMode="auto">
          <a:xfrm>
            <a:off x="6948264" y="5805264"/>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752" name="Rectangle 50"/>
          <p:cNvSpPr>
            <a:spLocks noChangeArrowheads="1"/>
          </p:cNvSpPr>
          <p:nvPr/>
        </p:nvSpPr>
        <p:spPr bwMode="auto">
          <a:xfrm>
            <a:off x="7443489" y="587955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53" name="Rectangle 50"/>
          <p:cNvSpPr>
            <a:spLocks noChangeArrowheads="1"/>
          </p:cNvSpPr>
          <p:nvPr/>
        </p:nvSpPr>
        <p:spPr bwMode="auto">
          <a:xfrm>
            <a:off x="7020272" y="587955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54" name="正方形/長方形 753"/>
          <p:cNvSpPr/>
          <p:nvPr/>
        </p:nvSpPr>
        <p:spPr bwMode="auto">
          <a:xfrm>
            <a:off x="7308304"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55" name="正方形/長方形 754"/>
          <p:cNvSpPr/>
          <p:nvPr/>
        </p:nvSpPr>
        <p:spPr bwMode="auto">
          <a:xfrm>
            <a:off x="7884368"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56" name="Rectangle 50"/>
          <p:cNvSpPr>
            <a:spLocks noChangeArrowheads="1"/>
          </p:cNvSpPr>
          <p:nvPr/>
        </p:nvSpPr>
        <p:spPr bwMode="auto">
          <a:xfrm>
            <a:off x="7956376"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57" name="Rectangle 50"/>
          <p:cNvSpPr>
            <a:spLocks noChangeArrowheads="1"/>
          </p:cNvSpPr>
          <p:nvPr/>
        </p:nvSpPr>
        <p:spPr bwMode="auto">
          <a:xfrm>
            <a:off x="8460432"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58" name="Rectangle 50"/>
          <p:cNvSpPr>
            <a:spLocks noChangeArrowheads="1"/>
          </p:cNvSpPr>
          <p:nvPr/>
        </p:nvSpPr>
        <p:spPr bwMode="auto">
          <a:xfrm>
            <a:off x="7956376"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59" name="Rectangle 50"/>
          <p:cNvSpPr>
            <a:spLocks noChangeArrowheads="1"/>
          </p:cNvSpPr>
          <p:nvPr/>
        </p:nvSpPr>
        <p:spPr bwMode="auto">
          <a:xfrm>
            <a:off x="8460432"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60" name="正方形/長方形 759"/>
          <p:cNvSpPr/>
          <p:nvPr/>
        </p:nvSpPr>
        <p:spPr bwMode="auto">
          <a:xfrm>
            <a:off x="8316416"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762" name="直線コネクタ 761"/>
          <p:cNvCxnSpPr/>
          <p:nvPr/>
        </p:nvCxnSpPr>
        <p:spPr bwMode="auto">
          <a:xfrm rot="5400000">
            <a:off x="7416316" y="2672916"/>
            <a:ext cx="936104" cy="0"/>
          </a:xfrm>
          <a:prstGeom prst="line">
            <a:avLst/>
          </a:prstGeom>
          <a:noFill/>
          <a:ln w="76200" cap="flat" cmpd="sng" algn="ctr">
            <a:solidFill>
              <a:schemeClr val="tx1"/>
            </a:solidFill>
            <a:prstDash val="sysDot"/>
            <a:round/>
            <a:headEnd type="none" w="med" len="med"/>
            <a:tailEnd type="none" w="med" len="med"/>
          </a:ln>
          <a:effectLst/>
        </p:spPr>
      </p:cxnSp>
      <p:sp>
        <p:nvSpPr>
          <p:cNvPr id="764" name="テキスト ボックス 763"/>
          <p:cNvSpPr txBox="1"/>
          <p:nvPr/>
        </p:nvSpPr>
        <p:spPr bwMode="auto">
          <a:xfrm>
            <a:off x="5869249" y="605322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765" name="テキスト ボックス 764"/>
          <p:cNvSpPr txBox="1"/>
          <p:nvPr/>
        </p:nvSpPr>
        <p:spPr bwMode="auto">
          <a:xfrm>
            <a:off x="5868144" y="4797152"/>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766" name="テキスト ボックス 765"/>
          <p:cNvSpPr txBox="1"/>
          <p:nvPr/>
        </p:nvSpPr>
        <p:spPr bwMode="auto">
          <a:xfrm>
            <a:off x="5868144" y="360495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767" name="テキスト ボックス 766"/>
          <p:cNvSpPr txBox="1"/>
          <p:nvPr/>
        </p:nvSpPr>
        <p:spPr bwMode="auto">
          <a:xfrm>
            <a:off x="5868144" y="134076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7 </a:t>
            </a:r>
            <a:endParaRPr lang="ja-JP" altLang="en-US" sz="2000" dirty="0">
              <a:latin typeface="+mj-lt"/>
              <a:ea typeface="ＭＳ Ｐゴシック" pitchFamily="50" charset="-128"/>
            </a:endParaRPr>
          </a:p>
        </p:txBody>
      </p:sp>
      <p:cxnSp>
        <p:nvCxnSpPr>
          <p:cNvPr id="768" name="直線コネクタ 767"/>
          <p:cNvCxnSpPr>
            <a:stCxn id="714" idx="1"/>
          </p:cNvCxnSpPr>
          <p:nvPr/>
        </p:nvCxnSpPr>
        <p:spPr bwMode="auto">
          <a:xfrm rot="10800000" flipH="1" flipV="1">
            <a:off x="7308303" y="1556221"/>
            <a:ext cx="1078979" cy="571"/>
          </a:xfrm>
          <a:prstGeom prst="line">
            <a:avLst/>
          </a:prstGeom>
          <a:noFill/>
          <a:ln w="28575" cap="flat" cmpd="sng" algn="ctr">
            <a:solidFill>
              <a:schemeClr val="tx1"/>
            </a:solidFill>
            <a:prstDash val="solid"/>
            <a:round/>
            <a:headEnd type="none" w="med" len="med"/>
            <a:tailEnd type="none" w="med" len="med"/>
          </a:ln>
          <a:effectLst/>
        </p:spPr>
      </p:cxnSp>
      <p:cxnSp>
        <p:nvCxnSpPr>
          <p:cNvPr id="770" name="直線コネクタ 769"/>
          <p:cNvCxnSpPr/>
          <p:nvPr/>
        </p:nvCxnSpPr>
        <p:spPr bwMode="auto">
          <a:xfrm rot="10800000" flipH="1" flipV="1">
            <a:off x="7381453" y="3788469"/>
            <a:ext cx="1078979" cy="571"/>
          </a:xfrm>
          <a:prstGeom prst="line">
            <a:avLst/>
          </a:prstGeom>
          <a:noFill/>
          <a:ln w="28575" cap="flat" cmpd="sng" algn="ctr">
            <a:solidFill>
              <a:schemeClr val="tx1"/>
            </a:solidFill>
            <a:prstDash val="solid"/>
            <a:round/>
            <a:headEnd type="none" w="med" len="med"/>
            <a:tailEnd type="none" w="med" len="med"/>
          </a:ln>
          <a:effectLst/>
        </p:spPr>
      </p:cxnSp>
      <p:cxnSp>
        <p:nvCxnSpPr>
          <p:cNvPr id="771" name="直線コネクタ 770"/>
          <p:cNvCxnSpPr/>
          <p:nvPr/>
        </p:nvCxnSpPr>
        <p:spPr bwMode="auto">
          <a:xfrm rot="10800000" flipH="1" flipV="1">
            <a:off x="7381453" y="5012604"/>
            <a:ext cx="1078979" cy="571"/>
          </a:xfrm>
          <a:prstGeom prst="line">
            <a:avLst/>
          </a:prstGeom>
          <a:noFill/>
          <a:ln w="28575" cap="flat" cmpd="sng" algn="ctr">
            <a:solidFill>
              <a:schemeClr val="tx1"/>
            </a:solidFill>
            <a:prstDash val="solid"/>
            <a:round/>
            <a:headEnd type="none" w="med" len="med"/>
            <a:tailEnd type="none" w="med" len="med"/>
          </a:ln>
          <a:effectLst/>
        </p:spPr>
      </p:cxnSp>
      <p:cxnSp>
        <p:nvCxnSpPr>
          <p:cNvPr id="772" name="直線コネクタ 771"/>
          <p:cNvCxnSpPr/>
          <p:nvPr/>
        </p:nvCxnSpPr>
        <p:spPr bwMode="auto">
          <a:xfrm rot="10800000" flipH="1" flipV="1">
            <a:off x="7381453" y="6236740"/>
            <a:ext cx="1078979" cy="571"/>
          </a:xfrm>
          <a:prstGeom prst="line">
            <a:avLst/>
          </a:prstGeom>
          <a:noFill/>
          <a:ln w="28575" cap="flat" cmpd="sng" algn="ctr">
            <a:solidFill>
              <a:schemeClr val="tx1"/>
            </a:solidFill>
            <a:prstDash val="solid"/>
            <a:round/>
            <a:headEnd type="none" w="med" len="med"/>
            <a:tailEnd type="none" w="med" len="med"/>
          </a:ln>
          <a:effectLst/>
        </p:spPr>
      </p:cxnSp>
      <p:cxnSp>
        <p:nvCxnSpPr>
          <p:cNvPr id="773" name="直線コネクタ 772"/>
          <p:cNvCxnSpPr/>
          <p:nvPr/>
        </p:nvCxnSpPr>
        <p:spPr bwMode="auto">
          <a:xfrm>
            <a:off x="7164288" y="1344757"/>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74" name="直線コネクタ 773"/>
          <p:cNvCxnSpPr/>
          <p:nvPr/>
        </p:nvCxnSpPr>
        <p:spPr bwMode="auto">
          <a:xfrm flipH="1">
            <a:off x="7382021" y="1344757"/>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75" name="直線コネクタ 774"/>
          <p:cNvCxnSpPr/>
          <p:nvPr/>
        </p:nvCxnSpPr>
        <p:spPr bwMode="auto">
          <a:xfrm>
            <a:off x="7164288"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76" name="直線コネクタ 775"/>
          <p:cNvCxnSpPr/>
          <p:nvPr/>
        </p:nvCxnSpPr>
        <p:spPr bwMode="auto">
          <a:xfrm flipH="1">
            <a:off x="7382021"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77" name="直線コネクタ 776"/>
          <p:cNvCxnSpPr/>
          <p:nvPr/>
        </p:nvCxnSpPr>
        <p:spPr bwMode="auto">
          <a:xfrm>
            <a:off x="7164288" y="4797152"/>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78" name="直線コネクタ 777"/>
          <p:cNvCxnSpPr/>
          <p:nvPr/>
        </p:nvCxnSpPr>
        <p:spPr bwMode="auto">
          <a:xfrm flipH="1">
            <a:off x="7382021" y="4797152"/>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79" name="直線コネクタ 778"/>
          <p:cNvCxnSpPr/>
          <p:nvPr/>
        </p:nvCxnSpPr>
        <p:spPr bwMode="auto">
          <a:xfrm>
            <a:off x="7164288" y="6021288"/>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80" name="直線コネクタ 779"/>
          <p:cNvCxnSpPr/>
          <p:nvPr/>
        </p:nvCxnSpPr>
        <p:spPr bwMode="auto">
          <a:xfrm flipH="1">
            <a:off x="7382021" y="6021288"/>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81" name="直線コネクタ 780"/>
          <p:cNvCxnSpPr/>
          <p:nvPr/>
        </p:nvCxnSpPr>
        <p:spPr bwMode="auto">
          <a:xfrm rot="5400000">
            <a:off x="8173254" y="3573870"/>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2" name="直線コネクタ 781"/>
          <p:cNvCxnSpPr/>
          <p:nvPr/>
        </p:nvCxnSpPr>
        <p:spPr bwMode="auto">
          <a:xfrm rot="16200000" flipH="1">
            <a:off x="8173254" y="3573870"/>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3" name="直線コネクタ 782"/>
          <p:cNvCxnSpPr/>
          <p:nvPr/>
        </p:nvCxnSpPr>
        <p:spPr bwMode="auto">
          <a:xfrm rot="5400000">
            <a:off x="8171546" y="1341622"/>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4" name="直線コネクタ 783"/>
          <p:cNvCxnSpPr/>
          <p:nvPr/>
        </p:nvCxnSpPr>
        <p:spPr bwMode="auto">
          <a:xfrm rot="16200000" flipH="1">
            <a:off x="8171546" y="1341622"/>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5" name="直線コネクタ 784"/>
          <p:cNvCxnSpPr/>
          <p:nvPr/>
        </p:nvCxnSpPr>
        <p:spPr bwMode="auto">
          <a:xfrm rot="5400000">
            <a:off x="8171546"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6" name="直線コネクタ 785"/>
          <p:cNvCxnSpPr/>
          <p:nvPr/>
        </p:nvCxnSpPr>
        <p:spPr bwMode="auto">
          <a:xfrm rot="16200000" flipH="1">
            <a:off x="8171546"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7" name="直線コネクタ 786"/>
          <p:cNvCxnSpPr/>
          <p:nvPr/>
        </p:nvCxnSpPr>
        <p:spPr bwMode="auto">
          <a:xfrm rot="5400000">
            <a:off x="8171546" y="6022143"/>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8" name="直線コネクタ 787"/>
          <p:cNvCxnSpPr/>
          <p:nvPr/>
        </p:nvCxnSpPr>
        <p:spPr bwMode="auto">
          <a:xfrm rot="16200000" flipH="1">
            <a:off x="8171546" y="6022143"/>
            <a:ext cx="432048" cy="430340"/>
          </a:xfrm>
          <a:prstGeom prst="line">
            <a:avLst/>
          </a:prstGeom>
          <a:noFill/>
          <a:ln w="2857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タイトル 198"/>
          <p:cNvSpPr>
            <a:spLocks noGrp="1"/>
          </p:cNvSpPr>
          <p:nvPr>
            <p:ph type="title"/>
          </p:nvPr>
        </p:nvSpPr>
        <p:spPr>
          <a:xfrm>
            <a:off x="-4584" y="76200"/>
            <a:ext cx="9144000" cy="685800"/>
          </a:xfrm>
        </p:spPr>
        <p:txBody>
          <a:bodyPr/>
          <a:lstStyle/>
          <a:p>
            <a:r>
              <a:rPr lang="en-US" altLang="ja-JP" dirty="0" smtClean="0"/>
              <a:t>Wireless 3D CMP:</a:t>
            </a:r>
            <a:r>
              <a:rPr lang="en-US" altLang="ja-JP" sz="3200" dirty="0" smtClean="0"/>
              <a:t> Heterogeneous</a:t>
            </a:r>
            <a:endParaRPr lang="ja-JP" altLang="en-US" dirty="0" smtClean="0"/>
          </a:p>
        </p:txBody>
      </p:sp>
      <p:sp>
        <p:nvSpPr>
          <p:cNvPr id="11278" name="コンテンツ プレースホルダ 344"/>
          <p:cNvSpPr>
            <a:spLocks noGrp="1"/>
          </p:cNvSpPr>
          <p:nvPr>
            <p:ph idx="1"/>
          </p:nvPr>
        </p:nvSpPr>
        <p:spPr>
          <a:xfrm>
            <a:off x="35496" y="914400"/>
            <a:ext cx="6863680" cy="5638800"/>
          </a:xfrm>
        </p:spPr>
        <p:txBody>
          <a:bodyPr/>
          <a:lstStyle/>
          <a:p>
            <a:pPr eaLnBrk="1" hangingPunct="1"/>
            <a:r>
              <a:rPr lang="en-US" altLang="ja-JP" sz="2800" dirty="0" smtClean="0"/>
              <a:t>Types and number of chips are customized for applications</a:t>
            </a:r>
          </a:p>
          <a:p>
            <a:pPr lvl="1"/>
            <a:endParaRPr lang="en-US" altLang="ja-JP" sz="800" dirty="0" smtClean="0"/>
          </a:p>
          <a:p>
            <a:pPr eaLnBrk="1" hangingPunct="1"/>
            <a:r>
              <a:rPr lang="en-US" altLang="ja-JP" sz="2800" dirty="0" smtClean="0"/>
              <a:t>For memory-bound applications,</a:t>
            </a:r>
          </a:p>
          <a:p>
            <a:pPr lvl="1"/>
            <a:r>
              <a:rPr lang="en-US" altLang="ja-JP" sz="2400" dirty="0" smtClean="0"/>
              <a:t>More cache chips are added</a:t>
            </a:r>
          </a:p>
          <a:p>
            <a:pPr lvl="1"/>
            <a:endParaRPr lang="en-US" altLang="ja-JP" sz="800" dirty="0" smtClean="0"/>
          </a:p>
          <a:p>
            <a:pPr lvl="1"/>
            <a:endParaRPr lang="en-US" altLang="ja-JP" sz="2400" dirty="0" smtClean="0"/>
          </a:p>
          <a:p>
            <a:pPr lvl="1"/>
            <a:endParaRPr lang="en-US" altLang="ja-JP" dirty="0" smtClean="0"/>
          </a:p>
          <a:p>
            <a:pPr lvl="1"/>
            <a:endParaRPr lang="en-US" altLang="ja-JP" sz="800" dirty="0" smtClean="0"/>
          </a:p>
          <a:p>
            <a:r>
              <a:rPr lang="en-US" altLang="ja-JP" sz="2800" dirty="0" smtClean="0"/>
              <a:t>For computation-bound applications,</a:t>
            </a:r>
          </a:p>
          <a:p>
            <a:pPr lvl="1"/>
            <a:r>
              <a:rPr lang="en-US" altLang="ja-JP" sz="2400" dirty="0" smtClean="0"/>
              <a:t>More processor chips are added</a:t>
            </a:r>
          </a:p>
        </p:txBody>
      </p:sp>
      <p:sp>
        <p:nvSpPr>
          <p:cNvPr id="725" name="正方形/長方形 724"/>
          <p:cNvSpPr/>
          <p:nvPr/>
        </p:nvSpPr>
        <p:spPr bwMode="auto">
          <a:xfrm>
            <a:off x="6876256"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26" name="正方形/長方形 725"/>
          <p:cNvSpPr/>
          <p:nvPr/>
        </p:nvSpPr>
        <p:spPr bwMode="auto">
          <a:xfrm>
            <a:off x="6876256"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27" name="Rectangle 50"/>
          <p:cNvSpPr>
            <a:spLocks noChangeArrowheads="1"/>
          </p:cNvSpPr>
          <p:nvPr/>
        </p:nvSpPr>
        <p:spPr bwMode="auto">
          <a:xfrm>
            <a:off x="6948264" y="335699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728" name="Rectangle 50"/>
          <p:cNvSpPr>
            <a:spLocks noChangeArrowheads="1"/>
          </p:cNvSpPr>
          <p:nvPr/>
        </p:nvSpPr>
        <p:spPr bwMode="auto">
          <a:xfrm>
            <a:off x="7443489" y="3431282"/>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29" name="Rectangle 50"/>
          <p:cNvSpPr>
            <a:spLocks noChangeArrowheads="1"/>
          </p:cNvSpPr>
          <p:nvPr/>
        </p:nvSpPr>
        <p:spPr bwMode="auto">
          <a:xfrm>
            <a:off x="7020272" y="3431282"/>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730" name="正方形/長方形 729"/>
          <p:cNvSpPr/>
          <p:nvPr/>
        </p:nvSpPr>
        <p:spPr bwMode="auto">
          <a:xfrm>
            <a:off x="7308304"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43" name="正方形/長方形 742"/>
          <p:cNvSpPr/>
          <p:nvPr/>
        </p:nvSpPr>
        <p:spPr bwMode="auto">
          <a:xfrm>
            <a:off x="7884368"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44" name="Rectangle 50"/>
          <p:cNvSpPr>
            <a:spLocks noChangeArrowheads="1"/>
          </p:cNvSpPr>
          <p:nvPr/>
        </p:nvSpPr>
        <p:spPr bwMode="auto">
          <a:xfrm>
            <a:off x="7956376"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45" name="Rectangle 50"/>
          <p:cNvSpPr>
            <a:spLocks noChangeArrowheads="1"/>
          </p:cNvSpPr>
          <p:nvPr/>
        </p:nvSpPr>
        <p:spPr bwMode="auto">
          <a:xfrm>
            <a:off x="8460432"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46" name="Rectangle 50"/>
          <p:cNvSpPr>
            <a:spLocks noChangeArrowheads="1"/>
          </p:cNvSpPr>
          <p:nvPr/>
        </p:nvSpPr>
        <p:spPr bwMode="auto">
          <a:xfrm>
            <a:off x="7956376"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47" name="Rectangle 50"/>
          <p:cNvSpPr>
            <a:spLocks noChangeArrowheads="1"/>
          </p:cNvSpPr>
          <p:nvPr/>
        </p:nvSpPr>
        <p:spPr bwMode="auto">
          <a:xfrm>
            <a:off x="8460432"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48" name="正方形/長方形 747"/>
          <p:cNvSpPr/>
          <p:nvPr/>
        </p:nvSpPr>
        <p:spPr bwMode="auto">
          <a:xfrm>
            <a:off x="8316416"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55" name="正方形/長方形 754"/>
          <p:cNvSpPr/>
          <p:nvPr/>
        </p:nvSpPr>
        <p:spPr bwMode="auto">
          <a:xfrm>
            <a:off x="7884368"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756" name="Rectangle 50"/>
          <p:cNvSpPr>
            <a:spLocks noChangeArrowheads="1"/>
          </p:cNvSpPr>
          <p:nvPr/>
        </p:nvSpPr>
        <p:spPr bwMode="auto">
          <a:xfrm>
            <a:off x="7956376"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57" name="Rectangle 50"/>
          <p:cNvSpPr>
            <a:spLocks noChangeArrowheads="1"/>
          </p:cNvSpPr>
          <p:nvPr/>
        </p:nvSpPr>
        <p:spPr bwMode="auto">
          <a:xfrm>
            <a:off x="8460432"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58" name="Rectangle 50"/>
          <p:cNvSpPr>
            <a:spLocks noChangeArrowheads="1"/>
          </p:cNvSpPr>
          <p:nvPr/>
        </p:nvSpPr>
        <p:spPr bwMode="auto">
          <a:xfrm>
            <a:off x="7956376"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59" name="Rectangle 50"/>
          <p:cNvSpPr>
            <a:spLocks noChangeArrowheads="1"/>
          </p:cNvSpPr>
          <p:nvPr/>
        </p:nvSpPr>
        <p:spPr bwMode="auto">
          <a:xfrm>
            <a:off x="8460432"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760" name="正方形/長方形 759"/>
          <p:cNvSpPr/>
          <p:nvPr/>
        </p:nvSpPr>
        <p:spPr bwMode="auto">
          <a:xfrm>
            <a:off x="8316416"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762" name="直線コネクタ 761"/>
          <p:cNvCxnSpPr/>
          <p:nvPr/>
        </p:nvCxnSpPr>
        <p:spPr bwMode="auto">
          <a:xfrm rot="5400000">
            <a:off x="7416316" y="2672916"/>
            <a:ext cx="936104" cy="0"/>
          </a:xfrm>
          <a:prstGeom prst="line">
            <a:avLst/>
          </a:prstGeom>
          <a:noFill/>
          <a:ln w="76200" cap="flat" cmpd="sng" algn="ctr">
            <a:solidFill>
              <a:schemeClr val="tx1"/>
            </a:solidFill>
            <a:prstDash val="sysDot"/>
            <a:round/>
            <a:headEnd type="none" w="med" len="med"/>
            <a:tailEnd type="none" w="med" len="med"/>
          </a:ln>
          <a:effectLst/>
        </p:spPr>
      </p:cxnSp>
      <p:sp>
        <p:nvSpPr>
          <p:cNvPr id="764" name="テキスト ボックス 763"/>
          <p:cNvSpPr txBox="1"/>
          <p:nvPr/>
        </p:nvSpPr>
        <p:spPr bwMode="auto">
          <a:xfrm>
            <a:off x="5869249" y="605322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765" name="テキスト ボックス 764"/>
          <p:cNvSpPr txBox="1"/>
          <p:nvPr/>
        </p:nvSpPr>
        <p:spPr bwMode="auto">
          <a:xfrm>
            <a:off x="5868144" y="4797152"/>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766" name="テキスト ボックス 765"/>
          <p:cNvSpPr txBox="1"/>
          <p:nvPr/>
        </p:nvSpPr>
        <p:spPr bwMode="auto">
          <a:xfrm>
            <a:off x="5868144" y="360495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767" name="テキスト ボックス 766"/>
          <p:cNvSpPr txBox="1"/>
          <p:nvPr/>
        </p:nvSpPr>
        <p:spPr bwMode="auto">
          <a:xfrm>
            <a:off x="5868144" y="134076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7 </a:t>
            </a:r>
            <a:endParaRPr lang="ja-JP" altLang="en-US" sz="2000" dirty="0">
              <a:latin typeface="+mj-lt"/>
              <a:ea typeface="ＭＳ Ｐゴシック" pitchFamily="50" charset="-128"/>
            </a:endParaRPr>
          </a:p>
        </p:txBody>
      </p:sp>
      <p:cxnSp>
        <p:nvCxnSpPr>
          <p:cNvPr id="775" name="直線コネクタ 774"/>
          <p:cNvCxnSpPr/>
          <p:nvPr/>
        </p:nvCxnSpPr>
        <p:spPr bwMode="auto">
          <a:xfrm>
            <a:off x="7164288"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76" name="直線コネクタ 775"/>
          <p:cNvCxnSpPr/>
          <p:nvPr/>
        </p:nvCxnSpPr>
        <p:spPr bwMode="auto">
          <a:xfrm flipH="1">
            <a:off x="7382021"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85" name="直線コネクタ 784"/>
          <p:cNvCxnSpPr/>
          <p:nvPr/>
        </p:nvCxnSpPr>
        <p:spPr bwMode="auto">
          <a:xfrm rot="5400000">
            <a:off x="8171546"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6" name="直線コネクタ 785"/>
          <p:cNvCxnSpPr/>
          <p:nvPr/>
        </p:nvCxnSpPr>
        <p:spPr bwMode="auto">
          <a:xfrm rot="16200000" flipH="1">
            <a:off x="8171546"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7" name="直線コネクタ 786"/>
          <p:cNvCxnSpPr/>
          <p:nvPr/>
        </p:nvCxnSpPr>
        <p:spPr bwMode="auto">
          <a:xfrm rot="5400000">
            <a:off x="8171546" y="6022143"/>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88" name="直線コネクタ 787"/>
          <p:cNvCxnSpPr/>
          <p:nvPr/>
        </p:nvCxnSpPr>
        <p:spPr bwMode="auto">
          <a:xfrm rot="16200000" flipH="1">
            <a:off x="8171546" y="6022143"/>
            <a:ext cx="432048" cy="430340"/>
          </a:xfrm>
          <a:prstGeom prst="line">
            <a:avLst/>
          </a:prstGeom>
          <a:noFill/>
          <a:ln w="28575" cap="flat" cmpd="sng" algn="ctr">
            <a:solidFill>
              <a:schemeClr val="tx1"/>
            </a:solidFill>
            <a:prstDash val="solid"/>
            <a:round/>
            <a:headEnd type="none" w="med" len="med"/>
            <a:tailEnd type="none" w="med" len="med"/>
          </a:ln>
          <a:effectLst/>
        </p:spPr>
      </p:cxnSp>
      <p:sp>
        <p:nvSpPr>
          <p:cNvPr id="210" name="正方形/長方形 209"/>
          <p:cNvSpPr/>
          <p:nvPr/>
        </p:nvSpPr>
        <p:spPr bwMode="auto">
          <a:xfrm>
            <a:off x="6876256"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1" name="Rectangle 50"/>
          <p:cNvSpPr>
            <a:spLocks noChangeArrowheads="1"/>
          </p:cNvSpPr>
          <p:nvPr/>
        </p:nvSpPr>
        <p:spPr bwMode="auto">
          <a:xfrm>
            <a:off x="6948264"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12" name="Rectangle 50"/>
          <p:cNvSpPr>
            <a:spLocks noChangeArrowheads="1"/>
          </p:cNvSpPr>
          <p:nvPr/>
        </p:nvSpPr>
        <p:spPr bwMode="auto">
          <a:xfrm>
            <a:off x="7452320"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13" name="Rectangle 50"/>
          <p:cNvSpPr>
            <a:spLocks noChangeArrowheads="1"/>
          </p:cNvSpPr>
          <p:nvPr/>
        </p:nvSpPr>
        <p:spPr bwMode="auto">
          <a:xfrm>
            <a:off x="6948264"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14" name="Rectangle 50"/>
          <p:cNvSpPr>
            <a:spLocks noChangeArrowheads="1"/>
          </p:cNvSpPr>
          <p:nvPr/>
        </p:nvSpPr>
        <p:spPr bwMode="auto">
          <a:xfrm>
            <a:off x="7452320"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15" name="正方形/長方形 214"/>
          <p:cNvSpPr/>
          <p:nvPr/>
        </p:nvSpPr>
        <p:spPr bwMode="auto">
          <a:xfrm>
            <a:off x="7308304"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16" name="直線コネクタ 215"/>
          <p:cNvCxnSpPr/>
          <p:nvPr/>
        </p:nvCxnSpPr>
        <p:spPr bwMode="auto">
          <a:xfrm rot="5400000">
            <a:off x="7163434" y="6022143"/>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217" name="直線コネクタ 216"/>
          <p:cNvCxnSpPr/>
          <p:nvPr/>
        </p:nvCxnSpPr>
        <p:spPr bwMode="auto">
          <a:xfrm rot="16200000" flipH="1">
            <a:off x="7163434" y="6022143"/>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72" name="直線コネクタ 771"/>
          <p:cNvCxnSpPr/>
          <p:nvPr/>
        </p:nvCxnSpPr>
        <p:spPr bwMode="auto">
          <a:xfrm rot="10800000" flipH="1" flipV="1">
            <a:off x="7381453" y="6236740"/>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218" name="正方形/長方形 217"/>
          <p:cNvSpPr/>
          <p:nvPr/>
        </p:nvSpPr>
        <p:spPr bwMode="auto">
          <a:xfrm>
            <a:off x="6876256"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9" name="Rectangle 50"/>
          <p:cNvSpPr>
            <a:spLocks noChangeArrowheads="1"/>
          </p:cNvSpPr>
          <p:nvPr/>
        </p:nvSpPr>
        <p:spPr bwMode="auto">
          <a:xfrm>
            <a:off x="6948264"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20" name="Rectangle 50"/>
          <p:cNvSpPr>
            <a:spLocks noChangeArrowheads="1"/>
          </p:cNvSpPr>
          <p:nvPr/>
        </p:nvSpPr>
        <p:spPr bwMode="auto">
          <a:xfrm>
            <a:off x="7452320"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21" name="Rectangle 50"/>
          <p:cNvSpPr>
            <a:spLocks noChangeArrowheads="1"/>
          </p:cNvSpPr>
          <p:nvPr/>
        </p:nvSpPr>
        <p:spPr bwMode="auto">
          <a:xfrm>
            <a:off x="6948264"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22" name="Rectangle 50"/>
          <p:cNvSpPr>
            <a:spLocks noChangeArrowheads="1"/>
          </p:cNvSpPr>
          <p:nvPr/>
        </p:nvSpPr>
        <p:spPr bwMode="auto">
          <a:xfrm>
            <a:off x="7452320"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23" name="正方形/長方形 222"/>
          <p:cNvSpPr/>
          <p:nvPr/>
        </p:nvSpPr>
        <p:spPr bwMode="auto">
          <a:xfrm>
            <a:off x="7308304"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24" name="直線コネクタ 223"/>
          <p:cNvCxnSpPr/>
          <p:nvPr/>
        </p:nvCxnSpPr>
        <p:spPr bwMode="auto">
          <a:xfrm rot="5400000">
            <a:off x="7163434"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225" name="直線コネクタ 224"/>
          <p:cNvCxnSpPr/>
          <p:nvPr/>
        </p:nvCxnSpPr>
        <p:spPr bwMode="auto">
          <a:xfrm rot="16200000" flipH="1">
            <a:off x="7163434"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771" name="直線コネクタ 770"/>
          <p:cNvCxnSpPr/>
          <p:nvPr/>
        </p:nvCxnSpPr>
        <p:spPr bwMode="auto">
          <a:xfrm rot="10800000" flipH="1" flipV="1">
            <a:off x="7381453" y="5012604"/>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226" name="正方形/長方形 225"/>
          <p:cNvSpPr/>
          <p:nvPr/>
        </p:nvSpPr>
        <p:spPr bwMode="auto">
          <a:xfrm>
            <a:off x="7884368"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7" name="正方形/長方形 226"/>
          <p:cNvSpPr/>
          <p:nvPr/>
        </p:nvSpPr>
        <p:spPr bwMode="auto">
          <a:xfrm>
            <a:off x="7884368"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8" name="Rectangle 50"/>
          <p:cNvSpPr>
            <a:spLocks noChangeArrowheads="1"/>
          </p:cNvSpPr>
          <p:nvPr/>
        </p:nvSpPr>
        <p:spPr bwMode="auto">
          <a:xfrm>
            <a:off x="7956376" y="335699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229" name="Rectangle 50"/>
          <p:cNvSpPr>
            <a:spLocks noChangeArrowheads="1"/>
          </p:cNvSpPr>
          <p:nvPr/>
        </p:nvSpPr>
        <p:spPr bwMode="auto">
          <a:xfrm>
            <a:off x="8451601" y="3431282"/>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230" name="Rectangle 50"/>
          <p:cNvSpPr>
            <a:spLocks noChangeArrowheads="1"/>
          </p:cNvSpPr>
          <p:nvPr/>
        </p:nvSpPr>
        <p:spPr bwMode="auto">
          <a:xfrm>
            <a:off x="8028384" y="3431282"/>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231" name="正方形/長方形 230"/>
          <p:cNvSpPr/>
          <p:nvPr/>
        </p:nvSpPr>
        <p:spPr bwMode="auto">
          <a:xfrm>
            <a:off x="8316416"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32" name="直線コネクタ 231"/>
          <p:cNvCxnSpPr/>
          <p:nvPr/>
        </p:nvCxnSpPr>
        <p:spPr bwMode="auto">
          <a:xfrm>
            <a:off x="8172400"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233" name="直線コネクタ 232"/>
          <p:cNvCxnSpPr/>
          <p:nvPr/>
        </p:nvCxnSpPr>
        <p:spPr bwMode="auto">
          <a:xfrm flipH="1">
            <a:off x="8390133"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770" name="直線コネクタ 769"/>
          <p:cNvCxnSpPr/>
          <p:nvPr/>
        </p:nvCxnSpPr>
        <p:spPr bwMode="auto">
          <a:xfrm rot="10800000" flipH="1" flipV="1">
            <a:off x="7381453" y="3788469"/>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242" name="正方形/長方形 241"/>
          <p:cNvSpPr/>
          <p:nvPr/>
        </p:nvSpPr>
        <p:spPr bwMode="auto">
          <a:xfrm>
            <a:off x="2123728" y="29969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3" name="Rectangle 50"/>
          <p:cNvSpPr>
            <a:spLocks noChangeArrowheads="1"/>
          </p:cNvSpPr>
          <p:nvPr/>
        </p:nvSpPr>
        <p:spPr bwMode="auto">
          <a:xfrm>
            <a:off x="2195736" y="30689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44" name="Rectangle 50"/>
          <p:cNvSpPr>
            <a:spLocks noChangeArrowheads="1"/>
          </p:cNvSpPr>
          <p:nvPr/>
        </p:nvSpPr>
        <p:spPr bwMode="auto">
          <a:xfrm>
            <a:off x="2699792" y="30689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45" name="Rectangle 50"/>
          <p:cNvSpPr>
            <a:spLocks noChangeArrowheads="1"/>
          </p:cNvSpPr>
          <p:nvPr/>
        </p:nvSpPr>
        <p:spPr bwMode="auto">
          <a:xfrm>
            <a:off x="2195736" y="35730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46" name="Rectangle 50"/>
          <p:cNvSpPr>
            <a:spLocks noChangeArrowheads="1"/>
          </p:cNvSpPr>
          <p:nvPr/>
        </p:nvSpPr>
        <p:spPr bwMode="auto">
          <a:xfrm>
            <a:off x="2699792" y="35730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47" name="正方形/長方形 246"/>
          <p:cNvSpPr/>
          <p:nvPr/>
        </p:nvSpPr>
        <p:spPr bwMode="auto">
          <a:xfrm>
            <a:off x="2555776" y="342900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48" name="直線コネクタ 247"/>
          <p:cNvCxnSpPr/>
          <p:nvPr/>
        </p:nvCxnSpPr>
        <p:spPr bwMode="auto">
          <a:xfrm rot="5400000">
            <a:off x="2410906" y="3285839"/>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249" name="直線コネクタ 248"/>
          <p:cNvCxnSpPr/>
          <p:nvPr/>
        </p:nvCxnSpPr>
        <p:spPr bwMode="auto">
          <a:xfrm rot="16200000" flipH="1">
            <a:off x="2410906" y="3285839"/>
            <a:ext cx="432048" cy="430340"/>
          </a:xfrm>
          <a:prstGeom prst="line">
            <a:avLst/>
          </a:prstGeom>
          <a:noFill/>
          <a:ln w="28575" cap="flat" cmpd="sng" algn="ctr">
            <a:solidFill>
              <a:schemeClr val="tx1"/>
            </a:solidFill>
            <a:prstDash val="solid"/>
            <a:round/>
            <a:headEnd type="none" w="med" len="med"/>
            <a:tailEnd type="none" w="med" len="med"/>
          </a:ln>
          <a:effectLst/>
        </p:spPr>
      </p:cxnSp>
      <p:sp>
        <p:nvSpPr>
          <p:cNvPr id="250" name="正方形/長方形 249"/>
          <p:cNvSpPr/>
          <p:nvPr/>
        </p:nvSpPr>
        <p:spPr bwMode="auto">
          <a:xfrm>
            <a:off x="1115616" y="29969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1" name="Rectangle 50"/>
          <p:cNvSpPr>
            <a:spLocks noChangeArrowheads="1"/>
          </p:cNvSpPr>
          <p:nvPr/>
        </p:nvSpPr>
        <p:spPr bwMode="auto">
          <a:xfrm>
            <a:off x="1187624" y="30689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52" name="Rectangle 50"/>
          <p:cNvSpPr>
            <a:spLocks noChangeArrowheads="1"/>
          </p:cNvSpPr>
          <p:nvPr/>
        </p:nvSpPr>
        <p:spPr bwMode="auto">
          <a:xfrm>
            <a:off x="1691680" y="306896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53" name="Rectangle 50"/>
          <p:cNvSpPr>
            <a:spLocks noChangeArrowheads="1"/>
          </p:cNvSpPr>
          <p:nvPr/>
        </p:nvSpPr>
        <p:spPr bwMode="auto">
          <a:xfrm>
            <a:off x="1187624" y="35730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54" name="Rectangle 50"/>
          <p:cNvSpPr>
            <a:spLocks noChangeArrowheads="1"/>
          </p:cNvSpPr>
          <p:nvPr/>
        </p:nvSpPr>
        <p:spPr bwMode="auto">
          <a:xfrm>
            <a:off x="1691680" y="3573016"/>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55" name="正方形/長方形 254"/>
          <p:cNvSpPr/>
          <p:nvPr/>
        </p:nvSpPr>
        <p:spPr bwMode="auto">
          <a:xfrm>
            <a:off x="1547664" y="342900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56" name="直線コネクタ 255"/>
          <p:cNvCxnSpPr/>
          <p:nvPr/>
        </p:nvCxnSpPr>
        <p:spPr bwMode="auto">
          <a:xfrm rot="5400000">
            <a:off x="1402794" y="3285839"/>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257" name="直線コネクタ 256"/>
          <p:cNvCxnSpPr/>
          <p:nvPr/>
        </p:nvCxnSpPr>
        <p:spPr bwMode="auto">
          <a:xfrm rot="16200000" flipH="1">
            <a:off x="1402794" y="3285839"/>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258" name="直線コネクタ 257"/>
          <p:cNvCxnSpPr/>
          <p:nvPr/>
        </p:nvCxnSpPr>
        <p:spPr bwMode="auto">
          <a:xfrm rot="10800000" flipH="1" flipV="1">
            <a:off x="1620813" y="3500436"/>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259" name="正方形/長方形 258"/>
          <p:cNvSpPr/>
          <p:nvPr/>
        </p:nvSpPr>
        <p:spPr bwMode="auto">
          <a:xfrm>
            <a:off x="1115616" y="5229200"/>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0" name="正方形/長方形 259"/>
          <p:cNvSpPr/>
          <p:nvPr/>
        </p:nvSpPr>
        <p:spPr bwMode="auto">
          <a:xfrm>
            <a:off x="1115616" y="515719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1" name="Rectangle 50"/>
          <p:cNvSpPr>
            <a:spLocks noChangeArrowheads="1"/>
          </p:cNvSpPr>
          <p:nvPr/>
        </p:nvSpPr>
        <p:spPr bwMode="auto">
          <a:xfrm>
            <a:off x="1187624" y="5229200"/>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262" name="Rectangle 50"/>
          <p:cNvSpPr>
            <a:spLocks noChangeArrowheads="1"/>
          </p:cNvSpPr>
          <p:nvPr/>
        </p:nvSpPr>
        <p:spPr bwMode="auto">
          <a:xfrm>
            <a:off x="1682849" y="5303490"/>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263" name="Rectangle 50"/>
          <p:cNvSpPr>
            <a:spLocks noChangeArrowheads="1"/>
          </p:cNvSpPr>
          <p:nvPr/>
        </p:nvSpPr>
        <p:spPr bwMode="auto">
          <a:xfrm>
            <a:off x="1259632" y="5303490"/>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264" name="正方形/長方形 263"/>
          <p:cNvSpPr/>
          <p:nvPr/>
        </p:nvSpPr>
        <p:spPr bwMode="auto">
          <a:xfrm>
            <a:off x="1547664" y="558924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65" name="直線コネクタ 264"/>
          <p:cNvCxnSpPr/>
          <p:nvPr/>
        </p:nvCxnSpPr>
        <p:spPr bwMode="auto">
          <a:xfrm>
            <a:off x="1403648" y="5445224"/>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266" name="直線コネクタ 265"/>
          <p:cNvCxnSpPr/>
          <p:nvPr/>
        </p:nvCxnSpPr>
        <p:spPr bwMode="auto">
          <a:xfrm flipH="1">
            <a:off x="1621381" y="5445224"/>
            <a:ext cx="214315" cy="212035"/>
          </a:xfrm>
          <a:prstGeom prst="line">
            <a:avLst/>
          </a:prstGeom>
          <a:noFill/>
          <a:ln w="28575" cap="flat" cmpd="sng" algn="ctr">
            <a:solidFill>
              <a:schemeClr val="tx1"/>
            </a:solidFill>
            <a:prstDash val="solid"/>
            <a:round/>
            <a:headEnd type="none" w="med" len="med"/>
            <a:tailEnd type="none" w="med" len="med"/>
          </a:ln>
          <a:effectLst/>
        </p:spPr>
      </p:cxnSp>
      <p:sp>
        <p:nvSpPr>
          <p:cNvPr id="267" name="正方形/長方形 266"/>
          <p:cNvSpPr/>
          <p:nvPr/>
        </p:nvSpPr>
        <p:spPr bwMode="auto">
          <a:xfrm>
            <a:off x="2123728" y="5229200"/>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8" name="正方形/長方形 267"/>
          <p:cNvSpPr/>
          <p:nvPr/>
        </p:nvSpPr>
        <p:spPr bwMode="auto">
          <a:xfrm>
            <a:off x="2123728" y="515719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9" name="Rectangle 50"/>
          <p:cNvSpPr>
            <a:spLocks noChangeArrowheads="1"/>
          </p:cNvSpPr>
          <p:nvPr/>
        </p:nvSpPr>
        <p:spPr bwMode="auto">
          <a:xfrm>
            <a:off x="2195736" y="5229200"/>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270" name="Rectangle 50"/>
          <p:cNvSpPr>
            <a:spLocks noChangeArrowheads="1"/>
          </p:cNvSpPr>
          <p:nvPr/>
        </p:nvSpPr>
        <p:spPr bwMode="auto">
          <a:xfrm>
            <a:off x="2690961" y="5303490"/>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271" name="Rectangle 50"/>
          <p:cNvSpPr>
            <a:spLocks noChangeArrowheads="1"/>
          </p:cNvSpPr>
          <p:nvPr/>
        </p:nvSpPr>
        <p:spPr bwMode="auto">
          <a:xfrm>
            <a:off x="2267744" y="5303490"/>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272" name="正方形/長方形 271"/>
          <p:cNvSpPr/>
          <p:nvPr/>
        </p:nvSpPr>
        <p:spPr bwMode="auto">
          <a:xfrm>
            <a:off x="2555776" y="558924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73" name="直線コネクタ 272"/>
          <p:cNvCxnSpPr/>
          <p:nvPr/>
        </p:nvCxnSpPr>
        <p:spPr bwMode="auto">
          <a:xfrm>
            <a:off x="2411760" y="5445224"/>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274" name="直線コネクタ 273"/>
          <p:cNvCxnSpPr/>
          <p:nvPr/>
        </p:nvCxnSpPr>
        <p:spPr bwMode="auto">
          <a:xfrm flipH="1">
            <a:off x="2629493" y="5445224"/>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275" name="直線コネクタ 274"/>
          <p:cNvCxnSpPr/>
          <p:nvPr/>
        </p:nvCxnSpPr>
        <p:spPr bwMode="auto">
          <a:xfrm rot="10800000" flipH="1" flipV="1">
            <a:off x="1620813" y="5660677"/>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276" name="正方形/長方形 275"/>
          <p:cNvSpPr/>
          <p:nvPr/>
        </p:nvSpPr>
        <p:spPr bwMode="auto">
          <a:xfrm>
            <a:off x="6876256" y="112474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7" name="正方形/長方形 276"/>
          <p:cNvSpPr/>
          <p:nvPr/>
        </p:nvSpPr>
        <p:spPr bwMode="auto">
          <a:xfrm>
            <a:off x="6876256"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8" name="Rectangle 50"/>
          <p:cNvSpPr>
            <a:spLocks noChangeArrowheads="1"/>
          </p:cNvSpPr>
          <p:nvPr/>
        </p:nvSpPr>
        <p:spPr bwMode="auto">
          <a:xfrm>
            <a:off x="6948264" y="1124744"/>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279" name="Rectangle 50"/>
          <p:cNvSpPr>
            <a:spLocks noChangeArrowheads="1"/>
          </p:cNvSpPr>
          <p:nvPr/>
        </p:nvSpPr>
        <p:spPr bwMode="auto">
          <a:xfrm>
            <a:off x="7443489" y="119903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280" name="Rectangle 50"/>
          <p:cNvSpPr>
            <a:spLocks noChangeArrowheads="1"/>
          </p:cNvSpPr>
          <p:nvPr/>
        </p:nvSpPr>
        <p:spPr bwMode="auto">
          <a:xfrm>
            <a:off x="7020272" y="119903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281" name="正方形/長方形 280"/>
          <p:cNvSpPr/>
          <p:nvPr/>
        </p:nvSpPr>
        <p:spPr bwMode="auto">
          <a:xfrm>
            <a:off x="7308304"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82" name="正方形/長方形 281"/>
          <p:cNvSpPr/>
          <p:nvPr/>
        </p:nvSpPr>
        <p:spPr bwMode="auto">
          <a:xfrm>
            <a:off x="7884368"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3" name="Rectangle 50"/>
          <p:cNvSpPr>
            <a:spLocks noChangeArrowheads="1"/>
          </p:cNvSpPr>
          <p:nvPr/>
        </p:nvSpPr>
        <p:spPr bwMode="auto">
          <a:xfrm>
            <a:off x="7956376" y="112474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84" name="Rectangle 50"/>
          <p:cNvSpPr>
            <a:spLocks noChangeArrowheads="1"/>
          </p:cNvSpPr>
          <p:nvPr/>
        </p:nvSpPr>
        <p:spPr bwMode="auto">
          <a:xfrm>
            <a:off x="8460432" y="112474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85" name="Rectangle 50"/>
          <p:cNvSpPr>
            <a:spLocks noChangeArrowheads="1"/>
          </p:cNvSpPr>
          <p:nvPr/>
        </p:nvSpPr>
        <p:spPr bwMode="auto">
          <a:xfrm>
            <a:off x="7956376" y="162880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86" name="Rectangle 50"/>
          <p:cNvSpPr>
            <a:spLocks noChangeArrowheads="1"/>
          </p:cNvSpPr>
          <p:nvPr/>
        </p:nvSpPr>
        <p:spPr bwMode="auto">
          <a:xfrm>
            <a:off x="8460432" y="162880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287" name="正方形/長方形 286"/>
          <p:cNvSpPr/>
          <p:nvPr/>
        </p:nvSpPr>
        <p:spPr bwMode="auto">
          <a:xfrm>
            <a:off x="8316416"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88" name="直線コネクタ 287"/>
          <p:cNvCxnSpPr>
            <a:stCxn id="281" idx="1"/>
          </p:cNvCxnSpPr>
          <p:nvPr/>
        </p:nvCxnSpPr>
        <p:spPr bwMode="auto">
          <a:xfrm rot="10800000" flipH="1" flipV="1">
            <a:off x="7308303" y="1556221"/>
            <a:ext cx="1078979" cy="571"/>
          </a:xfrm>
          <a:prstGeom prst="line">
            <a:avLst/>
          </a:prstGeom>
          <a:noFill/>
          <a:ln w="28575" cap="flat" cmpd="sng" algn="ctr">
            <a:solidFill>
              <a:schemeClr val="tx1"/>
            </a:solidFill>
            <a:prstDash val="solid"/>
            <a:round/>
            <a:headEnd type="none" w="med" len="med"/>
            <a:tailEnd type="none" w="med" len="med"/>
          </a:ln>
          <a:effectLst/>
        </p:spPr>
      </p:cxnSp>
      <p:cxnSp>
        <p:nvCxnSpPr>
          <p:cNvPr id="289" name="直線コネクタ 288"/>
          <p:cNvCxnSpPr/>
          <p:nvPr/>
        </p:nvCxnSpPr>
        <p:spPr bwMode="auto">
          <a:xfrm>
            <a:off x="7164288" y="1344757"/>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290" name="直線コネクタ 289"/>
          <p:cNvCxnSpPr/>
          <p:nvPr/>
        </p:nvCxnSpPr>
        <p:spPr bwMode="auto">
          <a:xfrm flipH="1">
            <a:off x="7382021" y="1344757"/>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291" name="直線コネクタ 290"/>
          <p:cNvCxnSpPr/>
          <p:nvPr/>
        </p:nvCxnSpPr>
        <p:spPr bwMode="auto">
          <a:xfrm rot="5400000">
            <a:off x="8171546" y="1341622"/>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292" name="直線コネクタ 291"/>
          <p:cNvCxnSpPr/>
          <p:nvPr/>
        </p:nvCxnSpPr>
        <p:spPr bwMode="auto">
          <a:xfrm rot="16200000" flipH="1">
            <a:off x="8171546" y="1341622"/>
            <a:ext cx="432048" cy="430340"/>
          </a:xfrm>
          <a:prstGeom prst="line">
            <a:avLst/>
          </a:prstGeom>
          <a:noFill/>
          <a:ln w="28575" cap="flat" cmpd="sng" algn="ctr">
            <a:solidFill>
              <a:schemeClr val="tx1"/>
            </a:solidFill>
            <a:prstDash val="solid"/>
            <a:round/>
            <a:headEnd type="none" w="med" len="med"/>
            <a:tailEnd type="none" w="med" len="med"/>
          </a:ln>
          <a:effectLst/>
        </p:spPr>
      </p:cxnSp>
      <p:sp>
        <p:nvSpPr>
          <p:cNvPr id="293" name="Text Box 112"/>
          <p:cNvSpPr txBox="1">
            <a:spLocks noChangeArrowheads="1"/>
          </p:cNvSpPr>
          <p:nvPr/>
        </p:nvSpPr>
        <p:spPr bwMode="auto">
          <a:xfrm>
            <a:off x="42863" y="6357938"/>
            <a:ext cx="9067800" cy="463550"/>
          </a:xfrm>
          <a:prstGeom prst="rect">
            <a:avLst/>
          </a:prstGeom>
          <a:solidFill>
            <a:srgbClr val="FFFFFF"/>
          </a:solidFill>
          <a:ln w="25400">
            <a:solidFill>
              <a:schemeClr val="accent2"/>
            </a:solidFill>
            <a:miter lim="800000"/>
            <a:headEnd/>
            <a:tailEnd/>
          </a:ln>
        </p:spPr>
        <p:txBody>
          <a:bodyPr lIns="90000" tIns="46800" rIns="90000" bIns="46800">
            <a:spAutoFit/>
          </a:bodyPr>
          <a:lstStyle/>
          <a:p>
            <a:pPr algn="ctr">
              <a:defRPr/>
            </a:pPr>
            <a:r>
              <a:rPr lang="en-US" altLang="ja-JP" sz="2400" dirty="0" smtClean="0">
                <a:latin typeface="+mj-lt"/>
                <a:ea typeface="ＭＳ Ｐゴシック" pitchFamily="50" charset="-128"/>
              </a:rPr>
              <a:t>Chips should be added, removed, swapped for each application</a:t>
            </a:r>
            <a:endParaRPr lang="en-US" altLang="ja-JP" sz="2400" dirty="0">
              <a:latin typeface="+mj-lt"/>
              <a:ea typeface="ＭＳ Ｐゴシック" pitchFamily="50"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500" fill="hold"/>
                                        <p:tgtEl>
                                          <p:spTgt spid="293"/>
                                        </p:tgtEl>
                                        <p:attrNameLst>
                                          <p:attrName>ppt_x</p:attrName>
                                        </p:attrNameLst>
                                      </p:cBhvr>
                                      <p:tavLst>
                                        <p:tav tm="0">
                                          <p:val>
                                            <p:strVal val="0-#ppt_w/2"/>
                                          </p:val>
                                        </p:tav>
                                        <p:tav tm="100000">
                                          <p:val>
                                            <p:strVal val="#ppt_x"/>
                                          </p:val>
                                        </p:tav>
                                      </p:tavLst>
                                    </p:anim>
                                    <p:anim calcmode="lin" valueType="num">
                                      <p:cBhvr additive="base">
                                        <p:cTn id="8" dur="500" fill="hold"/>
                                        <p:tgtEl>
                                          <p:spTgt spid="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smtClean="0"/>
              <a:t>Outline: </a:t>
            </a:r>
            <a:r>
              <a:rPr lang="en-US" altLang="ja-JP" sz="3200" dirty="0" smtClean="0"/>
              <a:t>Wireless 3D NoC for CMPs</a:t>
            </a:r>
            <a:endParaRPr lang="ja-JP" altLang="en-US" sz="3200" dirty="0" smtClean="0"/>
          </a:p>
        </p:txBody>
      </p:sp>
      <p:sp>
        <p:nvSpPr>
          <p:cNvPr id="7171" name="コンテンツ プレースホルダ 2"/>
          <p:cNvSpPr>
            <a:spLocks noGrp="1"/>
          </p:cNvSpPr>
          <p:nvPr>
            <p:ph idx="1"/>
          </p:nvPr>
        </p:nvSpPr>
        <p:spPr/>
        <p:txBody>
          <a:bodyPr/>
          <a:lstStyle/>
          <a:p>
            <a:pPr eaLnBrk="1" hangingPunct="1"/>
            <a:r>
              <a:rPr lang="en-US" altLang="ja-JP" sz="2800" dirty="0" smtClean="0"/>
              <a:t>Background</a:t>
            </a:r>
          </a:p>
          <a:p>
            <a:pPr lvl="1" eaLnBrk="1" hangingPunct="1"/>
            <a:r>
              <a:rPr lang="en-US" altLang="ja-JP" sz="2400" dirty="0" smtClean="0"/>
              <a:t>Many-core processors &amp; Network-on-Chips (NoCs)</a:t>
            </a:r>
          </a:p>
          <a:p>
            <a:pPr lvl="1" eaLnBrk="1" hangingPunct="1"/>
            <a:endParaRPr lang="en-US" altLang="ja-JP" sz="800" dirty="0" smtClean="0"/>
          </a:p>
          <a:p>
            <a:pPr eaLnBrk="1" hangingPunct="1"/>
            <a:r>
              <a:rPr lang="en-US" altLang="ja-JP" sz="2800" dirty="0" smtClean="0"/>
              <a:t>3D IC technologies</a:t>
            </a:r>
          </a:p>
          <a:p>
            <a:pPr lvl="1"/>
            <a:r>
              <a:rPr lang="en-US" altLang="ja-JP" sz="2400" dirty="0" smtClean="0"/>
              <a:t>Wired approach vs. wireless approach</a:t>
            </a:r>
          </a:p>
          <a:p>
            <a:pPr lvl="1"/>
            <a:endParaRPr lang="en-US" altLang="ja-JP" sz="800" dirty="0" smtClean="0"/>
          </a:p>
          <a:p>
            <a:r>
              <a:rPr lang="en-US" altLang="ja-JP" sz="2800" dirty="0" smtClean="0"/>
              <a:t>Wireless 3D Chip multi-processors (CMPs)</a:t>
            </a:r>
          </a:p>
          <a:p>
            <a:pPr lvl="1" eaLnBrk="1" hangingPunct="1"/>
            <a:endParaRPr lang="en-US" altLang="ja-JP" sz="800" dirty="0" smtClean="0"/>
          </a:p>
          <a:p>
            <a:pPr eaLnBrk="1" hangingPunct="1"/>
            <a:r>
              <a:rPr lang="en-US" altLang="ja-JP" sz="2800" dirty="0" smtClean="0"/>
              <a:t>Wireless 3D NoC architecture</a:t>
            </a:r>
            <a:endParaRPr lang="en-US" altLang="ja-JP" sz="2400" dirty="0" smtClean="0"/>
          </a:p>
          <a:p>
            <a:pPr lvl="1"/>
            <a:r>
              <a:rPr lang="en-US" altLang="ja-JP" sz="2400" dirty="0" smtClean="0"/>
              <a:t>Irregular approach</a:t>
            </a:r>
          </a:p>
          <a:p>
            <a:pPr lvl="1"/>
            <a:r>
              <a:rPr lang="en-US" altLang="ja-JP" sz="2400" dirty="0" smtClean="0"/>
              <a:t>Spanning tree root optimization</a:t>
            </a:r>
          </a:p>
          <a:p>
            <a:pPr lvl="1" eaLnBrk="1" hangingPunct="1"/>
            <a:endParaRPr lang="en-US" altLang="ja-JP" sz="800" dirty="0" smtClean="0"/>
          </a:p>
          <a:p>
            <a:pPr eaLnBrk="1" hangingPunct="1"/>
            <a:r>
              <a:rPr lang="en-US" altLang="ja-JP" sz="2800" dirty="0" smtClean="0"/>
              <a:t>Experimental results</a:t>
            </a:r>
          </a:p>
          <a:p>
            <a:pPr lvl="1"/>
            <a:r>
              <a:rPr lang="en-US" altLang="ja-JP" sz="2400" dirty="0" smtClean="0"/>
              <a:t>Real chip implementation</a:t>
            </a:r>
          </a:p>
          <a:p>
            <a:pPr lvl="1"/>
            <a:r>
              <a:rPr lang="en-US" altLang="ja-JP" sz="2400" dirty="0" smtClean="0"/>
              <a:t>Full-system simulation results</a:t>
            </a:r>
          </a:p>
          <a:p>
            <a:pPr eaLnBrk="1" hangingPunct="1"/>
            <a:endParaRPr lang="en-US" altLang="ja-JP" sz="2800" dirty="0" smtClean="0"/>
          </a:p>
          <a:p>
            <a:pPr lvl="1" eaLnBrk="1" hangingPunct="1"/>
            <a:endParaRPr lang="en-US" altLang="ja-JP" sz="2400" dirty="0" smtClean="0"/>
          </a:p>
          <a:p>
            <a:pPr lvl="1" eaLnBrk="1" hangingPunct="1"/>
            <a:endParaRPr lang="ja-JP" altLang="en-US" sz="2400" dirty="0" smtClean="0"/>
          </a:p>
        </p:txBody>
      </p:sp>
      <p:pic>
        <p:nvPicPr>
          <p:cNvPr id="11" name="Picture 2" descr="bonding"/>
          <p:cNvPicPr>
            <a:picLocks noChangeAspect="1" noChangeArrowheads="1"/>
          </p:cNvPicPr>
          <p:nvPr/>
        </p:nvPicPr>
        <p:blipFill>
          <a:blip r:embed="rId2" cstate="print"/>
          <a:srcRect/>
          <a:stretch>
            <a:fillRect/>
          </a:stretch>
        </p:blipFill>
        <p:spPr bwMode="auto">
          <a:xfrm>
            <a:off x="5694850" y="4365104"/>
            <a:ext cx="3449150" cy="2492896"/>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bwMode="auto">
          <a:xfrm>
            <a:off x="142875" y="3717032"/>
            <a:ext cx="8358188" cy="1512168"/>
          </a:xfrm>
          <a:prstGeom prst="rect">
            <a:avLst/>
          </a:prstGeom>
          <a:noFill/>
          <a:ln w="57150" cap="flat" cmpd="sng" algn="ctr">
            <a:solidFill>
              <a:schemeClr val="accent6"/>
            </a:solidFill>
            <a:prstDash val="solid"/>
            <a:round/>
            <a:headEnd type="none" w="med" len="med"/>
            <a:tailEnd type="none" w="med" len="med"/>
          </a:ln>
          <a:effectLst/>
        </p:spPr>
        <p:txBody>
          <a:bodyPr lIns="90000" tIns="46800" rIns="90000" bIns="46800"/>
          <a:lstStyle/>
          <a:p>
            <a:pPr>
              <a:spcBef>
                <a:spcPct val="50000"/>
              </a:spcBef>
              <a:defRPr/>
            </a:pPr>
            <a:endParaRPr lang="ja-JP" altLang="en-US" sz="200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図 95" descr="stack.jpg"/>
          <p:cNvPicPr>
            <a:picLocks noChangeAspect="1"/>
          </p:cNvPicPr>
          <p:nvPr/>
        </p:nvPicPr>
        <p:blipFill>
          <a:blip r:embed="rId2" cstate="print"/>
          <a:stretch>
            <a:fillRect/>
          </a:stretch>
        </p:blipFill>
        <p:spPr>
          <a:xfrm>
            <a:off x="5781656" y="4320480"/>
            <a:ext cx="3362344" cy="2420888"/>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p:txBody>
          <a:bodyPr/>
          <a:lstStyle/>
          <a:p>
            <a:r>
              <a:rPr lang="en-US" altLang="ja-JP" dirty="0" smtClean="0"/>
              <a:t>Big picture</a:t>
            </a:r>
            <a:r>
              <a:rPr kumimoji="1" lang="en-US" altLang="ja-JP" dirty="0" smtClean="0"/>
              <a:t>: </a:t>
            </a:r>
            <a:r>
              <a:rPr kumimoji="1" lang="en-US" altLang="ja-JP" sz="3200" dirty="0" smtClean="0"/>
              <a:t>Wireless 3D NoC</a:t>
            </a:r>
            <a:endParaRPr kumimoji="1" lang="ja-JP" altLang="en-US" sz="3200" dirty="0"/>
          </a:p>
        </p:txBody>
      </p:sp>
      <p:sp>
        <p:nvSpPr>
          <p:cNvPr id="19" name="コンテンツ プレースホルダ 18"/>
          <p:cNvSpPr>
            <a:spLocks noGrp="1"/>
          </p:cNvSpPr>
          <p:nvPr>
            <p:ph idx="1"/>
          </p:nvPr>
        </p:nvSpPr>
        <p:spPr>
          <a:xfrm>
            <a:off x="228600" y="836712"/>
            <a:ext cx="8915400" cy="5638800"/>
          </a:xfrm>
        </p:spPr>
        <p:txBody>
          <a:bodyPr/>
          <a:lstStyle/>
          <a:p>
            <a:r>
              <a:rPr lang="en-US" altLang="ja-JP" sz="2800" dirty="0" smtClean="0"/>
              <a:t>Arbitrary chips are stacked after fabrication</a:t>
            </a:r>
          </a:p>
          <a:p>
            <a:pPr lvl="1"/>
            <a:r>
              <a:rPr lang="en-US" altLang="ja-JP" sz="2400" dirty="0" smtClean="0"/>
              <a:t>Each chip has vertical links at pre-specified locations, but we do not know internal topology of each chip.</a:t>
            </a:r>
            <a:endParaRPr kumimoji="1" lang="en-US" altLang="ja-JP" sz="2400" dirty="0" smtClean="0"/>
          </a:p>
          <a:p>
            <a:pPr lvl="1"/>
            <a:r>
              <a:rPr lang="en-US" altLang="ja-JP" sz="2400" dirty="0" smtClean="0"/>
              <a:t>Wireless 3D NoC required to stack unknown topologies</a:t>
            </a:r>
            <a:endParaRPr kumimoji="1" lang="ja-JP" altLang="en-US" sz="2400" dirty="0"/>
          </a:p>
        </p:txBody>
      </p:sp>
      <p:grpSp>
        <p:nvGrpSpPr>
          <p:cNvPr id="3" name="グループ化 76"/>
          <p:cNvGrpSpPr/>
          <p:nvPr/>
        </p:nvGrpSpPr>
        <p:grpSpPr>
          <a:xfrm>
            <a:off x="1952715" y="2636912"/>
            <a:ext cx="2592288" cy="1296144"/>
            <a:chOff x="467544" y="3573016"/>
            <a:chExt cx="2592288" cy="1296144"/>
          </a:xfrm>
        </p:grpSpPr>
        <p:sp>
          <p:nvSpPr>
            <p:cNvPr id="44" name="正方形/長方形 43"/>
            <p:cNvSpPr/>
            <p:nvPr/>
          </p:nvSpPr>
          <p:spPr bwMode="auto">
            <a:xfrm>
              <a:off x="467544"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 name="正方形/長方形 44"/>
            <p:cNvSpPr/>
            <p:nvPr/>
          </p:nvSpPr>
          <p:spPr bwMode="auto">
            <a:xfrm>
              <a:off x="683568"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6" name="正方形/長方形 45"/>
            <p:cNvSpPr/>
            <p:nvPr/>
          </p:nvSpPr>
          <p:spPr bwMode="auto">
            <a:xfrm>
              <a:off x="467544"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 name="正方形/長方形 46"/>
            <p:cNvSpPr/>
            <p:nvPr/>
          </p:nvSpPr>
          <p:spPr bwMode="auto">
            <a:xfrm>
              <a:off x="683568"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 name="正方形/長方形 47"/>
            <p:cNvSpPr/>
            <p:nvPr/>
          </p:nvSpPr>
          <p:spPr bwMode="auto">
            <a:xfrm>
              <a:off x="1115616"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 name="正方形/長方形 48"/>
            <p:cNvSpPr/>
            <p:nvPr/>
          </p:nvSpPr>
          <p:spPr bwMode="auto">
            <a:xfrm>
              <a:off x="1115616"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0" name="正方形/長方形 49"/>
            <p:cNvSpPr/>
            <p:nvPr/>
          </p:nvSpPr>
          <p:spPr bwMode="auto">
            <a:xfrm>
              <a:off x="1331640"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1" name="正方形/長方形 50"/>
            <p:cNvSpPr/>
            <p:nvPr/>
          </p:nvSpPr>
          <p:spPr bwMode="auto">
            <a:xfrm>
              <a:off x="1763688"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2" name="正方形/長方形 51"/>
            <p:cNvSpPr/>
            <p:nvPr/>
          </p:nvSpPr>
          <p:spPr bwMode="auto">
            <a:xfrm>
              <a:off x="1979712"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3" name="正方形/長方形 52"/>
            <p:cNvSpPr/>
            <p:nvPr/>
          </p:nvSpPr>
          <p:spPr bwMode="auto">
            <a:xfrm>
              <a:off x="1763688"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4" name="正方形/長方形 53"/>
            <p:cNvSpPr/>
            <p:nvPr/>
          </p:nvSpPr>
          <p:spPr bwMode="auto">
            <a:xfrm>
              <a:off x="1979712"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5" name="正方形/長方形 54"/>
            <p:cNvSpPr/>
            <p:nvPr/>
          </p:nvSpPr>
          <p:spPr bwMode="auto">
            <a:xfrm>
              <a:off x="2411760"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6" name="正方形/長方形 55"/>
            <p:cNvSpPr/>
            <p:nvPr/>
          </p:nvSpPr>
          <p:spPr bwMode="auto">
            <a:xfrm>
              <a:off x="2627784"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7" name="正方形/長方形 56"/>
            <p:cNvSpPr/>
            <p:nvPr/>
          </p:nvSpPr>
          <p:spPr bwMode="auto">
            <a:xfrm>
              <a:off x="2411760"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8" name="正方形/長方形 57"/>
            <p:cNvSpPr/>
            <p:nvPr/>
          </p:nvSpPr>
          <p:spPr bwMode="auto">
            <a:xfrm>
              <a:off x="2627784"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60" name="直線コネクタ 59"/>
            <p:cNvCxnSpPr>
              <a:stCxn id="52" idx="2"/>
              <a:endCxn id="54" idx="0"/>
            </p:cNvCxnSpPr>
            <p:nvPr/>
          </p:nvCxnSpPr>
          <p:spPr bwMode="auto">
            <a:xfrm rot="5400000">
              <a:off x="1871700" y="422108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61" name="直線コネクタ 60"/>
            <p:cNvCxnSpPr>
              <a:stCxn id="54" idx="3"/>
              <a:endCxn id="58" idx="1"/>
            </p:cNvCxnSpPr>
            <p:nvPr/>
          </p:nvCxnSpPr>
          <p:spPr bwMode="auto">
            <a:xfrm>
              <a:off x="2195736" y="454512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62" name="直線コネクタ 61"/>
            <p:cNvCxnSpPr>
              <a:stCxn id="47" idx="3"/>
              <a:endCxn id="50" idx="1"/>
            </p:cNvCxnSpPr>
            <p:nvPr/>
          </p:nvCxnSpPr>
          <p:spPr bwMode="auto">
            <a:xfrm>
              <a:off x="899592" y="4545124"/>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63" name="正方形/長方形 62"/>
            <p:cNvSpPr/>
            <p:nvPr/>
          </p:nvSpPr>
          <p:spPr bwMode="auto">
            <a:xfrm>
              <a:off x="1331640"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64" name="直線コネクタ 63"/>
            <p:cNvCxnSpPr>
              <a:stCxn id="45" idx="3"/>
            </p:cNvCxnSpPr>
            <p:nvPr/>
          </p:nvCxnSpPr>
          <p:spPr bwMode="auto">
            <a:xfrm>
              <a:off x="899592" y="389705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65" name="直線コネクタ 64"/>
            <p:cNvCxnSpPr/>
            <p:nvPr/>
          </p:nvCxnSpPr>
          <p:spPr bwMode="auto">
            <a:xfrm rot="5400000">
              <a:off x="570464" y="422108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67" name="直線コネクタ 66"/>
            <p:cNvCxnSpPr/>
            <p:nvPr/>
          </p:nvCxnSpPr>
          <p:spPr bwMode="auto">
            <a:xfrm rot="5400000">
              <a:off x="2514680" y="422108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68" name="直線コネクタ 67"/>
            <p:cNvCxnSpPr/>
            <p:nvPr/>
          </p:nvCxnSpPr>
          <p:spPr bwMode="auto">
            <a:xfrm rot="5400000">
              <a:off x="1228810" y="422108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70" name="直線コネクタ 69"/>
            <p:cNvCxnSpPr/>
            <p:nvPr/>
          </p:nvCxnSpPr>
          <p:spPr bwMode="auto">
            <a:xfrm>
              <a:off x="2195736" y="389196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71" name="直線コネクタ 70"/>
            <p:cNvCxnSpPr/>
            <p:nvPr/>
          </p:nvCxnSpPr>
          <p:spPr bwMode="auto">
            <a:xfrm>
              <a:off x="1547664" y="389187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72" name="直線コネクタ 71"/>
            <p:cNvCxnSpPr/>
            <p:nvPr/>
          </p:nvCxnSpPr>
          <p:spPr bwMode="auto">
            <a:xfrm>
              <a:off x="1547664" y="4539942"/>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76" name="正方形/長方形 75"/>
            <p:cNvSpPr/>
            <p:nvPr/>
          </p:nvSpPr>
          <p:spPr bwMode="auto">
            <a:xfrm>
              <a:off x="467544" y="3573016"/>
              <a:ext cx="2592288" cy="1296144"/>
            </a:xfrm>
            <a:prstGeom prst="rect">
              <a:avLst/>
            </a:prstGeom>
            <a:solidFill>
              <a:srgbClr val="FFFFFF">
                <a:alpha val="60000"/>
              </a:srgb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9" name="正方形/長方形 58"/>
            <p:cNvSpPr/>
            <p:nvPr/>
          </p:nvSpPr>
          <p:spPr bwMode="auto">
            <a:xfrm>
              <a:off x="467544" y="3573016"/>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sp>
        <p:nvSpPr>
          <p:cNvPr id="79" name="正方形/長方形 78"/>
          <p:cNvSpPr/>
          <p:nvPr/>
        </p:nvSpPr>
        <p:spPr bwMode="auto">
          <a:xfrm>
            <a:off x="1952715"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0" name="正方形/長方形 79"/>
          <p:cNvSpPr/>
          <p:nvPr/>
        </p:nvSpPr>
        <p:spPr bwMode="auto">
          <a:xfrm>
            <a:off x="2168739"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1" name="正方形/長方形 80"/>
          <p:cNvSpPr/>
          <p:nvPr/>
        </p:nvSpPr>
        <p:spPr bwMode="auto">
          <a:xfrm>
            <a:off x="1952715"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2" name="正方形/長方形 81"/>
          <p:cNvSpPr/>
          <p:nvPr/>
        </p:nvSpPr>
        <p:spPr bwMode="auto">
          <a:xfrm>
            <a:off x="2168739"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3" name="正方形/長方形 82"/>
          <p:cNvSpPr/>
          <p:nvPr/>
        </p:nvSpPr>
        <p:spPr bwMode="auto">
          <a:xfrm>
            <a:off x="2600787"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4" name="正方形/長方形 83"/>
          <p:cNvSpPr/>
          <p:nvPr/>
        </p:nvSpPr>
        <p:spPr bwMode="auto">
          <a:xfrm>
            <a:off x="2600787"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5" name="正方形/長方形 84"/>
          <p:cNvSpPr/>
          <p:nvPr/>
        </p:nvSpPr>
        <p:spPr bwMode="auto">
          <a:xfrm>
            <a:off x="2816811"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6" name="正方形/長方形 85"/>
          <p:cNvSpPr/>
          <p:nvPr/>
        </p:nvSpPr>
        <p:spPr bwMode="auto">
          <a:xfrm>
            <a:off x="3248859"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7" name="正方形/長方形 86"/>
          <p:cNvSpPr/>
          <p:nvPr/>
        </p:nvSpPr>
        <p:spPr bwMode="auto">
          <a:xfrm>
            <a:off x="3464883"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8" name="正方形/長方形 87"/>
          <p:cNvSpPr/>
          <p:nvPr/>
        </p:nvSpPr>
        <p:spPr bwMode="auto">
          <a:xfrm>
            <a:off x="3248859"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9" name="正方形/長方形 88"/>
          <p:cNvSpPr/>
          <p:nvPr/>
        </p:nvSpPr>
        <p:spPr bwMode="auto">
          <a:xfrm>
            <a:off x="3464883"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0" name="正方形/長方形 89"/>
          <p:cNvSpPr/>
          <p:nvPr/>
        </p:nvSpPr>
        <p:spPr bwMode="auto">
          <a:xfrm>
            <a:off x="3896931"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1" name="正方形/長方形 90"/>
          <p:cNvSpPr/>
          <p:nvPr/>
        </p:nvSpPr>
        <p:spPr bwMode="auto">
          <a:xfrm>
            <a:off x="4112955"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2" name="正方形/長方形 91"/>
          <p:cNvSpPr/>
          <p:nvPr/>
        </p:nvSpPr>
        <p:spPr bwMode="auto">
          <a:xfrm>
            <a:off x="3896931"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3" name="正方形/長方形 92"/>
          <p:cNvSpPr/>
          <p:nvPr/>
        </p:nvSpPr>
        <p:spPr bwMode="auto">
          <a:xfrm>
            <a:off x="4112955"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94" name="直線コネクタ 93"/>
          <p:cNvCxnSpPr>
            <a:stCxn id="87" idx="2"/>
            <a:endCxn id="89" idx="0"/>
          </p:cNvCxnSpPr>
          <p:nvPr/>
        </p:nvCxnSpPr>
        <p:spPr bwMode="auto">
          <a:xfrm rot="5400000">
            <a:off x="3356871" y="6165304"/>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97" name="正方形/長方形 96"/>
          <p:cNvSpPr/>
          <p:nvPr/>
        </p:nvSpPr>
        <p:spPr bwMode="auto">
          <a:xfrm>
            <a:off x="2816811"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99" name="直線コネクタ 98"/>
          <p:cNvCxnSpPr/>
          <p:nvPr/>
        </p:nvCxnSpPr>
        <p:spPr bwMode="auto">
          <a:xfrm rot="5400000">
            <a:off x="2055635"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00" name="直線コネクタ 99"/>
          <p:cNvCxnSpPr/>
          <p:nvPr/>
        </p:nvCxnSpPr>
        <p:spPr bwMode="auto">
          <a:xfrm rot="5400000">
            <a:off x="3999851"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01" name="直線コネクタ 100"/>
          <p:cNvCxnSpPr/>
          <p:nvPr/>
        </p:nvCxnSpPr>
        <p:spPr bwMode="auto">
          <a:xfrm rot="5400000">
            <a:off x="2713981" y="6165304"/>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105" name="正方形/長方形 104"/>
          <p:cNvSpPr/>
          <p:nvPr/>
        </p:nvSpPr>
        <p:spPr bwMode="auto">
          <a:xfrm>
            <a:off x="1952715" y="5517232"/>
            <a:ext cx="2592288" cy="1296144"/>
          </a:xfrm>
          <a:prstGeom prst="rect">
            <a:avLst/>
          </a:prstGeom>
          <a:solidFill>
            <a:srgbClr val="FFFFFF">
              <a:alpha val="60000"/>
            </a:srgb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6" name="正方形/長方形 105"/>
          <p:cNvSpPr/>
          <p:nvPr/>
        </p:nvSpPr>
        <p:spPr bwMode="auto">
          <a:xfrm>
            <a:off x="1952715" y="55172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7" name="テキスト ボックス 106"/>
          <p:cNvSpPr txBox="1"/>
          <p:nvPr/>
        </p:nvSpPr>
        <p:spPr>
          <a:xfrm>
            <a:off x="441730" y="5805264"/>
            <a:ext cx="1826014" cy="707886"/>
          </a:xfrm>
          <a:prstGeom prst="rect">
            <a:avLst/>
          </a:prstGeom>
          <a:noFill/>
        </p:spPr>
        <p:txBody>
          <a:bodyPr wrap="square" rtlCol="0">
            <a:spAutoFit/>
          </a:bodyPr>
          <a:lstStyle/>
          <a:p>
            <a:r>
              <a:rPr kumimoji="1" lang="en-US" altLang="ja-JP" sz="2000" dirty="0" smtClean="0">
                <a:solidFill>
                  <a:schemeClr val="tx2"/>
                </a:solidFill>
              </a:rPr>
              <a:t>CPU chip from </a:t>
            </a:r>
            <a:r>
              <a:rPr lang="en-US" altLang="ja-JP" sz="2000" dirty="0" smtClean="0">
                <a:solidFill>
                  <a:schemeClr val="tx2"/>
                </a:solidFill>
              </a:rPr>
              <a:t>C</a:t>
            </a:r>
            <a:endParaRPr kumimoji="1" lang="ja-JP" altLang="en-US" sz="2000" dirty="0">
              <a:solidFill>
                <a:schemeClr val="tx2"/>
              </a:solidFill>
            </a:endParaRPr>
          </a:p>
        </p:txBody>
      </p:sp>
      <p:sp>
        <p:nvSpPr>
          <p:cNvPr id="108" name="テキスト ボックス 107"/>
          <p:cNvSpPr txBox="1"/>
          <p:nvPr/>
        </p:nvSpPr>
        <p:spPr>
          <a:xfrm>
            <a:off x="216024" y="2937138"/>
            <a:ext cx="1907704" cy="707886"/>
          </a:xfrm>
          <a:prstGeom prst="rect">
            <a:avLst/>
          </a:prstGeom>
          <a:noFill/>
        </p:spPr>
        <p:txBody>
          <a:bodyPr wrap="square" rtlCol="0">
            <a:spAutoFit/>
          </a:bodyPr>
          <a:lstStyle/>
          <a:p>
            <a:r>
              <a:rPr lang="en-US" altLang="ja-JP" sz="2000" dirty="0" smtClean="0">
                <a:solidFill>
                  <a:schemeClr val="tx2"/>
                </a:solidFill>
              </a:rPr>
              <a:t>Memory</a:t>
            </a:r>
            <a:r>
              <a:rPr kumimoji="1" lang="en-US" altLang="ja-JP" sz="2000" dirty="0" smtClean="0">
                <a:solidFill>
                  <a:schemeClr val="tx2"/>
                </a:solidFill>
              </a:rPr>
              <a:t> chip from </a:t>
            </a:r>
            <a:r>
              <a:rPr lang="en-US" altLang="ja-JP" sz="2000" dirty="0" smtClean="0">
                <a:solidFill>
                  <a:schemeClr val="tx2"/>
                </a:solidFill>
              </a:rPr>
              <a:t>A</a:t>
            </a:r>
            <a:endParaRPr kumimoji="1" lang="ja-JP" altLang="en-US" sz="2000" dirty="0">
              <a:solidFill>
                <a:schemeClr val="tx2"/>
              </a:solidFill>
            </a:endParaRPr>
          </a:p>
        </p:txBody>
      </p:sp>
      <p:sp>
        <p:nvSpPr>
          <p:cNvPr id="109" name="正方形/長方形 108"/>
          <p:cNvSpPr/>
          <p:nvPr/>
        </p:nvSpPr>
        <p:spPr bwMode="auto">
          <a:xfrm>
            <a:off x="1952715" y="407707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0" name="正方形/長方形 109"/>
          <p:cNvSpPr/>
          <p:nvPr/>
        </p:nvSpPr>
        <p:spPr bwMode="auto">
          <a:xfrm>
            <a:off x="2168739" y="429309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1" name="正方形/長方形 110"/>
          <p:cNvSpPr/>
          <p:nvPr/>
        </p:nvSpPr>
        <p:spPr bwMode="auto">
          <a:xfrm>
            <a:off x="1952715" y="472514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2" name="正方形/長方形 111"/>
          <p:cNvSpPr/>
          <p:nvPr/>
        </p:nvSpPr>
        <p:spPr bwMode="auto">
          <a:xfrm>
            <a:off x="2168739" y="494116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3" name="正方形/長方形 112"/>
          <p:cNvSpPr/>
          <p:nvPr/>
        </p:nvSpPr>
        <p:spPr bwMode="auto">
          <a:xfrm>
            <a:off x="2600787" y="407707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4" name="正方形/長方形 113"/>
          <p:cNvSpPr/>
          <p:nvPr/>
        </p:nvSpPr>
        <p:spPr bwMode="auto">
          <a:xfrm>
            <a:off x="2600787" y="472514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5" name="正方形/長方形 114"/>
          <p:cNvSpPr/>
          <p:nvPr/>
        </p:nvSpPr>
        <p:spPr bwMode="auto">
          <a:xfrm>
            <a:off x="2816811" y="494116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6" name="正方形/長方形 115"/>
          <p:cNvSpPr/>
          <p:nvPr/>
        </p:nvSpPr>
        <p:spPr bwMode="auto">
          <a:xfrm>
            <a:off x="3248859" y="407707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7" name="正方形/長方形 116"/>
          <p:cNvSpPr/>
          <p:nvPr/>
        </p:nvSpPr>
        <p:spPr bwMode="auto">
          <a:xfrm>
            <a:off x="3464883" y="429309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8" name="正方形/長方形 117"/>
          <p:cNvSpPr/>
          <p:nvPr/>
        </p:nvSpPr>
        <p:spPr bwMode="auto">
          <a:xfrm>
            <a:off x="3248859" y="472514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9" name="正方形/長方形 118"/>
          <p:cNvSpPr/>
          <p:nvPr/>
        </p:nvSpPr>
        <p:spPr bwMode="auto">
          <a:xfrm>
            <a:off x="3464883" y="494116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0" name="正方形/長方形 119"/>
          <p:cNvSpPr/>
          <p:nvPr/>
        </p:nvSpPr>
        <p:spPr bwMode="auto">
          <a:xfrm>
            <a:off x="3896931" y="407707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1" name="正方形/長方形 120"/>
          <p:cNvSpPr/>
          <p:nvPr/>
        </p:nvSpPr>
        <p:spPr bwMode="auto">
          <a:xfrm>
            <a:off x="4112955" y="429309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2" name="正方形/長方形 121"/>
          <p:cNvSpPr/>
          <p:nvPr/>
        </p:nvSpPr>
        <p:spPr bwMode="auto">
          <a:xfrm>
            <a:off x="3896931" y="472514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3" name="正方形/長方形 122"/>
          <p:cNvSpPr/>
          <p:nvPr/>
        </p:nvSpPr>
        <p:spPr bwMode="auto">
          <a:xfrm>
            <a:off x="4112955" y="494116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124" name="直線コネクタ 123"/>
          <p:cNvCxnSpPr>
            <a:stCxn id="117" idx="2"/>
            <a:endCxn id="119" idx="0"/>
          </p:cNvCxnSpPr>
          <p:nvPr/>
        </p:nvCxnSpPr>
        <p:spPr bwMode="auto">
          <a:xfrm rot="5400000">
            <a:off x="3356871" y="4725144"/>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125" name="正方形/長方形 124"/>
          <p:cNvSpPr/>
          <p:nvPr/>
        </p:nvSpPr>
        <p:spPr bwMode="auto">
          <a:xfrm>
            <a:off x="2816811" y="429309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127" name="直線コネクタ 126"/>
          <p:cNvCxnSpPr/>
          <p:nvPr/>
        </p:nvCxnSpPr>
        <p:spPr bwMode="auto">
          <a:xfrm rot="5400000">
            <a:off x="3999851" y="472514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28" name="直線コネクタ 127"/>
          <p:cNvCxnSpPr/>
          <p:nvPr/>
        </p:nvCxnSpPr>
        <p:spPr bwMode="auto">
          <a:xfrm rot="5400000">
            <a:off x="2713981" y="4725144"/>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131" name="テキスト ボックス 130"/>
          <p:cNvSpPr txBox="1"/>
          <p:nvPr/>
        </p:nvSpPr>
        <p:spPr>
          <a:xfrm>
            <a:off x="297712" y="4365104"/>
            <a:ext cx="1898023" cy="707886"/>
          </a:xfrm>
          <a:prstGeom prst="rect">
            <a:avLst/>
          </a:prstGeom>
          <a:noFill/>
        </p:spPr>
        <p:txBody>
          <a:bodyPr wrap="square" rtlCol="0">
            <a:spAutoFit/>
          </a:bodyPr>
          <a:lstStyle/>
          <a:p>
            <a:r>
              <a:rPr lang="en-US" altLang="ja-JP" sz="2000" dirty="0" smtClean="0">
                <a:solidFill>
                  <a:schemeClr val="tx2"/>
                </a:solidFill>
              </a:rPr>
              <a:t>GPU chip </a:t>
            </a:r>
          </a:p>
          <a:p>
            <a:r>
              <a:rPr kumimoji="1" lang="en-US" altLang="ja-JP" sz="2000" dirty="0" smtClean="0">
                <a:solidFill>
                  <a:schemeClr val="tx2"/>
                </a:solidFill>
              </a:rPr>
              <a:t>from </a:t>
            </a:r>
            <a:r>
              <a:rPr lang="en-US" altLang="ja-JP" sz="2000" dirty="0" smtClean="0">
                <a:solidFill>
                  <a:schemeClr val="tx2"/>
                </a:solidFill>
              </a:rPr>
              <a:t>B</a:t>
            </a:r>
            <a:endParaRPr kumimoji="1" lang="ja-JP" altLang="en-US" sz="2000" dirty="0">
              <a:solidFill>
                <a:schemeClr val="tx2"/>
              </a:solidFill>
            </a:endParaRPr>
          </a:p>
        </p:txBody>
      </p:sp>
      <p:cxnSp>
        <p:nvCxnSpPr>
          <p:cNvPr id="134" name="直線コネクタ 133"/>
          <p:cNvCxnSpPr/>
          <p:nvPr/>
        </p:nvCxnSpPr>
        <p:spPr bwMode="auto">
          <a:xfrm rot="10800000">
            <a:off x="3032835" y="439592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36" name="直線コネクタ 135"/>
          <p:cNvCxnSpPr/>
          <p:nvPr/>
        </p:nvCxnSpPr>
        <p:spPr bwMode="auto">
          <a:xfrm rot="10800000">
            <a:off x="3032835" y="504399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37" name="直線コネクタ 136"/>
          <p:cNvCxnSpPr>
            <a:stCxn id="125" idx="1"/>
          </p:cNvCxnSpPr>
          <p:nvPr/>
        </p:nvCxnSpPr>
        <p:spPr bwMode="auto">
          <a:xfrm rot="10800000" flipV="1">
            <a:off x="2384763" y="4401108"/>
            <a:ext cx="432048" cy="642890"/>
          </a:xfrm>
          <a:prstGeom prst="line">
            <a:avLst/>
          </a:prstGeom>
          <a:noFill/>
          <a:ln w="76200" cap="flat" cmpd="sng" algn="ctr">
            <a:solidFill>
              <a:srgbClr val="FF0000"/>
            </a:solidFill>
            <a:prstDash val="solid"/>
            <a:round/>
            <a:headEnd type="none" w="med" len="med"/>
            <a:tailEnd type="none" w="med" len="med"/>
          </a:ln>
          <a:effectLst/>
        </p:spPr>
      </p:cxnSp>
      <p:cxnSp>
        <p:nvCxnSpPr>
          <p:cNvPr id="139" name="直線コネクタ 138"/>
          <p:cNvCxnSpPr/>
          <p:nvPr/>
        </p:nvCxnSpPr>
        <p:spPr bwMode="auto">
          <a:xfrm rot="10800000" flipV="1">
            <a:off x="3680907" y="4406200"/>
            <a:ext cx="432048" cy="642890"/>
          </a:xfrm>
          <a:prstGeom prst="line">
            <a:avLst/>
          </a:prstGeom>
          <a:noFill/>
          <a:ln w="76200" cap="flat" cmpd="sng" algn="ctr">
            <a:solidFill>
              <a:srgbClr val="FF0000"/>
            </a:solidFill>
            <a:prstDash val="solid"/>
            <a:round/>
            <a:headEnd type="none" w="med" len="med"/>
            <a:tailEnd type="none" w="med" len="med"/>
          </a:ln>
          <a:effectLst/>
        </p:spPr>
      </p:cxnSp>
      <p:cxnSp>
        <p:nvCxnSpPr>
          <p:cNvPr id="140" name="直線コネクタ 139"/>
          <p:cNvCxnSpPr/>
          <p:nvPr/>
        </p:nvCxnSpPr>
        <p:spPr bwMode="auto">
          <a:xfrm rot="10800000" flipH="1" flipV="1">
            <a:off x="3680907" y="4365104"/>
            <a:ext cx="432048" cy="642890"/>
          </a:xfrm>
          <a:prstGeom prst="line">
            <a:avLst/>
          </a:prstGeom>
          <a:noFill/>
          <a:ln w="76200" cap="flat" cmpd="sng" algn="ctr">
            <a:solidFill>
              <a:srgbClr val="FF0000"/>
            </a:solidFill>
            <a:prstDash val="solid"/>
            <a:round/>
            <a:headEnd type="none" w="med" len="med"/>
            <a:tailEnd type="none" w="med" len="med"/>
          </a:ln>
          <a:effectLst/>
        </p:spPr>
      </p:cxnSp>
      <p:cxnSp>
        <p:nvCxnSpPr>
          <p:cNvPr id="141" name="直線コネクタ 140"/>
          <p:cNvCxnSpPr/>
          <p:nvPr/>
        </p:nvCxnSpPr>
        <p:spPr bwMode="auto">
          <a:xfrm rot="10800000" flipH="1" flipV="1">
            <a:off x="2384763" y="4437112"/>
            <a:ext cx="432048" cy="642890"/>
          </a:xfrm>
          <a:prstGeom prst="line">
            <a:avLst/>
          </a:prstGeom>
          <a:noFill/>
          <a:ln w="76200" cap="flat" cmpd="sng" algn="ctr">
            <a:solidFill>
              <a:srgbClr val="FF0000"/>
            </a:solidFill>
            <a:prstDash val="solid"/>
            <a:round/>
            <a:headEnd type="none" w="med" len="med"/>
            <a:tailEnd type="none" w="med" len="med"/>
          </a:ln>
          <a:effectLst/>
        </p:spPr>
      </p:cxnSp>
      <p:sp>
        <p:nvSpPr>
          <p:cNvPr id="129" name="正方形/長方形 128"/>
          <p:cNvSpPr/>
          <p:nvPr/>
        </p:nvSpPr>
        <p:spPr bwMode="auto">
          <a:xfrm>
            <a:off x="1952715" y="4077072"/>
            <a:ext cx="2592288" cy="1296144"/>
          </a:xfrm>
          <a:prstGeom prst="rect">
            <a:avLst/>
          </a:prstGeom>
          <a:solidFill>
            <a:srgbClr val="FFFFFF">
              <a:alpha val="60000"/>
            </a:srgb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0" name="正方形/長方形 129"/>
          <p:cNvSpPr/>
          <p:nvPr/>
        </p:nvSpPr>
        <p:spPr bwMode="auto">
          <a:xfrm>
            <a:off x="1952715" y="407707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2" name="右中かっこ 141"/>
          <p:cNvSpPr/>
          <p:nvPr/>
        </p:nvSpPr>
        <p:spPr bwMode="auto">
          <a:xfrm>
            <a:off x="4644008" y="2708920"/>
            <a:ext cx="648072" cy="4032448"/>
          </a:xfrm>
          <a:prstGeom prst="rightBrace">
            <a:avLst>
              <a:gd name="adj1" fmla="val 141502"/>
              <a:gd name="adj2" fmla="val 27069"/>
            </a:avLst>
          </a:prstGeom>
          <a:no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3" name="テキスト ボックス 142"/>
          <p:cNvSpPr txBox="1"/>
          <p:nvPr/>
        </p:nvSpPr>
        <p:spPr>
          <a:xfrm>
            <a:off x="5292080" y="3441194"/>
            <a:ext cx="3600400" cy="707886"/>
          </a:xfrm>
          <a:prstGeom prst="rect">
            <a:avLst/>
          </a:prstGeom>
          <a:noFill/>
        </p:spPr>
        <p:txBody>
          <a:bodyPr wrap="square" rtlCol="0">
            <a:spAutoFit/>
          </a:bodyPr>
          <a:lstStyle/>
          <a:p>
            <a:r>
              <a:rPr lang="en-US" altLang="ja-JP" sz="2000" dirty="0" smtClean="0">
                <a:solidFill>
                  <a:schemeClr val="tx2"/>
                </a:solidFill>
              </a:rPr>
              <a:t>Required chips are stacked for each application</a:t>
            </a:r>
            <a:endParaRPr kumimoji="1" lang="en-US" altLang="ja-JP" sz="2000" dirty="0" smtClean="0">
              <a:solidFill>
                <a:schemeClr val="tx2"/>
              </a:solidFill>
            </a:endParaRPr>
          </a:p>
        </p:txBody>
      </p:sp>
      <p:sp>
        <p:nvSpPr>
          <p:cNvPr id="145" name="テキスト ボックス 144"/>
          <p:cNvSpPr txBox="1"/>
          <p:nvPr/>
        </p:nvSpPr>
        <p:spPr>
          <a:xfrm>
            <a:off x="6151152" y="6413266"/>
            <a:ext cx="2669320" cy="400110"/>
          </a:xfrm>
          <a:prstGeom prst="rect">
            <a:avLst/>
          </a:prstGeom>
          <a:solidFill>
            <a:srgbClr val="FFFFFF"/>
          </a:solidFill>
          <a:ln w="19050">
            <a:solidFill>
              <a:schemeClr val="accent6"/>
            </a:solidFill>
          </a:ln>
        </p:spPr>
        <p:txBody>
          <a:bodyPr wrap="none" rtlCol="0">
            <a:spAutoFit/>
          </a:bodyPr>
          <a:lstStyle/>
          <a:p>
            <a:r>
              <a:rPr lang="en-US" altLang="ja-JP" sz="2000" dirty="0" smtClean="0"/>
              <a:t>An example (4 chips)</a:t>
            </a:r>
            <a:endParaRPr kumimoji="1" lang="ja-JP"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76200"/>
            <a:ext cx="9144000" cy="685800"/>
          </a:xfrm>
        </p:spPr>
        <p:txBody>
          <a:bodyPr/>
          <a:lstStyle/>
          <a:p>
            <a:r>
              <a:rPr lang="en-US" altLang="ja-JP" sz="4000" dirty="0" smtClean="0"/>
              <a:t>Two approaches: </a:t>
            </a:r>
            <a:r>
              <a:rPr lang="en-US" altLang="ja-JP" sz="3200" dirty="0" smtClean="0"/>
              <a:t>Wireless 3D NoC arch</a:t>
            </a:r>
            <a:endParaRPr kumimoji="1" lang="ja-JP" altLang="en-US" sz="4000" dirty="0"/>
          </a:p>
        </p:txBody>
      </p:sp>
      <p:sp>
        <p:nvSpPr>
          <p:cNvPr id="5" name="コンテンツ プレースホルダ 4"/>
          <p:cNvSpPr>
            <a:spLocks noGrp="1"/>
          </p:cNvSpPr>
          <p:nvPr>
            <p:ph sz="half" idx="1"/>
          </p:nvPr>
        </p:nvSpPr>
        <p:spPr>
          <a:xfrm>
            <a:off x="228600" y="1484784"/>
            <a:ext cx="4919464" cy="1368152"/>
          </a:xfrm>
        </p:spPr>
        <p:txBody>
          <a:bodyPr/>
          <a:lstStyle/>
          <a:p>
            <a:r>
              <a:rPr kumimoji="1" lang="en-US" altLang="ja-JP" dirty="0" smtClean="0"/>
              <a:t>Ring-based </a:t>
            </a:r>
            <a:r>
              <a:rPr lang="en-US" altLang="ja-JP" dirty="0" smtClean="0"/>
              <a:t>approach</a:t>
            </a:r>
            <a:endParaRPr kumimoji="1" lang="en-US" altLang="ja-JP" dirty="0" smtClean="0"/>
          </a:p>
          <a:p>
            <a:pPr lvl="1"/>
            <a:r>
              <a:rPr lang="en-US" altLang="ja-JP" dirty="0" smtClean="0"/>
              <a:t>Easy to add, remove, …</a:t>
            </a:r>
          </a:p>
          <a:p>
            <a:pPr lvl="1"/>
            <a:r>
              <a:rPr lang="en-US" altLang="ja-JP" dirty="0" smtClean="0"/>
              <a:t>Inefficient hop count</a:t>
            </a:r>
          </a:p>
          <a:p>
            <a:pPr lvl="1"/>
            <a:r>
              <a:rPr lang="en-US" altLang="ja-JP" dirty="0" smtClean="0"/>
              <a:t>No scalability</a:t>
            </a:r>
          </a:p>
        </p:txBody>
      </p:sp>
      <p:sp>
        <p:nvSpPr>
          <p:cNvPr id="6" name="コンテンツ プレースホルダ 5"/>
          <p:cNvSpPr>
            <a:spLocks noGrp="1"/>
          </p:cNvSpPr>
          <p:nvPr>
            <p:ph sz="half" idx="2"/>
          </p:nvPr>
        </p:nvSpPr>
        <p:spPr>
          <a:xfrm>
            <a:off x="4648200" y="1484784"/>
            <a:ext cx="4495800" cy="1080120"/>
          </a:xfrm>
        </p:spPr>
        <p:txBody>
          <a:bodyPr/>
          <a:lstStyle/>
          <a:p>
            <a:r>
              <a:rPr lang="en-US" altLang="ja-JP" dirty="0" smtClean="0"/>
              <a:t>Irregular approach</a:t>
            </a:r>
            <a:endParaRPr kumimoji="1" lang="en-US" altLang="ja-JP" dirty="0" smtClean="0"/>
          </a:p>
          <a:p>
            <a:pPr lvl="1"/>
            <a:r>
              <a:rPr lang="en-US" altLang="ja-JP" dirty="0" smtClean="0"/>
              <a:t>We can use any links</a:t>
            </a:r>
          </a:p>
          <a:p>
            <a:pPr lvl="1"/>
            <a:r>
              <a:rPr lang="en-US" altLang="ja-JP" dirty="0" smtClean="0"/>
              <a:t>Irregular routing needed</a:t>
            </a:r>
          </a:p>
          <a:p>
            <a:pPr lvl="1"/>
            <a:r>
              <a:rPr lang="en-US" altLang="ja-JP" dirty="0" smtClean="0"/>
              <a:t>Plug-and-play protocol</a:t>
            </a:r>
            <a:endParaRPr kumimoji="1" lang="en-US" altLang="ja-JP" dirty="0" smtClean="0"/>
          </a:p>
          <a:p>
            <a:pPr lvl="1"/>
            <a:endParaRPr kumimoji="1" lang="ja-JP" altLang="en-US" dirty="0"/>
          </a:p>
        </p:txBody>
      </p:sp>
      <p:sp>
        <p:nvSpPr>
          <p:cNvPr id="7" name="正方形/長方形 6"/>
          <p:cNvSpPr/>
          <p:nvPr/>
        </p:nvSpPr>
        <p:spPr bwMode="auto">
          <a:xfrm>
            <a:off x="683568" y="639062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 name="正方形/長方形 7"/>
          <p:cNvSpPr/>
          <p:nvPr/>
        </p:nvSpPr>
        <p:spPr bwMode="auto">
          <a:xfrm>
            <a:off x="683568" y="351030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 name="正方形/長方形 8"/>
          <p:cNvSpPr/>
          <p:nvPr/>
        </p:nvSpPr>
        <p:spPr bwMode="auto">
          <a:xfrm>
            <a:off x="683568" y="423038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 name="正方形/長方形 9"/>
          <p:cNvSpPr/>
          <p:nvPr/>
        </p:nvSpPr>
        <p:spPr bwMode="auto">
          <a:xfrm>
            <a:off x="683568" y="495046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 name="正方形/長方形 10"/>
          <p:cNvSpPr/>
          <p:nvPr/>
        </p:nvSpPr>
        <p:spPr bwMode="auto">
          <a:xfrm>
            <a:off x="683568" y="567054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 name="テキスト ボックス 11"/>
          <p:cNvSpPr txBox="1"/>
          <p:nvPr/>
        </p:nvSpPr>
        <p:spPr>
          <a:xfrm>
            <a:off x="683568" y="6381328"/>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13" name="テキスト ボックス 12"/>
          <p:cNvSpPr txBox="1"/>
          <p:nvPr/>
        </p:nvSpPr>
        <p:spPr>
          <a:xfrm>
            <a:off x="683568" y="5670540"/>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14" name="テキスト ボックス 13"/>
          <p:cNvSpPr txBox="1"/>
          <p:nvPr/>
        </p:nvSpPr>
        <p:spPr>
          <a:xfrm>
            <a:off x="683568" y="4950460"/>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15" name="テキスト ボックス 14"/>
          <p:cNvSpPr txBox="1"/>
          <p:nvPr/>
        </p:nvSpPr>
        <p:spPr>
          <a:xfrm>
            <a:off x="683568" y="4230380"/>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16" name="テキスト ボックス 15"/>
          <p:cNvSpPr txBox="1"/>
          <p:nvPr/>
        </p:nvSpPr>
        <p:spPr>
          <a:xfrm>
            <a:off x="683568" y="3510300"/>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22" name="正方形/長方形 21"/>
          <p:cNvSpPr/>
          <p:nvPr/>
        </p:nvSpPr>
        <p:spPr bwMode="auto">
          <a:xfrm>
            <a:off x="1547664"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3" name="正方形/長方形 22"/>
          <p:cNvSpPr/>
          <p:nvPr/>
        </p:nvSpPr>
        <p:spPr bwMode="auto">
          <a:xfrm>
            <a:off x="2916957"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5" name="正方形/長方形 24"/>
          <p:cNvSpPr/>
          <p:nvPr/>
        </p:nvSpPr>
        <p:spPr bwMode="auto">
          <a:xfrm>
            <a:off x="1547664"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 name="正方形/長方形 25"/>
          <p:cNvSpPr/>
          <p:nvPr/>
        </p:nvSpPr>
        <p:spPr bwMode="auto">
          <a:xfrm>
            <a:off x="2916957"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8" name="正方形/長方形 27"/>
          <p:cNvSpPr/>
          <p:nvPr/>
        </p:nvSpPr>
        <p:spPr bwMode="auto">
          <a:xfrm>
            <a:off x="1547664"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9" name="正方形/長方形 28"/>
          <p:cNvSpPr/>
          <p:nvPr/>
        </p:nvSpPr>
        <p:spPr bwMode="auto">
          <a:xfrm>
            <a:off x="2916957"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 name="正方形/長方形 30"/>
          <p:cNvSpPr/>
          <p:nvPr/>
        </p:nvSpPr>
        <p:spPr bwMode="auto">
          <a:xfrm>
            <a:off x="1547664"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2" name="正方形/長方形 31"/>
          <p:cNvSpPr/>
          <p:nvPr/>
        </p:nvSpPr>
        <p:spPr bwMode="auto">
          <a:xfrm>
            <a:off x="2916957"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4" name="正方形/長方形 33"/>
          <p:cNvSpPr/>
          <p:nvPr/>
        </p:nvSpPr>
        <p:spPr bwMode="auto">
          <a:xfrm>
            <a:off x="1547664"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 name="正方形/長方形 34"/>
          <p:cNvSpPr/>
          <p:nvPr/>
        </p:nvSpPr>
        <p:spPr bwMode="auto">
          <a:xfrm>
            <a:off x="2916957"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6" name="直線コネクタ 344"/>
          <p:cNvCxnSpPr>
            <a:cxnSpLocks noChangeShapeType="1"/>
            <a:stCxn id="35" idx="1"/>
          </p:cNvCxnSpPr>
          <p:nvPr/>
        </p:nvCxnSpPr>
        <p:spPr bwMode="auto">
          <a:xfrm rot="10800000">
            <a:off x="1547665" y="6607215"/>
            <a:ext cx="1369293" cy="0"/>
          </a:xfrm>
          <a:prstGeom prst="line">
            <a:avLst/>
          </a:prstGeom>
          <a:noFill/>
          <a:ln w="38100" algn="ctr">
            <a:solidFill>
              <a:schemeClr val="tx1"/>
            </a:solidFill>
            <a:round/>
            <a:headEnd type="arrow" w="med" len="med"/>
            <a:tailEnd type="none" w="med" len="med"/>
          </a:ln>
        </p:spPr>
      </p:cxnSp>
      <p:cxnSp>
        <p:nvCxnSpPr>
          <p:cNvPr id="49" name="直線矢印コネクタ 48"/>
          <p:cNvCxnSpPr/>
          <p:nvPr/>
        </p:nvCxnSpPr>
        <p:spPr bwMode="auto">
          <a:xfrm rot="5400000">
            <a:off x="1332434" y="407627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0" name="直線矢印コネクタ 49"/>
          <p:cNvCxnSpPr/>
          <p:nvPr/>
        </p:nvCxnSpPr>
        <p:spPr bwMode="auto">
          <a:xfrm rot="5400000">
            <a:off x="1332434" y="479635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1" name="直線矢印コネクタ 50"/>
          <p:cNvCxnSpPr/>
          <p:nvPr/>
        </p:nvCxnSpPr>
        <p:spPr bwMode="auto">
          <a:xfrm rot="5400000">
            <a:off x="1332434" y="551643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2" name="直線矢印コネクタ 51"/>
          <p:cNvCxnSpPr/>
          <p:nvPr/>
        </p:nvCxnSpPr>
        <p:spPr bwMode="auto">
          <a:xfrm rot="5400000">
            <a:off x="1332434" y="623651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4" name="直線矢印コネクタ 53"/>
          <p:cNvCxnSpPr/>
          <p:nvPr/>
        </p:nvCxnSpPr>
        <p:spPr bwMode="auto">
          <a:xfrm rot="5400000">
            <a:off x="2700586" y="407627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5" name="直線矢印コネクタ 54"/>
          <p:cNvCxnSpPr/>
          <p:nvPr/>
        </p:nvCxnSpPr>
        <p:spPr bwMode="auto">
          <a:xfrm rot="5400000">
            <a:off x="2700586" y="479635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6" name="直線矢印コネクタ 55"/>
          <p:cNvCxnSpPr/>
          <p:nvPr/>
        </p:nvCxnSpPr>
        <p:spPr bwMode="auto">
          <a:xfrm rot="5400000">
            <a:off x="2700586" y="551643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7" name="直線矢印コネクタ 56"/>
          <p:cNvCxnSpPr/>
          <p:nvPr/>
        </p:nvCxnSpPr>
        <p:spPr bwMode="auto">
          <a:xfrm rot="5400000">
            <a:off x="2700586" y="623651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sp>
        <p:nvSpPr>
          <p:cNvPr id="59" name="フローチャート : 代替処理 58"/>
          <p:cNvSpPr>
            <a:spLocks noChangeArrowheads="1"/>
          </p:cNvSpPr>
          <p:nvPr/>
        </p:nvSpPr>
        <p:spPr bwMode="auto">
          <a:xfrm flipH="1">
            <a:off x="41095" y="836712"/>
            <a:ext cx="9067443" cy="504056"/>
          </a:xfrm>
          <a:prstGeom prst="flowChartAlternateProcess">
            <a:avLst/>
          </a:prstGeom>
          <a:solidFill>
            <a:srgbClr val="FFFF99"/>
          </a:solidFill>
          <a:ln w="28575" algn="ctr">
            <a:noFill/>
            <a:round/>
            <a:headEnd/>
            <a:tailEnd/>
          </a:ln>
        </p:spPr>
        <p:txBody>
          <a:bodyPr lIns="90000" tIns="46800" rIns="90000" bIns="46800" anchor="ctr"/>
          <a:lstStyle/>
          <a:p>
            <a:pPr algn="ctr">
              <a:spcBef>
                <a:spcPct val="50000"/>
              </a:spcBef>
            </a:pPr>
            <a:r>
              <a:rPr lang="en-US" altLang="ja-JP" sz="2400" dirty="0" smtClean="0">
                <a:solidFill>
                  <a:schemeClr val="tx2"/>
                </a:solidFill>
                <a:latin typeface="Comic Sans MS" pitchFamily="66" charset="0"/>
              </a:rPr>
              <a:t>Chips should be added, removed, swapped for each application</a:t>
            </a:r>
            <a:endParaRPr lang="ja-JP" altLang="en-US" sz="2400" dirty="0">
              <a:solidFill>
                <a:schemeClr val="tx2"/>
              </a:solidFill>
              <a:latin typeface="Comic Sans MS" pitchFamily="66" charset="0"/>
            </a:endParaRPr>
          </a:p>
        </p:txBody>
      </p:sp>
      <p:sp>
        <p:nvSpPr>
          <p:cNvPr id="42" name="正方形/長方形 41"/>
          <p:cNvSpPr/>
          <p:nvPr/>
        </p:nvSpPr>
        <p:spPr bwMode="auto">
          <a:xfrm>
            <a:off x="5148064" y="639062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 name="正方形/長方形 42"/>
          <p:cNvSpPr/>
          <p:nvPr/>
        </p:nvSpPr>
        <p:spPr bwMode="auto">
          <a:xfrm>
            <a:off x="5148064" y="351030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 name="正方形/長方形 43"/>
          <p:cNvSpPr/>
          <p:nvPr/>
        </p:nvSpPr>
        <p:spPr bwMode="auto">
          <a:xfrm>
            <a:off x="5148064" y="423038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 name="正方形/長方形 44"/>
          <p:cNvSpPr/>
          <p:nvPr/>
        </p:nvSpPr>
        <p:spPr bwMode="auto">
          <a:xfrm>
            <a:off x="5148064" y="495046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6" name="正方形/長方形 45"/>
          <p:cNvSpPr/>
          <p:nvPr/>
        </p:nvSpPr>
        <p:spPr bwMode="auto">
          <a:xfrm>
            <a:off x="5148064" y="567054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 name="テキスト ボックス 46"/>
          <p:cNvSpPr txBox="1"/>
          <p:nvPr/>
        </p:nvSpPr>
        <p:spPr>
          <a:xfrm>
            <a:off x="5148064" y="6381328"/>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48" name="テキスト ボックス 47"/>
          <p:cNvSpPr txBox="1"/>
          <p:nvPr/>
        </p:nvSpPr>
        <p:spPr>
          <a:xfrm>
            <a:off x="5148064" y="5670540"/>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60" name="テキスト ボックス 59"/>
          <p:cNvSpPr txBox="1"/>
          <p:nvPr/>
        </p:nvSpPr>
        <p:spPr>
          <a:xfrm>
            <a:off x="5148064" y="4950460"/>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61" name="テキスト ボックス 60"/>
          <p:cNvSpPr txBox="1"/>
          <p:nvPr/>
        </p:nvSpPr>
        <p:spPr>
          <a:xfrm>
            <a:off x="5148064" y="4230380"/>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62" name="テキスト ボックス 61"/>
          <p:cNvSpPr txBox="1"/>
          <p:nvPr/>
        </p:nvSpPr>
        <p:spPr>
          <a:xfrm>
            <a:off x="5148064" y="3510300"/>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67" name="正方形/長方形 66"/>
          <p:cNvSpPr/>
          <p:nvPr/>
        </p:nvSpPr>
        <p:spPr bwMode="auto">
          <a:xfrm>
            <a:off x="6012160"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8" name="正方形/長方形 67"/>
          <p:cNvSpPr/>
          <p:nvPr/>
        </p:nvSpPr>
        <p:spPr bwMode="auto">
          <a:xfrm>
            <a:off x="7381453"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9" name="正方形/長方形 68"/>
          <p:cNvSpPr/>
          <p:nvPr/>
        </p:nvSpPr>
        <p:spPr bwMode="auto">
          <a:xfrm>
            <a:off x="6012160"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0" name="正方形/長方形 69"/>
          <p:cNvSpPr/>
          <p:nvPr/>
        </p:nvSpPr>
        <p:spPr bwMode="auto">
          <a:xfrm>
            <a:off x="7381453"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1" name="正方形/長方形 70"/>
          <p:cNvSpPr/>
          <p:nvPr/>
        </p:nvSpPr>
        <p:spPr bwMode="auto">
          <a:xfrm>
            <a:off x="6012160"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2" name="正方形/長方形 71"/>
          <p:cNvSpPr/>
          <p:nvPr/>
        </p:nvSpPr>
        <p:spPr bwMode="auto">
          <a:xfrm>
            <a:off x="7381453"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3" name="正方形/長方形 72"/>
          <p:cNvSpPr/>
          <p:nvPr/>
        </p:nvSpPr>
        <p:spPr bwMode="auto">
          <a:xfrm>
            <a:off x="6012160"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4" name="正方形/長方形 73"/>
          <p:cNvSpPr/>
          <p:nvPr/>
        </p:nvSpPr>
        <p:spPr bwMode="auto">
          <a:xfrm>
            <a:off x="7381453"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5" name="正方形/長方形 74"/>
          <p:cNvSpPr/>
          <p:nvPr/>
        </p:nvSpPr>
        <p:spPr bwMode="auto">
          <a:xfrm>
            <a:off x="6012160"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6" name="正方形/長方形 75"/>
          <p:cNvSpPr/>
          <p:nvPr/>
        </p:nvSpPr>
        <p:spPr bwMode="auto">
          <a:xfrm>
            <a:off x="7381453"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79" name="直線矢印コネクタ 78"/>
          <p:cNvCxnSpPr/>
          <p:nvPr/>
        </p:nvCxnSpPr>
        <p:spPr bwMode="auto">
          <a:xfrm rot="5400000">
            <a:off x="5796930" y="407627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0" name="直線矢印コネクタ 79"/>
          <p:cNvCxnSpPr/>
          <p:nvPr/>
        </p:nvCxnSpPr>
        <p:spPr bwMode="auto">
          <a:xfrm rot="5400000">
            <a:off x="5796930" y="479635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1" name="直線矢印コネクタ 80"/>
          <p:cNvCxnSpPr/>
          <p:nvPr/>
        </p:nvCxnSpPr>
        <p:spPr bwMode="auto">
          <a:xfrm rot="5400000">
            <a:off x="5796930" y="551643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2" name="直線矢印コネクタ 81"/>
          <p:cNvCxnSpPr/>
          <p:nvPr/>
        </p:nvCxnSpPr>
        <p:spPr bwMode="auto">
          <a:xfrm rot="5400000">
            <a:off x="5796930" y="623651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4" name="直線矢印コネクタ 83"/>
          <p:cNvCxnSpPr/>
          <p:nvPr/>
        </p:nvCxnSpPr>
        <p:spPr bwMode="auto">
          <a:xfrm rot="5400000">
            <a:off x="7165082" y="407627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5" name="直線矢印コネクタ 84"/>
          <p:cNvCxnSpPr/>
          <p:nvPr/>
        </p:nvCxnSpPr>
        <p:spPr bwMode="auto">
          <a:xfrm rot="5400000">
            <a:off x="7165082" y="479635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6" name="直線矢印コネクタ 85"/>
          <p:cNvCxnSpPr/>
          <p:nvPr/>
        </p:nvCxnSpPr>
        <p:spPr bwMode="auto">
          <a:xfrm rot="5400000">
            <a:off x="7165082" y="551643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7" name="直線矢印コネクタ 86"/>
          <p:cNvCxnSpPr/>
          <p:nvPr/>
        </p:nvCxnSpPr>
        <p:spPr bwMode="auto">
          <a:xfrm rot="5400000">
            <a:off x="7165082" y="623651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97" name="直線コネクタ 96"/>
          <p:cNvCxnSpPr>
            <a:stCxn id="75" idx="3"/>
            <a:endCxn id="76" idx="1"/>
          </p:cNvCxnSpPr>
          <p:nvPr/>
        </p:nvCxnSpPr>
        <p:spPr bwMode="auto">
          <a:xfrm>
            <a:off x="6155035" y="6607215"/>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99" name="直線コネクタ 344"/>
          <p:cNvCxnSpPr>
            <a:cxnSpLocks noChangeShapeType="1"/>
          </p:cNvCxnSpPr>
          <p:nvPr/>
        </p:nvCxnSpPr>
        <p:spPr bwMode="auto">
          <a:xfrm rot="10800000">
            <a:off x="6155035" y="3717032"/>
            <a:ext cx="1369293" cy="0"/>
          </a:xfrm>
          <a:prstGeom prst="line">
            <a:avLst/>
          </a:prstGeom>
          <a:noFill/>
          <a:ln w="38100" algn="ctr">
            <a:solidFill>
              <a:schemeClr val="tx1"/>
            </a:solidFill>
            <a:round/>
            <a:headEnd type="none" w="med" len="med"/>
            <a:tailEnd type="arrow" w="med" len="med"/>
          </a:ln>
        </p:spPr>
      </p:cxnSp>
      <p:cxnSp>
        <p:nvCxnSpPr>
          <p:cNvPr id="100" name="直線コネクタ 99"/>
          <p:cNvCxnSpPr/>
          <p:nvPr/>
        </p:nvCxnSpPr>
        <p:spPr bwMode="auto">
          <a:xfrm>
            <a:off x="6156176" y="4437112"/>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01" name="直線コネクタ 344"/>
          <p:cNvCxnSpPr>
            <a:cxnSpLocks noChangeShapeType="1"/>
          </p:cNvCxnSpPr>
          <p:nvPr/>
        </p:nvCxnSpPr>
        <p:spPr bwMode="auto">
          <a:xfrm rot="10800000">
            <a:off x="6012161" y="5877272"/>
            <a:ext cx="1369293" cy="0"/>
          </a:xfrm>
          <a:prstGeom prst="line">
            <a:avLst/>
          </a:prstGeom>
          <a:noFill/>
          <a:ln w="38100" algn="ctr">
            <a:solidFill>
              <a:schemeClr val="tx1"/>
            </a:solidFill>
            <a:round/>
            <a:headEnd type="arrow" w="med" len="med"/>
            <a:tailEnd type="none" w="med" len="med"/>
          </a:ln>
        </p:spPr>
      </p:cxnSp>
      <p:cxnSp>
        <p:nvCxnSpPr>
          <p:cNvPr id="104" name="直線コネクタ 103"/>
          <p:cNvCxnSpPr/>
          <p:nvPr/>
        </p:nvCxnSpPr>
        <p:spPr bwMode="auto">
          <a:xfrm rot="5400000">
            <a:off x="632153" y="5928687"/>
            <a:ext cx="1542990" cy="0"/>
          </a:xfrm>
          <a:prstGeom prst="line">
            <a:avLst/>
          </a:prstGeom>
          <a:noFill/>
          <a:ln w="76200" cap="flat" cmpd="sng" algn="ctr">
            <a:solidFill>
              <a:srgbClr val="FF0000"/>
            </a:solidFill>
            <a:prstDash val="solid"/>
            <a:round/>
            <a:headEnd type="none" w="med" len="med"/>
            <a:tailEnd type="none" w="med" len="med"/>
          </a:ln>
          <a:effectLst/>
        </p:spPr>
      </p:cxnSp>
      <p:cxnSp>
        <p:nvCxnSpPr>
          <p:cNvPr id="106" name="直線コネクタ 105"/>
          <p:cNvCxnSpPr/>
          <p:nvPr/>
        </p:nvCxnSpPr>
        <p:spPr bwMode="auto">
          <a:xfrm>
            <a:off x="1403648" y="6669360"/>
            <a:ext cx="1800200" cy="0"/>
          </a:xfrm>
          <a:prstGeom prst="line">
            <a:avLst/>
          </a:prstGeom>
          <a:noFill/>
          <a:ln w="76200" cap="flat" cmpd="sng" algn="ctr">
            <a:solidFill>
              <a:srgbClr val="FF0000"/>
            </a:solidFill>
            <a:prstDash val="solid"/>
            <a:round/>
            <a:headEnd type="none" w="med" len="med"/>
            <a:tailEnd type="none" w="med" len="med"/>
          </a:ln>
          <a:effectLst/>
        </p:spPr>
      </p:cxnSp>
      <p:cxnSp>
        <p:nvCxnSpPr>
          <p:cNvPr id="107" name="直線コネクタ 106"/>
          <p:cNvCxnSpPr/>
          <p:nvPr/>
        </p:nvCxnSpPr>
        <p:spPr bwMode="auto">
          <a:xfrm rot="5400000">
            <a:off x="2360345" y="5856679"/>
            <a:ext cx="1687006" cy="0"/>
          </a:xfrm>
          <a:prstGeom prst="line">
            <a:avLst/>
          </a:prstGeom>
          <a:noFill/>
          <a:ln w="76200" cap="flat" cmpd="sng" algn="ctr">
            <a:solidFill>
              <a:srgbClr val="FF0000"/>
            </a:solidFill>
            <a:prstDash val="solid"/>
            <a:round/>
            <a:headEnd type="arrow" w="med" len="med"/>
            <a:tailEnd type="none" w="med" len="med"/>
          </a:ln>
          <a:effectLst/>
        </p:spPr>
      </p:cxnSp>
      <p:cxnSp>
        <p:nvCxnSpPr>
          <p:cNvPr id="108" name="直線コネクタ 107"/>
          <p:cNvCxnSpPr/>
          <p:nvPr/>
        </p:nvCxnSpPr>
        <p:spPr bwMode="auto">
          <a:xfrm rot="5400000">
            <a:off x="5472100" y="5553236"/>
            <a:ext cx="792088" cy="0"/>
          </a:xfrm>
          <a:prstGeom prst="line">
            <a:avLst/>
          </a:prstGeom>
          <a:noFill/>
          <a:ln w="76200" cap="flat" cmpd="sng" algn="ctr">
            <a:solidFill>
              <a:srgbClr val="FF0000"/>
            </a:solidFill>
            <a:prstDash val="solid"/>
            <a:round/>
            <a:headEnd type="none" w="med" len="med"/>
            <a:tailEnd type="none" w="med" len="med"/>
          </a:ln>
          <a:effectLst/>
        </p:spPr>
      </p:cxnSp>
      <p:cxnSp>
        <p:nvCxnSpPr>
          <p:cNvPr id="109" name="直線コネクタ 108"/>
          <p:cNvCxnSpPr/>
          <p:nvPr/>
        </p:nvCxnSpPr>
        <p:spPr bwMode="auto">
          <a:xfrm>
            <a:off x="5868144" y="5949280"/>
            <a:ext cx="1800200" cy="0"/>
          </a:xfrm>
          <a:prstGeom prst="line">
            <a:avLst/>
          </a:prstGeom>
          <a:noFill/>
          <a:ln w="76200" cap="flat" cmpd="sng" algn="ctr">
            <a:solidFill>
              <a:srgbClr val="FF0000"/>
            </a:solidFill>
            <a:prstDash val="solid"/>
            <a:round/>
            <a:headEnd type="none" w="med" len="med"/>
            <a:tailEnd type="none" w="med" len="med"/>
          </a:ln>
          <a:effectLst/>
        </p:spPr>
      </p:cxnSp>
      <p:cxnSp>
        <p:nvCxnSpPr>
          <p:cNvPr id="110" name="直線コネクタ 109"/>
          <p:cNvCxnSpPr/>
          <p:nvPr/>
        </p:nvCxnSpPr>
        <p:spPr bwMode="auto">
          <a:xfrm rot="5400000">
            <a:off x="7272300" y="5553236"/>
            <a:ext cx="792088" cy="0"/>
          </a:xfrm>
          <a:prstGeom prst="line">
            <a:avLst/>
          </a:prstGeom>
          <a:noFill/>
          <a:ln w="76200" cap="flat" cmpd="sng" algn="ctr">
            <a:solidFill>
              <a:srgbClr val="FF0000"/>
            </a:solidFill>
            <a:prstDash val="solid"/>
            <a:round/>
            <a:headEnd type="arrow" w="med" len="med"/>
            <a:tailEnd type="none" w="med" len="med"/>
          </a:ln>
          <a:effectLst/>
        </p:spPr>
      </p:cxnSp>
      <p:cxnSp>
        <p:nvCxnSpPr>
          <p:cNvPr id="88" name="直線コネクタ 344"/>
          <p:cNvCxnSpPr>
            <a:cxnSpLocks noChangeShapeType="1"/>
          </p:cNvCxnSpPr>
          <p:nvPr/>
        </p:nvCxnSpPr>
        <p:spPr bwMode="auto">
          <a:xfrm rot="10800000">
            <a:off x="1691680" y="3717032"/>
            <a:ext cx="1369293" cy="0"/>
          </a:xfrm>
          <a:prstGeom prst="line">
            <a:avLst/>
          </a:prstGeom>
          <a:noFill/>
          <a:ln w="38100" algn="ctr">
            <a:solidFill>
              <a:schemeClr val="tx1"/>
            </a:solidFill>
            <a:round/>
            <a:headEnd type="none" w="med" len="med"/>
            <a:tailEnd type="arrow" w="med" len="med"/>
          </a:ln>
        </p:spPr>
      </p:cxnSp>
      <p:sp>
        <p:nvSpPr>
          <p:cNvPr id="92" name="テキスト ボックス 91"/>
          <p:cNvSpPr txBox="1"/>
          <p:nvPr/>
        </p:nvSpPr>
        <p:spPr>
          <a:xfrm>
            <a:off x="107504" y="2020778"/>
            <a:ext cx="854721" cy="400110"/>
          </a:xfrm>
          <a:prstGeom prst="rect">
            <a:avLst/>
          </a:prstGeom>
          <a:noFill/>
        </p:spPr>
        <p:txBody>
          <a:bodyPr wrap="none" rtlCol="0">
            <a:spAutoFit/>
          </a:bodyPr>
          <a:lstStyle/>
          <a:p>
            <a:r>
              <a:rPr lang="en-US" altLang="ja-JP" sz="2000" b="1" i="1" dirty="0" smtClean="0">
                <a:solidFill>
                  <a:srgbClr val="FF0000"/>
                </a:solidFill>
                <a:latin typeface="Arial" pitchFamily="34" charset="0"/>
                <a:cs typeface="Arial" pitchFamily="34" charset="0"/>
              </a:rPr>
              <a:t>Good</a:t>
            </a:r>
            <a:endParaRPr kumimoji="1" lang="ja-JP" altLang="en-US" sz="2000" b="1" i="1" dirty="0">
              <a:solidFill>
                <a:srgbClr val="FF0000"/>
              </a:solidFill>
              <a:latin typeface="Arial" pitchFamily="34" charset="0"/>
              <a:cs typeface="Arial" pitchFamily="34" charset="0"/>
            </a:endParaRPr>
          </a:p>
        </p:txBody>
      </p:sp>
      <p:sp>
        <p:nvSpPr>
          <p:cNvPr id="93" name="テキスト ボックス 92"/>
          <p:cNvSpPr txBox="1"/>
          <p:nvPr/>
        </p:nvSpPr>
        <p:spPr>
          <a:xfrm>
            <a:off x="147833" y="2452826"/>
            <a:ext cx="670376" cy="400110"/>
          </a:xfrm>
          <a:prstGeom prst="rect">
            <a:avLst/>
          </a:prstGeom>
          <a:noFill/>
        </p:spPr>
        <p:txBody>
          <a:bodyPr wrap="none" rtlCol="0">
            <a:spAutoFit/>
          </a:bodyPr>
          <a:lstStyle/>
          <a:p>
            <a:r>
              <a:rPr lang="en-US" altLang="ja-JP" sz="2000" b="1" i="1" dirty="0" smtClean="0">
                <a:solidFill>
                  <a:schemeClr val="accent6"/>
                </a:solidFill>
                <a:latin typeface="Arial" pitchFamily="34" charset="0"/>
                <a:cs typeface="Arial" pitchFamily="34" charset="0"/>
              </a:rPr>
              <a:t>Bad</a:t>
            </a:r>
            <a:endParaRPr kumimoji="1" lang="ja-JP" altLang="en-US" sz="2000" b="1" i="1" dirty="0">
              <a:solidFill>
                <a:schemeClr val="accent6"/>
              </a:solidFill>
              <a:latin typeface="Arial" pitchFamily="34" charset="0"/>
              <a:cs typeface="Arial" pitchFamily="34" charset="0"/>
            </a:endParaRPr>
          </a:p>
        </p:txBody>
      </p:sp>
      <p:sp>
        <p:nvSpPr>
          <p:cNvPr id="94" name="テキスト ボックス 93"/>
          <p:cNvSpPr txBox="1"/>
          <p:nvPr/>
        </p:nvSpPr>
        <p:spPr>
          <a:xfrm>
            <a:off x="147833" y="2884874"/>
            <a:ext cx="670376" cy="400110"/>
          </a:xfrm>
          <a:prstGeom prst="rect">
            <a:avLst/>
          </a:prstGeom>
          <a:noFill/>
        </p:spPr>
        <p:txBody>
          <a:bodyPr wrap="none" rtlCol="0">
            <a:spAutoFit/>
          </a:bodyPr>
          <a:lstStyle/>
          <a:p>
            <a:r>
              <a:rPr lang="en-US" altLang="ja-JP" sz="2000" b="1" i="1" dirty="0" smtClean="0">
                <a:solidFill>
                  <a:schemeClr val="accent6"/>
                </a:solidFill>
                <a:latin typeface="Arial" pitchFamily="34" charset="0"/>
                <a:cs typeface="Arial" pitchFamily="34" charset="0"/>
              </a:rPr>
              <a:t>Bad</a:t>
            </a:r>
            <a:endParaRPr kumimoji="1" lang="ja-JP" altLang="en-US" sz="2000" b="1" i="1" dirty="0">
              <a:solidFill>
                <a:schemeClr val="accent6"/>
              </a:solidFill>
              <a:latin typeface="Arial" pitchFamily="34" charset="0"/>
              <a:cs typeface="Arial" pitchFamily="34" charset="0"/>
            </a:endParaRPr>
          </a:p>
        </p:txBody>
      </p:sp>
      <p:sp>
        <p:nvSpPr>
          <p:cNvPr id="96" name="テキスト ボックス 95"/>
          <p:cNvSpPr txBox="1"/>
          <p:nvPr/>
        </p:nvSpPr>
        <p:spPr>
          <a:xfrm>
            <a:off x="4581375" y="2020778"/>
            <a:ext cx="854721" cy="400110"/>
          </a:xfrm>
          <a:prstGeom prst="rect">
            <a:avLst/>
          </a:prstGeom>
          <a:noFill/>
        </p:spPr>
        <p:txBody>
          <a:bodyPr wrap="none" rtlCol="0">
            <a:spAutoFit/>
          </a:bodyPr>
          <a:lstStyle/>
          <a:p>
            <a:r>
              <a:rPr lang="en-US" altLang="ja-JP" sz="2000" b="1" i="1" dirty="0" smtClean="0">
                <a:solidFill>
                  <a:srgbClr val="FF0000"/>
                </a:solidFill>
                <a:latin typeface="Arial" pitchFamily="34" charset="0"/>
                <a:cs typeface="Arial" pitchFamily="34" charset="0"/>
              </a:rPr>
              <a:t>Good</a:t>
            </a:r>
            <a:endParaRPr kumimoji="1" lang="ja-JP" altLang="en-US" sz="2000" b="1" i="1" dirty="0">
              <a:solidFill>
                <a:srgbClr val="FF0000"/>
              </a:solidFill>
              <a:latin typeface="Arial" pitchFamily="34" charset="0"/>
              <a:cs typeface="Arial" pitchFamily="34" charset="0"/>
            </a:endParaRPr>
          </a:p>
        </p:txBody>
      </p:sp>
      <p:sp>
        <p:nvSpPr>
          <p:cNvPr id="83" name="正方形/長方形 82"/>
          <p:cNvSpPr/>
          <p:nvPr/>
        </p:nvSpPr>
        <p:spPr bwMode="auto">
          <a:xfrm>
            <a:off x="4644008" y="1412776"/>
            <a:ext cx="4392488" cy="5400600"/>
          </a:xfrm>
          <a:prstGeom prst="rect">
            <a:avLst/>
          </a:prstGeom>
          <a:noFill/>
          <a:ln w="76200" cap="flat" cmpd="sng" algn="ctr">
            <a:solidFill>
              <a:schemeClr val="accent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9" name="テキスト ボックス 88"/>
          <p:cNvSpPr txBox="1"/>
          <p:nvPr/>
        </p:nvSpPr>
        <p:spPr>
          <a:xfrm>
            <a:off x="2070675" y="3140968"/>
            <a:ext cx="2573333"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[Matsutani,NOCS’11]</a:t>
            </a:r>
            <a:endParaRPr kumimoji="1" lang="ja-JP" alt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0" y="76200"/>
            <a:ext cx="9144000" cy="685800"/>
          </a:xfrm>
        </p:spPr>
        <p:txBody>
          <a:bodyPr/>
          <a:lstStyle/>
          <a:p>
            <a:pPr eaLnBrk="1" hangingPunct="1"/>
            <a:r>
              <a:rPr lang="en-US" altLang="ja-JP" dirty="0" smtClean="0"/>
              <a:t>Irregular approach:</a:t>
            </a:r>
            <a:r>
              <a:rPr lang="en-US" altLang="ja-JP" sz="3200" dirty="0" smtClean="0"/>
              <a:t> Ad-hoc topology</a:t>
            </a:r>
            <a:endParaRPr lang="ja-JP" altLang="en-US" dirty="0" smtClean="0"/>
          </a:p>
        </p:txBody>
      </p:sp>
      <p:sp>
        <p:nvSpPr>
          <p:cNvPr id="19459" name="コンテンツ プレースホルダ 2"/>
          <p:cNvSpPr>
            <a:spLocks noGrp="1"/>
          </p:cNvSpPr>
          <p:nvPr>
            <p:ph idx="1"/>
          </p:nvPr>
        </p:nvSpPr>
        <p:spPr>
          <a:xfrm>
            <a:off x="228600" y="914400"/>
            <a:ext cx="5495528" cy="5538936"/>
          </a:xfrm>
        </p:spPr>
        <p:txBody>
          <a:bodyPr/>
          <a:lstStyle/>
          <a:p>
            <a:pPr eaLnBrk="1" hangingPunct="1"/>
            <a:r>
              <a:rPr lang="en-US" altLang="ja-JP" sz="2800" dirty="0" smtClean="0"/>
              <a:t>Wireless 3D CMP</a:t>
            </a:r>
          </a:p>
          <a:p>
            <a:pPr lvl="1"/>
            <a:r>
              <a:rPr lang="en-US" altLang="ja-JP" sz="2400" dirty="0" smtClean="0"/>
              <a:t>Various chips are stacked, depending on the application</a:t>
            </a:r>
            <a:endParaRPr lang="en-US" altLang="ja-JP" dirty="0" smtClean="0"/>
          </a:p>
          <a:p>
            <a:r>
              <a:rPr lang="en-US" altLang="ja-JP" sz="2800" dirty="0" smtClean="0"/>
              <a:t>Each chip </a:t>
            </a:r>
          </a:p>
          <a:p>
            <a:pPr lvl="1"/>
            <a:r>
              <a:rPr lang="en-US" altLang="ja-JP" sz="2400" dirty="0" smtClean="0"/>
              <a:t>Must have vertical links</a:t>
            </a:r>
          </a:p>
          <a:p>
            <a:pPr lvl="1"/>
            <a:r>
              <a:rPr lang="en-US" altLang="ja-JP" sz="2400" dirty="0" smtClean="0"/>
              <a:t>May not have horizontal links</a:t>
            </a:r>
          </a:p>
          <a:p>
            <a:pPr lvl="1"/>
            <a:r>
              <a:rPr lang="en-US" altLang="ja-JP" sz="2400" dirty="0" smtClean="0"/>
              <a:t>May have VCs for horizontal</a:t>
            </a:r>
          </a:p>
          <a:p>
            <a:pPr lvl="1"/>
            <a:endParaRPr lang="en-US" altLang="ja-JP" dirty="0" smtClean="0"/>
          </a:p>
          <a:p>
            <a:r>
              <a:rPr lang="en-US" altLang="ja-JP" sz="2800" dirty="0" smtClean="0"/>
              <a:t>Ad-hoc wireless 3D NoC</a:t>
            </a:r>
          </a:p>
          <a:p>
            <a:pPr lvl="1"/>
            <a:r>
              <a:rPr lang="en-US" altLang="ja-JP" sz="2400" dirty="0" smtClean="0"/>
              <a:t>We cannot expect the network topology, number of VCs, and its bandwidth before stacking</a:t>
            </a:r>
          </a:p>
        </p:txBody>
      </p:sp>
      <p:sp>
        <p:nvSpPr>
          <p:cNvPr id="345" name="正方形/長方形 344"/>
          <p:cNvSpPr/>
          <p:nvPr/>
        </p:nvSpPr>
        <p:spPr bwMode="auto">
          <a:xfrm>
            <a:off x="6876256"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6" name="正方形/長方形 345"/>
          <p:cNvSpPr/>
          <p:nvPr/>
        </p:nvSpPr>
        <p:spPr bwMode="auto">
          <a:xfrm>
            <a:off x="6876256"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7" name="Rectangle 50"/>
          <p:cNvSpPr>
            <a:spLocks noChangeArrowheads="1"/>
          </p:cNvSpPr>
          <p:nvPr/>
        </p:nvSpPr>
        <p:spPr bwMode="auto">
          <a:xfrm>
            <a:off x="6948264" y="335699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348" name="Rectangle 50"/>
          <p:cNvSpPr>
            <a:spLocks noChangeArrowheads="1"/>
          </p:cNvSpPr>
          <p:nvPr/>
        </p:nvSpPr>
        <p:spPr bwMode="auto">
          <a:xfrm>
            <a:off x="7443489" y="3431282"/>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349" name="Rectangle 50"/>
          <p:cNvSpPr>
            <a:spLocks noChangeArrowheads="1"/>
          </p:cNvSpPr>
          <p:nvPr/>
        </p:nvSpPr>
        <p:spPr bwMode="auto">
          <a:xfrm>
            <a:off x="7020272" y="3431282"/>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350" name="正方形/長方形 349"/>
          <p:cNvSpPr/>
          <p:nvPr/>
        </p:nvSpPr>
        <p:spPr bwMode="auto">
          <a:xfrm>
            <a:off x="7308304"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1" name="正方形/長方形 350"/>
          <p:cNvSpPr/>
          <p:nvPr/>
        </p:nvSpPr>
        <p:spPr bwMode="auto">
          <a:xfrm>
            <a:off x="7884368"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2" name="Rectangle 50"/>
          <p:cNvSpPr>
            <a:spLocks noChangeArrowheads="1"/>
          </p:cNvSpPr>
          <p:nvPr/>
        </p:nvSpPr>
        <p:spPr bwMode="auto">
          <a:xfrm>
            <a:off x="7956376"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53" name="Rectangle 50"/>
          <p:cNvSpPr>
            <a:spLocks noChangeArrowheads="1"/>
          </p:cNvSpPr>
          <p:nvPr/>
        </p:nvSpPr>
        <p:spPr bwMode="auto">
          <a:xfrm>
            <a:off x="8460432"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54" name="Rectangle 50"/>
          <p:cNvSpPr>
            <a:spLocks noChangeArrowheads="1"/>
          </p:cNvSpPr>
          <p:nvPr/>
        </p:nvSpPr>
        <p:spPr bwMode="auto">
          <a:xfrm>
            <a:off x="7956376"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55" name="Rectangle 50"/>
          <p:cNvSpPr>
            <a:spLocks noChangeArrowheads="1"/>
          </p:cNvSpPr>
          <p:nvPr/>
        </p:nvSpPr>
        <p:spPr bwMode="auto">
          <a:xfrm>
            <a:off x="8460432"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56" name="正方形/長方形 355"/>
          <p:cNvSpPr/>
          <p:nvPr/>
        </p:nvSpPr>
        <p:spPr bwMode="auto">
          <a:xfrm>
            <a:off x="8316416"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7" name="正方形/長方形 356"/>
          <p:cNvSpPr/>
          <p:nvPr/>
        </p:nvSpPr>
        <p:spPr bwMode="auto">
          <a:xfrm>
            <a:off x="7884368"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8" name="Rectangle 50"/>
          <p:cNvSpPr>
            <a:spLocks noChangeArrowheads="1"/>
          </p:cNvSpPr>
          <p:nvPr/>
        </p:nvSpPr>
        <p:spPr bwMode="auto">
          <a:xfrm>
            <a:off x="7956376"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59" name="Rectangle 50"/>
          <p:cNvSpPr>
            <a:spLocks noChangeArrowheads="1"/>
          </p:cNvSpPr>
          <p:nvPr/>
        </p:nvSpPr>
        <p:spPr bwMode="auto">
          <a:xfrm>
            <a:off x="8460432"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60" name="Rectangle 50"/>
          <p:cNvSpPr>
            <a:spLocks noChangeArrowheads="1"/>
          </p:cNvSpPr>
          <p:nvPr/>
        </p:nvSpPr>
        <p:spPr bwMode="auto">
          <a:xfrm>
            <a:off x="7956376"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61" name="Rectangle 50"/>
          <p:cNvSpPr>
            <a:spLocks noChangeArrowheads="1"/>
          </p:cNvSpPr>
          <p:nvPr/>
        </p:nvSpPr>
        <p:spPr bwMode="auto">
          <a:xfrm>
            <a:off x="8460432"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63" name="正方形/長方形 362"/>
          <p:cNvSpPr/>
          <p:nvPr/>
        </p:nvSpPr>
        <p:spPr bwMode="auto">
          <a:xfrm>
            <a:off x="8316416"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64" name="直線コネクタ 363"/>
          <p:cNvCxnSpPr/>
          <p:nvPr/>
        </p:nvCxnSpPr>
        <p:spPr bwMode="auto">
          <a:xfrm rot="5400000">
            <a:off x="7416316" y="2672916"/>
            <a:ext cx="936104" cy="0"/>
          </a:xfrm>
          <a:prstGeom prst="line">
            <a:avLst/>
          </a:prstGeom>
          <a:noFill/>
          <a:ln w="76200" cap="flat" cmpd="sng" algn="ctr">
            <a:solidFill>
              <a:schemeClr val="tx1"/>
            </a:solidFill>
            <a:prstDash val="sysDot"/>
            <a:round/>
            <a:headEnd type="none" w="med" len="med"/>
            <a:tailEnd type="none" w="med" len="med"/>
          </a:ln>
          <a:effectLst/>
        </p:spPr>
      </p:cxnSp>
      <p:sp>
        <p:nvSpPr>
          <p:cNvPr id="365" name="テキスト ボックス 364"/>
          <p:cNvSpPr txBox="1"/>
          <p:nvPr/>
        </p:nvSpPr>
        <p:spPr bwMode="auto">
          <a:xfrm>
            <a:off x="5869249" y="605322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366" name="テキスト ボックス 365"/>
          <p:cNvSpPr txBox="1"/>
          <p:nvPr/>
        </p:nvSpPr>
        <p:spPr bwMode="auto">
          <a:xfrm>
            <a:off x="5868144" y="4797152"/>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367" name="テキスト ボックス 366"/>
          <p:cNvSpPr txBox="1"/>
          <p:nvPr/>
        </p:nvSpPr>
        <p:spPr bwMode="auto">
          <a:xfrm>
            <a:off x="5868144" y="360495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369" name="テキスト ボックス 368"/>
          <p:cNvSpPr txBox="1"/>
          <p:nvPr/>
        </p:nvSpPr>
        <p:spPr bwMode="auto">
          <a:xfrm>
            <a:off x="5868144" y="134076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7 </a:t>
            </a:r>
            <a:endParaRPr lang="ja-JP" altLang="en-US" sz="2000" dirty="0">
              <a:latin typeface="+mj-lt"/>
              <a:ea typeface="ＭＳ Ｐゴシック" pitchFamily="50" charset="-128"/>
            </a:endParaRPr>
          </a:p>
        </p:txBody>
      </p:sp>
      <p:cxnSp>
        <p:nvCxnSpPr>
          <p:cNvPr id="370" name="直線コネクタ 369"/>
          <p:cNvCxnSpPr/>
          <p:nvPr/>
        </p:nvCxnSpPr>
        <p:spPr bwMode="auto">
          <a:xfrm>
            <a:off x="7164288"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71" name="直線コネクタ 370"/>
          <p:cNvCxnSpPr/>
          <p:nvPr/>
        </p:nvCxnSpPr>
        <p:spPr bwMode="auto">
          <a:xfrm flipH="1">
            <a:off x="7382021"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372" name="直線コネクタ 371"/>
          <p:cNvCxnSpPr/>
          <p:nvPr/>
        </p:nvCxnSpPr>
        <p:spPr bwMode="auto">
          <a:xfrm rot="5400000">
            <a:off x="8171546"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73" name="直線コネクタ 372"/>
          <p:cNvCxnSpPr/>
          <p:nvPr/>
        </p:nvCxnSpPr>
        <p:spPr bwMode="auto">
          <a:xfrm rot="16200000" flipH="1">
            <a:off x="8171546"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75" name="直線コネクタ 374"/>
          <p:cNvCxnSpPr/>
          <p:nvPr/>
        </p:nvCxnSpPr>
        <p:spPr bwMode="auto">
          <a:xfrm rot="5400000">
            <a:off x="8171546" y="6022143"/>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76" name="直線コネクタ 375"/>
          <p:cNvCxnSpPr/>
          <p:nvPr/>
        </p:nvCxnSpPr>
        <p:spPr bwMode="auto">
          <a:xfrm rot="16200000" flipH="1">
            <a:off x="8171546" y="6022143"/>
            <a:ext cx="432048" cy="430340"/>
          </a:xfrm>
          <a:prstGeom prst="line">
            <a:avLst/>
          </a:prstGeom>
          <a:noFill/>
          <a:ln w="28575" cap="flat" cmpd="sng" algn="ctr">
            <a:solidFill>
              <a:schemeClr val="tx1"/>
            </a:solidFill>
            <a:prstDash val="solid"/>
            <a:round/>
            <a:headEnd type="none" w="med" len="med"/>
            <a:tailEnd type="none" w="med" len="med"/>
          </a:ln>
          <a:effectLst/>
        </p:spPr>
      </p:cxnSp>
      <p:sp>
        <p:nvSpPr>
          <p:cNvPr id="377" name="正方形/長方形 376"/>
          <p:cNvSpPr/>
          <p:nvPr/>
        </p:nvSpPr>
        <p:spPr bwMode="auto">
          <a:xfrm>
            <a:off x="6876256"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78" name="Rectangle 50"/>
          <p:cNvSpPr>
            <a:spLocks noChangeArrowheads="1"/>
          </p:cNvSpPr>
          <p:nvPr/>
        </p:nvSpPr>
        <p:spPr bwMode="auto">
          <a:xfrm>
            <a:off x="6948264"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79" name="Rectangle 50"/>
          <p:cNvSpPr>
            <a:spLocks noChangeArrowheads="1"/>
          </p:cNvSpPr>
          <p:nvPr/>
        </p:nvSpPr>
        <p:spPr bwMode="auto">
          <a:xfrm>
            <a:off x="7452320" y="580526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81" name="Rectangle 50"/>
          <p:cNvSpPr>
            <a:spLocks noChangeArrowheads="1"/>
          </p:cNvSpPr>
          <p:nvPr/>
        </p:nvSpPr>
        <p:spPr bwMode="auto">
          <a:xfrm>
            <a:off x="6948264"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82" name="Rectangle 50"/>
          <p:cNvSpPr>
            <a:spLocks noChangeArrowheads="1"/>
          </p:cNvSpPr>
          <p:nvPr/>
        </p:nvSpPr>
        <p:spPr bwMode="auto">
          <a:xfrm>
            <a:off x="7452320" y="630932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83" name="正方形/長方形 382"/>
          <p:cNvSpPr/>
          <p:nvPr/>
        </p:nvSpPr>
        <p:spPr bwMode="auto">
          <a:xfrm>
            <a:off x="7308304"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84" name="直線コネクタ 383"/>
          <p:cNvCxnSpPr/>
          <p:nvPr/>
        </p:nvCxnSpPr>
        <p:spPr bwMode="auto">
          <a:xfrm rot="5400000">
            <a:off x="7163434" y="6022143"/>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85" name="直線コネクタ 384"/>
          <p:cNvCxnSpPr/>
          <p:nvPr/>
        </p:nvCxnSpPr>
        <p:spPr bwMode="auto">
          <a:xfrm rot="16200000" flipH="1">
            <a:off x="7163434" y="6022143"/>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86" name="直線コネクタ 385"/>
          <p:cNvCxnSpPr/>
          <p:nvPr/>
        </p:nvCxnSpPr>
        <p:spPr bwMode="auto">
          <a:xfrm rot="10800000" flipH="1" flipV="1">
            <a:off x="7381453" y="6236740"/>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387" name="正方形/長方形 386"/>
          <p:cNvSpPr/>
          <p:nvPr/>
        </p:nvSpPr>
        <p:spPr bwMode="auto">
          <a:xfrm>
            <a:off x="6876256"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88" name="Rectangle 50"/>
          <p:cNvSpPr>
            <a:spLocks noChangeArrowheads="1"/>
          </p:cNvSpPr>
          <p:nvPr/>
        </p:nvSpPr>
        <p:spPr bwMode="auto">
          <a:xfrm>
            <a:off x="6948264"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89" name="Rectangle 50"/>
          <p:cNvSpPr>
            <a:spLocks noChangeArrowheads="1"/>
          </p:cNvSpPr>
          <p:nvPr/>
        </p:nvSpPr>
        <p:spPr bwMode="auto">
          <a:xfrm>
            <a:off x="7452320" y="4581128"/>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90" name="Rectangle 50"/>
          <p:cNvSpPr>
            <a:spLocks noChangeArrowheads="1"/>
          </p:cNvSpPr>
          <p:nvPr/>
        </p:nvSpPr>
        <p:spPr bwMode="auto">
          <a:xfrm>
            <a:off x="6948264"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91" name="Rectangle 50"/>
          <p:cNvSpPr>
            <a:spLocks noChangeArrowheads="1"/>
          </p:cNvSpPr>
          <p:nvPr/>
        </p:nvSpPr>
        <p:spPr bwMode="auto">
          <a:xfrm>
            <a:off x="7452320" y="508518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392" name="正方形/長方形 391"/>
          <p:cNvSpPr/>
          <p:nvPr/>
        </p:nvSpPr>
        <p:spPr bwMode="auto">
          <a:xfrm>
            <a:off x="7308304"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93" name="直線コネクタ 392"/>
          <p:cNvCxnSpPr/>
          <p:nvPr/>
        </p:nvCxnSpPr>
        <p:spPr bwMode="auto">
          <a:xfrm rot="5400000">
            <a:off x="7163434"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94" name="直線コネクタ 393"/>
          <p:cNvCxnSpPr/>
          <p:nvPr/>
        </p:nvCxnSpPr>
        <p:spPr bwMode="auto">
          <a:xfrm rot="16200000" flipH="1">
            <a:off x="7163434" y="4798007"/>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395" name="直線コネクタ 394"/>
          <p:cNvCxnSpPr/>
          <p:nvPr/>
        </p:nvCxnSpPr>
        <p:spPr bwMode="auto">
          <a:xfrm rot="10800000" flipH="1" flipV="1">
            <a:off x="7381453" y="5012604"/>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396" name="正方形/長方形 395"/>
          <p:cNvSpPr/>
          <p:nvPr/>
        </p:nvSpPr>
        <p:spPr bwMode="auto">
          <a:xfrm>
            <a:off x="7884368"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7" name="正方形/長方形 396"/>
          <p:cNvSpPr/>
          <p:nvPr/>
        </p:nvSpPr>
        <p:spPr bwMode="auto">
          <a:xfrm>
            <a:off x="7884368"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8" name="Rectangle 50"/>
          <p:cNvSpPr>
            <a:spLocks noChangeArrowheads="1"/>
          </p:cNvSpPr>
          <p:nvPr/>
        </p:nvSpPr>
        <p:spPr bwMode="auto">
          <a:xfrm>
            <a:off x="7956376" y="3356992"/>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399" name="Rectangle 50"/>
          <p:cNvSpPr>
            <a:spLocks noChangeArrowheads="1"/>
          </p:cNvSpPr>
          <p:nvPr/>
        </p:nvSpPr>
        <p:spPr bwMode="auto">
          <a:xfrm>
            <a:off x="8451601" y="3431282"/>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00" name="Rectangle 50"/>
          <p:cNvSpPr>
            <a:spLocks noChangeArrowheads="1"/>
          </p:cNvSpPr>
          <p:nvPr/>
        </p:nvSpPr>
        <p:spPr bwMode="auto">
          <a:xfrm>
            <a:off x="8028384" y="3431282"/>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01" name="正方形/長方形 400"/>
          <p:cNvSpPr/>
          <p:nvPr/>
        </p:nvSpPr>
        <p:spPr bwMode="auto">
          <a:xfrm>
            <a:off x="8316416"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402" name="直線コネクタ 401"/>
          <p:cNvCxnSpPr/>
          <p:nvPr/>
        </p:nvCxnSpPr>
        <p:spPr bwMode="auto">
          <a:xfrm>
            <a:off x="8172400"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403" name="直線コネクタ 402"/>
          <p:cNvCxnSpPr/>
          <p:nvPr/>
        </p:nvCxnSpPr>
        <p:spPr bwMode="auto">
          <a:xfrm flipH="1">
            <a:off x="8390133" y="3573016"/>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404" name="直線コネクタ 403"/>
          <p:cNvCxnSpPr/>
          <p:nvPr/>
        </p:nvCxnSpPr>
        <p:spPr bwMode="auto">
          <a:xfrm rot="10800000" flipH="1" flipV="1">
            <a:off x="7381453" y="3788469"/>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405" name="正方形/長方形 404"/>
          <p:cNvSpPr/>
          <p:nvPr/>
        </p:nvSpPr>
        <p:spPr bwMode="auto">
          <a:xfrm>
            <a:off x="6876256" y="112474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6" name="正方形/長方形 405"/>
          <p:cNvSpPr/>
          <p:nvPr/>
        </p:nvSpPr>
        <p:spPr bwMode="auto">
          <a:xfrm>
            <a:off x="6876256"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7" name="Rectangle 50"/>
          <p:cNvSpPr>
            <a:spLocks noChangeArrowheads="1"/>
          </p:cNvSpPr>
          <p:nvPr/>
        </p:nvSpPr>
        <p:spPr bwMode="auto">
          <a:xfrm>
            <a:off x="6948264" y="1124744"/>
            <a:ext cx="864096" cy="864096"/>
          </a:xfrm>
          <a:prstGeom prst="rect">
            <a:avLst/>
          </a:prstGeom>
          <a:solidFill>
            <a:srgbClr val="99CCFF"/>
          </a:solidFill>
          <a:ln w="38100">
            <a:solidFill>
              <a:schemeClr val="tx1"/>
            </a:solidFill>
            <a:miter lim="800000"/>
            <a:headEnd/>
            <a:tailEnd/>
          </a:ln>
        </p:spPr>
        <p:txBody>
          <a:bodyPr lIns="90000" tIns="46800" rIns="90000" bIns="46800" anchor="ctr"/>
          <a:lstStyle/>
          <a:p>
            <a:endParaRPr lang="ja-JP" altLang="en-US"/>
          </a:p>
        </p:txBody>
      </p:sp>
      <p:sp>
        <p:nvSpPr>
          <p:cNvPr id="408" name="Rectangle 50"/>
          <p:cNvSpPr>
            <a:spLocks noChangeArrowheads="1"/>
          </p:cNvSpPr>
          <p:nvPr/>
        </p:nvSpPr>
        <p:spPr bwMode="auto">
          <a:xfrm>
            <a:off x="7443489" y="1199034"/>
            <a:ext cx="296863"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09" name="Rectangle 50"/>
          <p:cNvSpPr>
            <a:spLocks noChangeArrowheads="1"/>
          </p:cNvSpPr>
          <p:nvPr/>
        </p:nvSpPr>
        <p:spPr bwMode="auto">
          <a:xfrm>
            <a:off x="7020272" y="1199034"/>
            <a:ext cx="296862" cy="285750"/>
          </a:xfrm>
          <a:prstGeom prst="rect">
            <a:avLst/>
          </a:prstGeom>
          <a:solidFill>
            <a:srgbClr val="FFFF00"/>
          </a:solidFill>
          <a:ln w="38100">
            <a:solidFill>
              <a:schemeClr val="tx1"/>
            </a:solidFill>
            <a:miter lim="800000"/>
            <a:headEnd/>
            <a:tailEnd/>
          </a:ln>
        </p:spPr>
        <p:txBody>
          <a:bodyPr lIns="90000" tIns="46800" rIns="90000" bIns="46800" anchor="ctr"/>
          <a:lstStyle/>
          <a:p>
            <a:endParaRPr lang="ja-JP" altLang="en-US"/>
          </a:p>
        </p:txBody>
      </p:sp>
      <p:sp>
        <p:nvSpPr>
          <p:cNvPr id="411" name="正方形/長方形 410"/>
          <p:cNvSpPr/>
          <p:nvPr/>
        </p:nvSpPr>
        <p:spPr bwMode="auto">
          <a:xfrm>
            <a:off x="7308304"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412" name="正方形/長方形 411"/>
          <p:cNvSpPr/>
          <p:nvPr/>
        </p:nvSpPr>
        <p:spPr bwMode="auto">
          <a:xfrm>
            <a:off x="7884368"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13" name="Rectangle 50"/>
          <p:cNvSpPr>
            <a:spLocks noChangeArrowheads="1"/>
          </p:cNvSpPr>
          <p:nvPr/>
        </p:nvSpPr>
        <p:spPr bwMode="auto">
          <a:xfrm>
            <a:off x="7956376" y="112474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14" name="Rectangle 50"/>
          <p:cNvSpPr>
            <a:spLocks noChangeArrowheads="1"/>
          </p:cNvSpPr>
          <p:nvPr/>
        </p:nvSpPr>
        <p:spPr bwMode="auto">
          <a:xfrm>
            <a:off x="8460432" y="1124744"/>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15" name="Rectangle 50"/>
          <p:cNvSpPr>
            <a:spLocks noChangeArrowheads="1"/>
          </p:cNvSpPr>
          <p:nvPr/>
        </p:nvSpPr>
        <p:spPr bwMode="auto">
          <a:xfrm>
            <a:off x="7956376" y="162880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17" name="Rectangle 50"/>
          <p:cNvSpPr>
            <a:spLocks noChangeArrowheads="1"/>
          </p:cNvSpPr>
          <p:nvPr/>
        </p:nvSpPr>
        <p:spPr bwMode="auto">
          <a:xfrm>
            <a:off x="8460432" y="1628800"/>
            <a:ext cx="360040" cy="360040"/>
          </a:xfrm>
          <a:prstGeom prst="rect">
            <a:avLst/>
          </a:prstGeom>
          <a:solidFill>
            <a:srgbClr val="FF99CC"/>
          </a:solidFill>
          <a:ln w="38100">
            <a:solidFill>
              <a:schemeClr val="tx1"/>
            </a:solidFill>
            <a:miter lim="800000"/>
            <a:headEnd/>
            <a:tailEnd/>
          </a:ln>
        </p:spPr>
        <p:txBody>
          <a:bodyPr lIns="90000" tIns="46800" rIns="90000" bIns="46800" anchor="ctr"/>
          <a:lstStyle/>
          <a:p>
            <a:endParaRPr lang="ja-JP" altLang="en-US"/>
          </a:p>
        </p:txBody>
      </p:sp>
      <p:sp>
        <p:nvSpPr>
          <p:cNvPr id="418" name="正方形/長方形 417"/>
          <p:cNvSpPr/>
          <p:nvPr/>
        </p:nvSpPr>
        <p:spPr bwMode="auto">
          <a:xfrm>
            <a:off x="8316416"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419" name="直線コネクタ 418"/>
          <p:cNvCxnSpPr>
            <a:stCxn id="411" idx="1"/>
          </p:cNvCxnSpPr>
          <p:nvPr/>
        </p:nvCxnSpPr>
        <p:spPr bwMode="auto">
          <a:xfrm rot="10800000" flipH="1" flipV="1">
            <a:off x="7308303" y="1556221"/>
            <a:ext cx="1078979" cy="571"/>
          </a:xfrm>
          <a:prstGeom prst="line">
            <a:avLst/>
          </a:prstGeom>
          <a:noFill/>
          <a:ln w="28575" cap="flat" cmpd="sng" algn="ctr">
            <a:solidFill>
              <a:schemeClr val="tx1"/>
            </a:solidFill>
            <a:prstDash val="solid"/>
            <a:round/>
            <a:headEnd type="none" w="med" len="med"/>
            <a:tailEnd type="none" w="med" len="med"/>
          </a:ln>
          <a:effectLst/>
        </p:spPr>
      </p:cxnSp>
      <p:cxnSp>
        <p:nvCxnSpPr>
          <p:cNvPr id="420" name="直線コネクタ 419"/>
          <p:cNvCxnSpPr/>
          <p:nvPr/>
        </p:nvCxnSpPr>
        <p:spPr bwMode="auto">
          <a:xfrm>
            <a:off x="7164288" y="1344757"/>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421" name="直線コネクタ 420"/>
          <p:cNvCxnSpPr/>
          <p:nvPr/>
        </p:nvCxnSpPr>
        <p:spPr bwMode="auto">
          <a:xfrm flipH="1">
            <a:off x="7382021" y="1344757"/>
            <a:ext cx="214315" cy="212035"/>
          </a:xfrm>
          <a:prstGeom prst="line">
            <a:avLst/>
          </a:prstGeom>
          <a:noFill/>
          <a:ln w="28575" cap="flat" cmpd="sng" algn="ctr">
            <a:solidFill>
              <a:schemeClr val="tx1"/>
            </a:solidFill>
            <a:prstDash val="solid"/>
            <a:round/>
            <a:headEnd type="none" w="med" len="med"/>
            <a:tailEnd type="none" w="med" len="med"/>
          </a:ln>
          <a:effectLst/>
        </p:spPr>
      </p:cxnSp>
      <p:cxnSp>
        <p:nvCxnSpPr>
          <p:cNvPr id="422" name="直線コネクタ 421"/>
          <p:cNvCxnSpPr/>
          <p:nvPr/>
        </p:nvCxnSpPr>
        <p:spPr bwMode="auto">
          <a:xfrm rot="5400000">
            <a:off x="8171546" y="1341622"/>
            <a:ext cx="432048" cy="430340"/>
          </a:xfrm>
          <a:prstGeom prst="line">
            <a:avLst/>
          </a:prstGeom>
          <a:noFill/>
          <a:ln w="28575" cap="flat" cmpd="sng" algn="ctr">
            <a:solidFill>
              <a:schemeClr val="tx1"/>
            </a:solidFill>
            <a:prstDash val="solid"/>
            <a:round/>
            <a:headEnd type="none" w="med" len="med"/>
            <a:tailEnd type="none" w="med" len="med"/>
          </a:ln>
          <a:effectLst/>
        </p:spPr>
      </p:cxnSp>
      <p:cxnSp>
        <p:nvCxnSpPr>
          <p:cNvPr id="423" name="直線コネクタ 422"/>
          <p:cNvCxnSpPr/>
          <p:nvPr/>
        </p:nvCxnSpPr>
        <p:spPr bwMode="auto">
          <a:xfrm rot="16200000" flipH="1">
            <a:off x="8171546" y="1341622"/>
            <a:ext cx="432048" cy="430340"/>
          </a:xfrm>
          <a:prstGeom prst="line">
            <a:avLst/>
          </a:prstGeom>
          <a:noFill/>
          <a:ln w="28575" cap="flat" cmpd="sng" algn="ctr">
            <a:solidFill>
              <a:schemeClr val="tx1"/>
            </a:solidFill>
            <a:prstDash val="solid"/>
            <a:round/>
            <a:headEnd type="none" w="med" len="med"/>
            <a:tailEnd type="none" w="med" len="med"/>
          </a:ln>
          <a:effectLst/>
        </p:spPr>
      </p:cxnSp>
      <p:sp>
        <p:nvSpPr>
          <p:cNvPr id="424" name="下矢印 423"/>
          <p:cNvSpPr/>
          <p:nvPr/>
        </p:nvSpPr>
        <p:spPr bwMode="auto">
          <a:xfrm>
            <a:off x="1475656" y="4149080"/>
            <a:ext cx="432048" cy="504056"/>
          </a:xfrm>
          <a:prstGeom prst="downArrow">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0" y="76200"/>
            <a:ext cx="9144000" cy="685800"/>
          </a:xfrm>
        </p:spPr>
        <p:txBody>
          <a:bodyPr/>
          <a:lstStyle/>
          <a:p>
            <a:pPr eaLnBrk="1" hangingPunct="1"/>
            <a:r>
              <a:rPr lang="en-US" altLang="ja-JP" dirty="0" smtClean="0"/>
              <a:t>Irregular approach:</a:t>
            </a:r>
            <a:r>
              <a:rPr lang="en-US" altLang="ja-JP" sz="3200" dirty="0" smtClean="0"/>
              <a:t> Ad-hoc topology</a:t>
            </a:r>
            <a:endParaRPr lang="ja-JP" altLang="en-US" dirty="0" smtClean="0"/>
          </a:p>
        </p:txBody>
      </p:sp>
      <p:sp>
        <p:nvSpPr>
          <p:cNvPr id="19459" name="コンテンツ プレースホルダ 2"/>
          <p:cNvSpPr>
            <a:spLocks noGrp="1"/>
          </p:cNvSpPr>
          <p:nvPr>
            <p:ph idx="1"/>
          </p:nvPr>
        </p:nvSpPr>
        <p:spPr>
          <a:xfrm>
            <a:off x="228600" y="914400"/>
            <a:ext cx="5495528" cy="5538936"/>
          </a:xfrm>
        </p:spPr>
        <p:txBody>
          <a:bodyPr/>
          <a:lstStyle/>
          <a:p>
            <a:pPr eaLnBrk="1" hangingPunct="1"/>
            <a:r>
              <a:rPr lang="en-US" altLang="ja-JP" sz="2800" dirty="0" smtClean="0"/>
              <a:t>Wireless 3D CMP</a:t>
            </a:r>
          </a:p>
          <a:p>
            <a:pPr lvl="1"/>
            <a:r>
              <a:rPr lang="en-US" altLang="ja-JP" sz="2400" dirty="0" smtClean="0"/>
              <a:t>Various chips are stacked, depending on the application</a:t>
            </a:r>
            <a:endParaRPr lang="en-US" altLang="ja-JP" dirty="0" smtClean="0"/>
          </a:p>
          <a:p>
            <a:r>
              <a:rPr lang="en-US" altLang="ja-JP" sz="2800" dirty="0" smtClean="0"/>
              <a:t>Each chip </a:t>
            </a:r>
          </a:p>
          <a:p>
            <a:pPr lvl="1"/>
            <a:r>
              <a:rPr lang="en-US" altLang="ja-JP" sz="2400" dirty="0" smtClean="0"/>
              <a:t>Must have vertical links</a:t>
            </a:r>
          </a:p>
          <a:p>
            <a:pPr lvl="1"/>
            <a:r>
              <a:rPr lang="en-US" altLang="ja-JP" sz="2400" dirty="0" smtClean="0"/>
              <a:t>May not have horizontal links</a:t>
            </a:r>
          </a:p>
          <a:p>
            <a:pPr lvl="1"/>
            <a:r>
              <a:rPr lang="en-US" altLang="ja-JP" sz="2400" dirty="0" smtClean="0"/>
              <a:t>May have VCs for horizontal</a:t>
            </a:r>
          </a:p>
          <a:p>
            <a:pPr lvl="1"/>
            <a:endParaRPr lang="en-US" altLang="ja-JP" dirty="0" smtClean="0"/>
          </a:p>
          <a:p>
            <a:r>
              <a:rPr lang="en-US" altLang="ja-JP" sz="2800" dirty="0" smtClean="0"/>
              <a:t>Ad-hoc wireless 3D NoC</a:t>
            </a:r>
          </a:p>
          <a:p>
            <a:pPr lvl="1"/>
            <a:r>
              <a:rPr lang="en-US" altLang="ja-JP" sz="2400" dirty="0" smtClean="0"/>
              <a:t>We cannot expect the network topology, number of VCs, and its bandwidth before stacking</a:t>
            </a:r>
          </a:p>
        </p:txBody>
      </p:sp>
      <p:sp>
        <p:nvSpPr>
          <p:cNvPr id="345" name="正方形/長方形 344"/>
          <p:cNvSpPr/>
          <p:nvPr/>
        </p:nvSpPr>
        <p:spPr bwMode="auto">
          <a:xfrm>
            <a:off x="6876256"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6" name="正方形/長方形 345"/>
          <p:cNvSpPr/>
          <p:nvPr/>
        </p:nvSpPr>
        <p:spPr bwMode="auto">
          <a:xfrm>
            <a:off x="6876256"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0" name="正方形/長方形 349"/>
          <p:cNvSpPr/>
          <p:nvPr/>
        </p:nvSpPr>
        <p:spPr bwMode="auto">
          <a:xfrm>
            <a:off x="7308304"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1" name="正方形/長方形 350"/>
          <p:cNvSpPr/>
          <p:nvPr/>
        </p:nvSpPr>
        <p:spPr bwMode="auto">
          <a:xfrm>
            <a:off x="7884368"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6" name="正方形/長方形 355"/>
          <p:cNvSpPr/>
          <p:nvPr/>
        </p:nvSpPr>
        <p:spPr bwMode="auto">
          <a:xfrm>
            <a:off x="8316416"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7" name="正方形/長方形 356"/>
          <p:cNvSpPr/>
          <p:nvPr/>
        </p:nvSpPr>
        <p:spPr bwMode="auto">
          <a:xfrm>
            <a:off x="7884368"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3" name="正方形/長方形 362"/>
          <p:cNvSpPr/>
          <p:nvPr/>
        </p:nvSpPr>
        <p:spPr bwMode="auto">
          <a:xfrm>
            <a:off x="8316416"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64" name="直線コネクタ 363"/>
          <p:cNvCxnSpPr/>
          <p:nvPr/>
        </p:nvCxnSpPr>
        <p:spPr bwMode="auto">
          <a:xfrm rot="5400000">
            <a:off x="7416316" y="2672916"/>
            <a:ext cx="936104" cy="0"/>
          </a:xfrm>
          <a:prstGeom prst="line">
            <a:avLst/>
          </a:prstGeom>
          <a:noFill/>
          <a:ln w="76200" cap="flat" cmpd="sng" algn="ctr">
            <a:solidFill>
              <a:schemeClr val="tx1"/>
            </a:solidFill>
            <a:prstDash val="sysDot"/>
            <a:round/>
            <a:headEnd type="none" w="med" len="med"/>
            <a:tailEnd type="none" w="med" len="med"/>
          </a:ln>
          <a:effectLst/>
        </p:spPr>
      </p:cxnSp>
      <p:sp>
        <p:nvSpPr>
          <p:cNvPr id="365" name="テキスト ボックス 364"/>
          <p:cNvSpPr txBox="1"/>
          <p:nvPr/>
        </p:nvSpPr>
        <p:spPr bwMode="auto">
          <a:xfrm>
            <a:off x="5869249" y="605322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366" name="テキスト ボックス 365"/>
          <p:cNvSpPr txBox="1"/>
          <p:nvPr/>
        </p:nvSpPr>
        <p:spPr bwMode="auto">
          <a:xfrm>
            <a:off x="5868144" y="4797152"/>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367" name="テキスト ボックス 366"/>
          <p:cNvSpPr txBox="1"/>
          <p:nvPr/>
        </p:nvSpPr>
        <p:spPr bwMode="auto">
          <a:xfrm>
            <a:off x="5868144" y="360495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369" name="テキスト ボックス 368"/>
          <p:cNvSpPr txBox="1"/>
          <p:nvPr/>
        </p:nvSpPr>
        <p:spPr bwMode="auto">
          <a:xfrm>
            <a:off x="5868144" y="134076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7 </a:t>
            </a:r>
            <a:endParaRPr lang="ja-JP" altLang="en-US" sz="2000" dirty="0">
              <a:latin typeface="+mj-lt"/>
              <a:ea typeface="ＭＳ Ｐゴシック" pitchFamily="50" charset="-128"/>
            </a:endParaRPr>
          </a:p>
        </p:txBody>
      </p:sp>
      <p:sp>
        <p:nvSpPr>
          <p:cNvPr id="377" name="正方形/長方形 376"/>
          <p:cNvSpPr/>
          <p:nvPr/>
        </p:nvSpPr>
        <p:spPr bwMode="auto">
          <a:xfrm>
            <a:off x="6876256"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83" name="正方形/長方形 382"/>
          <p:cNvSpPr/>
          <p:nvPr/>
        </p:nvSpPr>
        <p:spPr bwMode="auto">
          <a:xfrm>
            <a:off x="7308304"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86" name="直線コネクタ 385"/>
          <p:cNvCxnSpPr/>
          <p:nvPr/>
        </p:nvCxnSpPr>
        <p:spPr bwMode="auto">
          <a:xfrm rot="10800000" flipH="1" flipV="1">
            <a:off x="7381453" y="6236740"/>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387" name="正方形/長方形 386"/>
          <p:cNvSpPr/>
          <p:nvPr/>
        </p:nvSpPr>
        <p:spPr bwMode="auto">
          <a:xfrm>
            <a:off x="6876256"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2" name="正方形/長方形 391"/>
          <p:cNvSpPr/>
          <p:nvPr/>
        </p:nvSpPr>
        <p:spPr bwMode="auto">
          <a:xfrm>
            <a:off x="7308304"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95" name="直線コネクタ 394"/>
          <p:cNvCxnSpPr/>
          <p:nvPr/>
        </p:nvCxnSpPr>
        <p:spPr bwMode="auto">
          <a:xfrm rot="10800000" flipH="1" flipV="1">
            <a:off x="7381453" y="5012604"/>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396" name="正方形/長方形 395"/>
          <p:cNvSpPr/>
          <p:nvPr/>
        </p:nvSpPr>
        <p:spPr bwMode="auto">
          <a:xfrm>
            <a:off x="7884368"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7" name="正方形/長方形 396"/>
          <p:cNvSpPr/>
          <p:nvPr/>
        </p:nvSpPr>
        <p:spPr bwMode="auto">
          <a:xfrm>
            <a:off x="7884368"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1" name="正方形/長方形 400"/>
          <p:cNvSpPr/>
          <p:nvPr/>
        </p:nvSpPr>
        <p:spPr bwMode="auto">
          <a:xfrm>
            <a:off x="8316416"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404" name="直線コネクタ 403"/>
          <p:cNvCxnSpPr/>
          <p:nvPr/>
        </p:nvCxnSpPr>
        <p:spPr bwMode="auto">
          <a:xfrm rot="10800000" flipH="1" flipV="1">
            <a:off x="7381453" y="3788469"/>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405" name="正方形/長方形 404"/>
          <p:cNvSpPr/>
          <p:nvPr/>
        </p:nvSpPr>
        <p:spPr bwMode="auto">
          <a:xfrm>
            <a:off x="6876256" y="112474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6" name="正方形/長方形 405"/>
          <p:cNvSpPr/>
          <p:nvPr/>
        </p:nvSpPr>
        <p:spPr bwMode="auto">
          <a:xfrm>
            <a:off x="6876256"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11" name="正方形/長方形 410"/>
          <p:cNvSpPr/>
          <p:nvPr/>
        </p:nvSpPr>
        <p:spPr bwMode="auto">
          <a:xfrm>
            <a:off x="7308304"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412" name="正方形/長方形 411"/>
          <p:cNvSpPr/>
          <p:nvPr/>
        </p:nvSpPr>
        <p:spPr bwMode="auto">
          <a:xfrm>
            <a:off x="7884368"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18" name="正方形/長方形 417"/>
          <p:cNvSpPr/>
          <p:nvPr/>
        </p:nvSpPr>
        <p:spPr bwMode="auto">
          <a:xfrm>
            <a:off x="8316416"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419" name="直線コネクタ 418"/>
          <p:cNvCxnSpPr>
            <a:stCxn id="411" idx="1"/>
          </p:cNvCxnSpPr>
          <p:nvPr/>
        </p:nvCxnSpPr>
        <p:spPr bwMode="auto">
          <a:xfrm rot="10800000" flipH="1" flipV="1">
            <a:off x="7308303" y="1556221"/>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424" name="下矢印 423"/>
          <p:cNvSpPr/>
          <p:nvPr/>
        </p:nvSpPr>
        <p:spPr bwMode="auto">
          <a:xfrm>
            <a:off x="1475656" y="4149080"/>
            <a:ext cx="432048" cy="504056"/>
          </a:xfrm>
          <a:prstGeom prst="downArrow">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0" y="76200"/>
            <a:ext cx="9144000" cy="685800"/>
          </a:xfrm>
        </p:spPr>
        <p:txBody>
          <a:bodyPr/>
          <a:lstStyle/>
          <a:p>
            <a:pPr eaLnBrk="1" hangingPunct="1"/>
            <a:r>
              <a:rPr lang="en-US" altLang="ja-JP" dirty="0" smtClean="0"/>
              <a:t>Irregular approach:</a:t>
            </a:r>
            <a:r>
              <a:rPr lang="en-US" altLang="ja-JP" sz="3200" dirty="0" smtClean="0"/>
              <a:t> Ad-hoc topology</a:t>
            </a:r>
            <a:endParaRPr lang="ja-JP" altLang="en-US" dirty="0" smtClean="0"/>
          </a:p>
        </p:txBody>
      </p:sp>
      <p:sp>
        <p:nvSpPr>
          <p:cNvPr id="19459" name="コンテンツ プレースホルダ 2"/>
          <p:cNvSpPr>
            <a:spLocks noGrp="1"/>
          </p:cNvSpPr>
          <p:nvPr>
            <p:ph idx="1"/>
          </p:nvPr>
        </p:nvSpPr>
        <p:spPr>
          <a:xfrm>
            <a:off x="228600" y="914400"/>
            <a:ext cx="5495528" cy="5538936"/>
          </a:xfrm>
        </p:spPr>
        <p:txBody>
          <a:bodyPr/>
          <a:lstStyle/>
          <a:p>
            <a:pPr eaLnBrk="1" hangingPunct="1"/>
            <a:r>
              <a:rPr lang="en-US" altLang="ja-JP" sz="2800" dirty="0" smtClean="0"/>
              <a:t>Wireless 3D CMP</a:t>
            </a:r>
          </a:p>
          <a:p>
            <a:pPr lvl="1"/>
            <a:r>
              <a:rPr lang="en-US" altLang="ja-JP" sz="2400" dirty="0" smtClean="0"/>
              <a:t>Various chips are stacked, depending on the application</a:t>
            </a:r>
            <a:endParaRPr lang="en-US" altLang="ja-JP" dirty="0" smtClean="0"/>
          </a:p>
          <a:p>
            <a:r>
              <a:rPr lang="en-US" altLang="ja-JP" sz="2800" dirty="0" smtClean="0"/>
              <a:t>Each chip </a:t>
            </a:r>
          </a:p>
          <a:p>
            <a:pPr lvl="1"/>
            <a:r>
              <a:rPr lang="en-US" altLang="ja-JP" sz="2400" dirty="0" smtClean="0"/>
              <a:t>Must have vertical links</a:t>
            </a:r>
          </a:p>
          <a:p>
            <a:pPr lvl="1"/>
            <a:r>
              <a:rPr lang="en-US" altLang="ja-JP" sz="2400" dirty="0" smtClean="0"/>
              <a:t>May not have horizontal links</a:t>
            </a:r>
          </a:p>
          <a:p>
            <a:pPr lvl="1"/>
            <a:r>
              <a:rPr lang="en-US" altLang="ja-JP" sz="2400" dirty="0" smtClean="0"/>
              <a:t>May have VCs for horizontal</a:t>
            </a:r>
          </a:p>
          <a:p>
            <a:pPr lvl="1"/>
            <a:endParaRPr lang="en-US" altLang="ja-JP" dirty="0" smtClean="0"/>
          </a:p>
          <a:p>
            <a:r>
              <a:rPr lang="en-US" altLang="ja-JP" sz="2800" dirty="0" smtClean="0"/>
              <a:t>Ad-hoc wireless 3D NoC</a:t>
            </a:r>
          </a:p>
          <a:p>
            <a:pPr lvl="1"/>
            <a:r>
              <a:rPr lang="en-US" altLang="ja-JP" sz="2400" dirty="0" smtClean="0"/>
              <a:t>We cannot expect the network topology, number of VCs, and its bandwidth before stacking</a:t>
            </a:r>
          </a:p>
        </p:txBody>
      </p:sp>
      <p:sp>
        <p:nvSpPr>
          <p:cNvPr id="345" name="正方形/長方形 344"/>
          <p:cNvSpPr/>
          <p:nvPr/>
        </p:nvSpPr>
        <p:spPr bwMode="auto">
          <a:xfrm>
            <a:off x="6876256"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6" name="正方形/長方形 345"/>
          <p:cNvSpPr/>
          <p:nvPr/>
        </p:nvSpPr>
        <p:spPr bwMode="auto">
          <a:xfrm>
            <a:off x="6876256"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0" name="正方形/長方形 349"/>
          <p:cNvSpPr/>
          <p:nvPr/>
        </p:nvSpPr>
        <p:spPr bwMode="auto">
          <a:xfrm>
            <a:off x="7308304"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1" name="正方形/長方形 350"/>
          <p:cNvSpPr/>
          <p:nvPr/>
        </p:nvSpPr>
        <p:spPr bwMode="auto">
          <a:xfrm>
            <a:off x="7884368"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6" name="正方形/長方形 355"/>
          <p:cNvSpPr/>
          <p:nvPr/>
        </p:nvSpPr>
        <p:spPr bwMode="auto">
          <a:xfrm>
            <a:off x="8316416"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7" name="正方形/長方形 356"/>
          <p:cNvSpPr/>
          <p:nvPr/>
        </p:nvSpPr>
        <p:spPr bwMode="auto">
          <a:xfrm>
            <a:off x="7884368"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3" name="正方形/長方形 362"/>
          <p:cNvSpPr/>
          <p:nvPr/>
        </p:nvSpPr>
        <p:spPr bwMode="auto">
          <a:xfrm>
            <a:off x="8316416"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64" name="直線コネクタ 363"/>
          <p:cNvCxnSpPr/>
          <p:nvPr/>
        </p:nvCxnSpPr>
        <p:spPr bwMode="auto">
          <a:xfrm rot="5400000">
            <a:off x="7416316" y="2672916"/>
            <a:ext cx="936104" cy="0"/>
          </a:xfrm>
          <a:prstGeom prst="line">
            <a:avLst/>
          </a:prstGeom>
          <a:noFill/>
          <a:ln w="76200" cap="flat" cmpd="sng" algn="ctr">
            <a:solidFill>
              <a:schemeClr val="tx1"/>
            </a:solidFill>
            <a:prstDash val="sysDot"/>
            <a:round/>
            <a:headEnd type="none" w="med" len="med"/>
            <a:tailEnd type="none" w="med" len="med"/>
          </a:ln>
          <a:effectLst/>
        </p:spPr>
      </p:cxnSp>
      <p:sp>
        <p:nvSpPr>
          <p:cNvPr id="365" name="テキスト ボックス 364"/>
          <p:cNvSpPr txBox="1"/>
          <p:nvPr/>
        </p:nvSpPr>
        <p:spPr bwMode="auto">
          <a:xfrm>
            <a:off x="5869249" y="605322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366" name="テキスト ボックス 365"/>
          <p:cNvSpPr txBox="1"/>
          <p:nvPr/>
        </p:nvSpPr>
        <p:spPr bwMode="auto">
          <a:xfrm>
            <a:off x="5868144" y="4797152"/>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367" name="テキスト ボックス 366"/>
          <p:cNvSpPr txBox="1"/>
          <p:nvPr/>
        </p:nvSpPr>
        <p:spPr bwMode="auto">
          <a:xfrm>
            <a:off x="5868144" y="360495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369" name="テキスト ボックス 368"/>
          <p:cNvSpPr txBox="1"/>
          <p:nvPr/>
        </p:nvSpPr>
        <p:spPr bwMode="auto">
          <a:xfrm>
            <a:off x="5868144" y="134076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7 </a:t>
            </a:r>
            <a:endParaRPr lang="ja-JP" altLang="en-US" sz="2000" dirty="0">
              <a:latin typeface="+mj-lt"/>
              <a:ea typeface="ＭＳ Ｐゴシック" pitchFamily="50" charset="-128"/>
            </a:endParaRPr>
          </a:p>
        </p:txBody>
      </p:sp>
      <p:sp>
        <p:nvSpPr>
          <p:cNvPr id="377" name="正方形/長方形 376"/>
          <p:cNvSpPr/>
          <p:nvPr/>
        </p:nvSpPr>
        <p:spPr bwMode="auto">
          <a:xfrm>
            <a:off x="6876256"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83" name="正方形/長方形 382"/>
          <p:cNvSpPr/>
          <p:nvPr/>
        </p:nvSpPr>
        <p:spPr bwMode="auto">
          <a:xfrm>
            <a:off x="7308304"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86" name="直線コネクタ 385"/>
          <p:cNvCxnSpPr/>
          <p:nvPr/>
        </p:nvCxnSpPr>
        <p:spPr bwMode="auto">
          <a:xfrm rot="10800000" flipH="1" flipV="1">
            <a:off x="7381453" y="6236740"/>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387" name="正方形/長方形 386"/>
          <p:cNvSpPr/>
          <p:nvPr/>
        </p:nvSpPr>
        <p:spPr bwMode="auto">
          <a:xfrm>
            <a:off x="6876256"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2" name="正方形/長方形 391"/>
          <p:cNvSpPr/>
          <p:nvPr/>
        </p:nvSpPr>
        <p:spPr bwMode="auto">
          <a:xfrm>
            <a:off x="7308304"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95" name="直線コネクタ 394"/>
          <p:cNvCxnSpPr/>
          <p:nvPr/>
        </p:nvCxnSpPr>
        <p:spPr bwMode="auto">
          <a:xfrm rot="10800000" flipH="1" flipV="1">
            <a:off x="7381453" y="5012604"/>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396" name="正方形/長方形 395"/>
          <p:cNvSpPr/>
          <p:nvPr/>
        </p:nvSpPr>
        <p:spPr bwMode="auto">
          <a:xfrm>
            <a:off x="7884368"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7" name="正方形/長方形 396"/>
          <p:cNvSpPr/>
          <p:nvPr/>
        </p:nvSpPr>
        <p:spPr bwMode="auto">
          <a:xfrm>
            <a:off x="7884368"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1" name="正方形/長方形 400"/>
          <p:cNvSpPr/>
          <p:nvPr/>
        </p:nvSpPr>
        <p:spPr bwMode="auto">
          <a:xfrm>
            <a:off x="8316416"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405" name="正方形/長方形 404"/>
          <p:cNvSpPr/>
          <p:nvPr/>
        </p:nvSpPr>
        <p:spPr bwMode="auto">
          <a:xfrm>
            <a:off x="6876256" y="112474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6" name="正方形/長方形 405"/>
          <p:cNvSpPr/>
          <p:nvPr/>
        </p:nvSpPr>
        <p:spPr bwMode="auto">
          <a:xfrm>
            <a:off x="6876256"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11" name="正方形/長方形 410"/>
          <p:cNvSpPr/>
          <p:nvPr/>
        </p:nvSpPr>
        <p:spPr bwMode="auto">
          <a:xfrm>
            <a:off x="7308304"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412" name="正方形/長方形 411"/>
          <p:cNvSpPr/>
          <p:nvPr/>
        </p:nvSpPr>
        <p:spPr bwMode="auto">
          <a:xfrm>
            <a:off x="7884368"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18" name="正方形/長方形 417"/>
          <p:cNvSpPr/>
          <p:nvPr/>
        </p:nvSpPr>
        <p:spPr bwMode="auto">
          <a:xfrm>
            <a:off x="8316416"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419" name="直線コネクタ 418"/>
          <p:cNvCxnSpPr>
            <a:stCxn id="411" idx="1"/>
          </p:cNvCxnSpPr>
          <p:nvPr/>
        </p:nvCxnSpPr>
        <p:spPr bwMode="auto">
          <a:xfrm rot="10800000" flipH="1" flipV="1">
            <a:off x="7308303" y="1556221"/>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424" name="下矢印 423"/>
          <p:cNvSpPr/>
          <p:nvPr/>
        </p:nvSpPr>
        <p:spPr bwMode="auto">
          <a:xfrm>
            <a:off x="1475656" y="4149080"/>
            <a:ext cx="432048" cy="504056"/>
          </a:xfrm>
          <a:prstGeom prst="downArrow">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 name="テキスト ボックス 259"/>
          <p:cNvSpPr txBox="1">
            <a:spLocks noChangeArrowheads="1"/>
          </p:cNvSpPr>
          <p:nvPr/>
        </p:nvSpPr>
        <p:spPr bwMode="auto">
          <a:xfrm>
            <a:off x="6876256" y="3356992"/>
            <a:ext cx="2195736" cy="830997"/>
          </a:xfrm>
          <a:prstGeom prst="rect">
            <a:avLst/>
          </a:prstGeom>
          <a:noFill/>
          <a:ln w="9525">
            <a:noFill/>
            <a:miter lim="800000"/>
            <a:headEnd/>
            <a:tailEnd/>
          </a:ln>
        </p:spPr>
        <p:txBody>
          <a:bodyPr wrap="square">
            <a:spAutoFit/>
          </a:bodyPr>
          <a:lstStyle/>
          <a:p>
            <a:r>
              <a:rPr lang="en-US" altLang="ja-JP" sz="2400" b="1" dirty="0" smtClean="0">
                <a:solidFill>
                  <a:srgbClr val="FF0000"/>
                </a:solidFill>
              </a:rPr>
              <a:t>No horizontal link</a:t>
            </a:r>
            <a:endParaRPr lang="ja-JP" altLang="en-US" sz="2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smtClean="0"/>
              <a:t>Outline: </a:t>
            </a:r>
            <a:r>
              <a:rPr lang="en-US" altLang="ja-JP" sz="3200" dirty="0" smtClean="0"/>
              <a:t>Wireless 3D NoC for CMPs</a:t>
            </a:r>
            <a:endParaRPr lang="ja-JP" altLang="en-US" sz="3200" dirty="0" smtClean="0"/>
          </a:p>
        </p:txBody>
      </p:sp>
      <p:sp>
        <p:nvSpPr>
          <p:cNvPr id="7171" name="コンテンツ プレースホルダ 2"/>
          <p:cNvSpPr>
            <a:spLocks noGrp="1"/>
          </p:cNvSpPr>
          <p:nvPr>
            <p:ph idx="1"/>
          </p:nvPr>
        </p:nvSpPr>
        <p:spPr/>
        <p:txBody>
          <a:bodyPr/>
          <a:lstStyle/>
          <a:p>
            <a:pPr eaLnBrk="1" hangingPunct="1"/>
            <a:r>
              <a:rPr lang="en-US" altLang="ja-JP" sz="2800" dirty="0" smtClean="0"/>
              <a:t>Background</a:t>
            </a:r>
          </a:p>
          <a:p>
            <a:pPr lvl="1" eaLnBrk="1" hangingPunct="1"/>
            <a:r>
              <a:rPr lang="en-US" altLang="ja-JP" sz="2400" dirty="0" smtClean="0"/>
              <a:t>Many-core processors &amp; Network-on-Chips (NoCs)</a:t>
            </a:r>
          </a:p>
          <a:p>
            <a:pPr lvl="1" eaLnBrk="1" hangingPunct="1"/>
            <a:endParaRPr lang="en-US" altLang="ja-JP" sz="800" dirty="0" smtClean="0"/>
          </a:p>
          <a:p>
            <a:pPr eaLnBrk="1" hangingPunct="1"/>
            <a:r>
              <a:rPr lang="en-US" altLang="ja-JP" sz="2800" dirty="0" smtClean="0"/>
              <a:t>3D IC technologies</a:t>
            </a:r>
          </a:p>
          <a:p>
            <a:pPr lvl="1"/>
            <a:r>
              <a:rPr lang="en-US" altLang="ja-JP" sz="2400" dirty="0" smtClean="0"/>
              <a:t>Wired approach vs. wireless approach</a:t>
            </a:r>
          </a:p>
          <a:p>
            <a:pPr lvl="1"/>
            <a:endParaRPr lang="en-US" altLang="ja-JP" sz="800" dirty="0" smtClean="0"/>
          </a:p>
          <a:p>
            <a:r>
              <a:rPr lang="en-US" altLang="ja-JP" sz="2800" dirty="0" smtClean="0"/>
              <a:t>Wireless 3D Chip multi-processors (CMPs)</a:t>
            </a:r>
          </a:p>
          <a:p>
            <a:pPr lvl="1" eaLnBrk="1" hangingPunct="1"/>
            <a:endParaRPr lang="en-US" altLang="ja-JP" sz="800" dirty="0" smtClean="0"/>
          </a:p>
          <a:p>
            <a:pPr eaLnBrk="1" hangingPunct="1"/>
            <a:r>
              <a:rPr lang="en-US" altLang="ja-JP" sz="2800" dirty="0" smtClean="0"/>
              <a:t>Wireless 3D NoC architecture</a:t>
            </a:r>
            <a:endParaRPr lang="en-US" altLang="ja-JP" sz="2400" dirty="0" smtClean="0"/>
          </a:p>
          <a:p>
            <a:pPr lvl="1" eaLnBrk="1" hangingPunct="1"/>
            <a:r>
              <a:rPr lang="en-US" altLang="ja-JP" sz="2400" dirty="0" smtClean="0"/>
              <a:t>Irregular approach</a:t>
            </a:r>
          </a:p>
          <a:p>
            <a:pPr lvl="1" eaLnBrk="1" hangingPunct="1"/>
            <a:r>
              <a:rPr lang="en-US" altLang="ja-JP" sz="2400" dirty="0" smtClean="0"/>
              <a:t>Spanning tree root optimization</a:t>
            </a:r>
          </a:p>
          <a:p>
            <a:pPr lvl="1" eaLnBrk="1" hangingPunct="1"/>
            <a:endParaRPr lang="en-US" altLang="ja-JP" sz="800" dirty="0" smtClean="0"/>
          </a:p>
          <a:p>
            <a:pPr eaLnBrk="1" hangingPunct="1"/>
            <a:r>
              <a:rPr lang="en-US" altLang="ja-JP" sz="2800" dirty="0" smtClean="0"/>
              <a:t>Experimental results</a:t>
            </a:r>
          </a:p>
          <a:p>
            <a:pPr lvl="1"/>
            <a:r>
              <a:rPr lang="en-US" altLang="ja-JP" sz="2400" dirty="0" smtClean="0"/>
              <a:t>Real chip implementation</a:t>
            </a:r>
          </a:p>
          <a:p>
            <a:pPr lvl="1"/>
            <a:r>
              <a:rPr lang="en-US" altLang="ja-JP" sz="2400" dirty="0" smtClean="0"/>
              <a:t>Full-system simulation results</a:t>
            </a:r>
          </a:p>
          <a:p>
            <a:pPr eaLnBrk="1" hangingPunct="1"/>
            <a:endParaRPr lang="en-US" altLang="ja-JP" sz="2800" dirty="0" smtClean="0"/>
          </a:p>
          <a:p>
            <a:pPr lvl="1" eaLnBrk="1" hangingPunct="1"/>
            <a:endParaRPr lang="en-US" altLang="ja-JP" sz="2400" dirty="0" smtClean="0"/>
          </a:p>
          <a:p>
            <a:pPr lvl="1" eaLnBrk="1" hangingPunct="1"/>
            <a:endParaRPr lang="ja-JP" altLang="en-US" sz="2400" dirty="0" smtClean="0"/>
          </a:p>
        </p:txBody>
      </p:sp>
      <p:sp>
        <p:nvSpPr>
          <p:cNvPr id="8" name="正方形/長方形 7"/>
          <p:cNvSpPr/>
          <p:nvPr/>
        </p:nvSpPr>
        <p:spPr bwMode="auto">
          <a:xfrm>
            <a:off x="142875" y="914995"/>
            <a:ext cx="8358188" cy="1073845"/>
          </a:xfrm>
          <a:prstGeom prst="rect">
            <a:avLst/>
          </a:prstGeom>
          <a:noFill/>
          <a:ln w="57150" cap="flat" cmpd="sng" algn="ctr">
            <a:solidFill>
              <a:schemeClr val="accent6"/>
            </a:solidFill>
            <a:prstDash val="solid"/>
            <a:round/>
            <a:headEnd type="none" w="med" len="med"/>
            <a:tailEnd type="none" w="med" len="med"/>
          </a:ln>
          <a:effectLst/>
        </p:spPr>
        <p:txBody>
          <a:bodyPr lIns="90000" tIns="46800" rIns="90000" bIns="46800"/>
          <a:lstStyle/>
          <a:p>
            <a:pPr>
              <a:spcBef>
                <a:spcPct val="50000"/>
              </a:spcBef>
              <a:defRPr/>
            </a:pPr>
            <a:endParaRPr lang="ja-JP" altLang="en-US" sz="2000">
              <a:solidFill>
                <a:schemeClr val="tx2"/>
              </a:solidFill>
            </a:endParaRPr>
          </a:p>
        </p:txBody>
      </p:sp>
      <p:pic>
        <p:nvPicPr>
          <p:cNvPr id="11" name="Picture 2" descr="bonding"/>
          <p:cNvPicPr>
            <a:picLocks noChangeAspect="1" noChangeArrowheads="1"/>
          </p:cNvPicPr>
          <p:nvPr/>
        </p:nvPicPr>
        <p:blipFill>
          <a:blip r:embed="rId3" cstate="print"/>
          <a:srcRect/>
          <a:stretch>
            <a:fillRect/>
          </a:stretch>
        </p:blipFill>
        <p:spPr bwMode="auto">
          <a:xfrm>
            <a:off x="5694850" y="4365104"/>
            <a:ext cx="3449150" cy="2492896"/>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0" y="76200"/>
            <a:ext cx="9144000" cy="685800"/>
          </a:xfrm>
        </p:spPr>
        <p:txBody>
          <a:bodyPr/>
          <a:lstStyle/>
          <a:p>
            <a:pPr eaLnBrk="1" hangingPunct="1"/>
            <a:r>
              <a:rPr lang="en-US" altLang="ja-JP" dirty="0" smtClean="0"/>
              <a:t>Irregular approach:</a:t>
            </a:r>
            <a:r>
              <a:rPr lang="en-US" altLang="ja-JP" sz="3200" dirty="0" smtClean="0"/>
              <a:t> Ad-hoc topology</a:t>
            </a:r>
            <a:endParaRPr lang="ja-JP" altLang="en-US" dirty="0" smtClean="0"/>
          </a:p>
        </p:txBody>
      </p:sp>
      <p:sp>
        <p:nvSpPr>
          <p:cNvPr id="19459" name="コンテンツ プレースホルダ 2"/>
          <p:cNvSpPr>
            <a:spLocks noGrp="1"/>
          </p:cNvSpPr>
          <p:nvPr>
            <p:ph idx="1"/>
          </p:nvPr>
        </p:nvSpPr>
        <p:spPr>
          <a:xfrm>
            <a:off x="228600" y="914400"/>
            <a:ext cx="5495528" cy="5538936"/>
          </a:xfrm>
        </p:spPr>
        <p:txBody>
          <a:bodyPr/>
          <a:lstStyle/>
          <a:p>
            <a:pPr eaLnBrk="1" hangingPunct="1"/>
            <a:r>
              <a:rPr lang="en-US" altLang="ja-JP" sz="2800" dirty="0" smtClean="0"/>
              <a:t>Wireless 3D CMP</a:t>
            </a:r>
          </a:p>
          <a:p>
            <a:pPr lvl="1"/>
            <a:r>
              <a:rPr lang="en-US" altLang="ja-JP" sz="2400" dirty="0" smtClean="0"/>
              <a:t>Various chips are stacked, depending on the application</a:t>
            </a:r>
            <a:endParaRPr lang="en-US" altLang="ja-JP" dirty="0" smtClean="0"/>
          </a:p>
          <a:p>
            <a:r>
              <a:rPr lang="en-US" altLang="ja-JP" sz="2800" dirty="0" smtClean="0"/>
              <a:t>Each chip </a:t>
            </a:r>
          </a:p>
          <a:p>
            <a:pPr lvl="1"/>
            <a:r>
              <a:rPr lang="en-US" altLang="ja-JP" sz="2400" dirty="0" smtClean="0"/>
              <a:t>Must have vertical links</a:t>
            </a:r>
          </a:p>
          <a:p>
            <a:pPr lvl="1"/>
            <a:r>
              <a:rPr lang="en-US" altLang="ja-JP" sz="2400" dirty="0" smtClean="0"/>
              <a:t>May not have horizontal links</a:t>
            </a:r>
          </a:p>
          <a:p>
            <a:pPr lvl="1"/>
            <a:r>
              <a:rPr lang="en-US" altLang="ja-JP" sz="2400" dirty="0" smtClean="0"/>
              <a:t>May have VCs for horizontal</a:t>
            </a:r>
          </a:p>
          <a:p>
            <a:pPr lvl="1"/>
            <a:endParaRPr lang="en-US" altLang="ja-JP" dirty="0" smtClean="0"/>
          </a:p>
          <a:p>
            <a:r>
              <a:rPr lang="en-US" altLang="ja-JP" sz="2800" dirty="0" smtClean="0"/>
              <a:t>Ad-hoc wireless 3D NoC</a:t>
            </a:r>
          </a:p>
          <a:p>
            <a:pPr lvl="1"/>
            <a:r>
              <a:rPr lang="en-US" altLang="ja-JP" sz="2400" dirty="0" smtClean="0"/>
              <a:t>We cannot expect the network topology, number of VCs, and its bandwidth before stacking</a:t>
            </a:r>
          </a:p>
        </p:txBody>
      </p:sp>
      <p:sp>
        <p:nvSpPr>
          <p:cNvPr id="345" name="正方形/長方形 344"/>
          <p:cNvSpPr/>
          <p:nvPr/>
        </p:nvSpPr>
        <p:spPr bwMode="auto">
          <a:xfrm>
            <a:off x="6876256"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6" name="正方形/長方形 345"/>
          <p:cNvSpPr/>
          <p:nvPr/>
        </p:nvSpPr>
        <p:spPr bwMode="auto">
          <a:xfrm>
            <a:off x="6876256"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0" name="正方形/長方形 349"/>
          <p:cNvSpPr/>
          <p:nvPr/>
        </p:nvSpPr>
        <p:spPr bwMode="auto">
          <a:xfrm>
            <a:off x="7308304"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1" name="正方形/長方形 350"/>
          <p:cNvSpPr/>
          <p:nvPr/>
        </p:nvSpPr>
        <p:spPr bwMode="auto">
          <a:xfrm>
            <a:off x="7884368"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6" name="正方形/長方形 355"/>
          <p:cNvSpPr/>
          <p:nvPr/>
        </p:nvSpPr>
        <p:spPr bwMode="auto">
          <a:xfrm>
            <a:off x="8316416"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7" name="正方形/長方形 356"/>
          <p:cNvSpPr/>
          <p:nvPr/>
        </p:nvSpPr>
        <p:spPr bwMode="auto">
          <a:xfrm>
            <a:off x="7884368"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3" name="正方形/長方形 362"/>
          <p:cNvSpPr/>
          <p:nvPr/>
        </p:nvSpPr>
        <p:spPr bwMode="auto">
          <a:xfrm>
            <a:off x="8316416"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64" name="直線コネクタ 363"/>
          <p:cNvCxnSpPr/>
          <p:nvPr/>
        </p:nvCxnSpPr>
        <p:spPr bwMode="auto">
          <a:xfrm rot="5400000">
            <a:off x="7416316" y="2672916"/>
            <a:ext cx="936104" cy="0"/>
          </a:xfrm>
          <a:prstGeom prst="line">
            <a:avLst/>
          </a:prstGeom>
          <a:noFill/>
          <a:ln w="76200" cap="flat" cmpd="sng" algn="ctr">
            <a:solidFill>
              <a:schemeClr val="tx1"/>
            </a:solidFill>
            <a:prstDash val="sysDot"/>
            <a:round/>
            <a:headEnd type="none" w="med" len="med"/>
            <a:tailEnd type="none" w="med" len="med"/>
          </a:ln>
          <a:effectLst/>
        </p:spPr>
      </p:cxnSp>
      <p:sp>
        <p:nvSpPr>
          <p:cNvPr id="365" name="テキスト ボックス 364"/>
          <p:cNvSpPr txBox="1"/>
          <p:nvPr/>
        </p:nvSpPr>
        <p:spPr bwMode="auto">
          <a:xfrm>
            <a:off x="5869249" y="605322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366" name="テキスト ボックス 365"/>
          <p:cNvSpPr txBox="1"/>
          <p:nvPr/>
        </p:nvSpPr>
        <p:spPr bwMode="auto">
          <a:xfrm>
            <a:off x="5868144" y="4797152"/>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367" name="テキスト ボックス 366"/>
          <p:cNvSpPr txBox="1"/>
          <p:nvPr/>
        </p:nvSpPr>
        <p:spPr bwMode="auto">
          <a:xfrm>
            <a:off x="5868144" y="360495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369" name="テキスト ボックス 368"/>
          <p:cNvSpPr txBox="1"/>
          <p:nvPr/>
        </p:nvSpPr>
        <p:spPr bwMode="auto">
          <a:xfrm>
            <a:off x="5868144" y="134076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7 </a:t>
            </a:r>
            <a:endParaRPr lang="ja-JP" altLang="en-US" sz="2000" dirty="0">
              <a:latin typeface="+mj-lt"/>
              <a:ea typeface="ＭＳ Ｐゴシック" pitchFamily="50" charset="-128"/>
            </a:endParaRPr>
          </a:p>
        </p:txBody>
      </p:sp>
      <p:sp>
        <p:nvSpPr>
          <p:cNvPr id="377" name="正方形/長方形 376"/>
          <p:cNvSpPr/>
          <p:nvPr/>
        </p:nvSpPr>
        <p:spPr bwMode="auto">
          <a:xfrm>
            <a:off x="6876256" y="573325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83" name="正方形/長方形 382"/>
          <p:cNvSpPr/>
          <p:nvPr/>
        </p:nvSpPr>
        <p:spPr bwMode="auto">
          <a:xfrm>
            <a:off x="7308304" y="616530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86" name="直線コネクタ 385"/>
          <p:cNvCxnSpPr/>
          <p:nvPr/>
        </p:nvCxnSpPr>
        <p:spPr bwMode="auto">
          <a:xfrm rot="10800000" flipH="1" flipV="1">
            <a:off x="7381453" y="6236740"/>
            <a:ext cx="1078979" cy="571"/>
          </a:xfrm>
          <a:prstGeom prst="line">
            <a:avLst/>
          </a:prstGeom>
          <a:noFill/>
          <a:ln w="28575" cap="flat" cmpd="sng" algn="ctr">
            <a:solidFill>
              <a:schemeClr val="tx1"/>
            </a:solidFill>
            <a:prstDash val="solid"/>
            <a:round/>
            <a:headEnd type="none" w="med" len="med"/>
            <a:tailEnd type="none" w="med" len="med"/>
          </a:ln>
          <a:effectLst/>
        </p:spPr>
      </p:cxnSp>
      <p:sp>
        <p:nvSpPr>
          <p:cNvPr id="387" name="正方形/長方形 386"/>
          <p:cNvSpPr/>
          <p:nvPr/>
        </p:nvSpPr>
        <p:spPr bwMode="auto">
          <a:xfrm>
            <a:off x="6876256" y="4509120"/>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2" name="正方形/長方形 391"/>
          <p:cNvSpPr/>
          <p:nvPr/>
        </p:nvSpPr>
        <p:spPr bwMode="auto">
          <a:xfrm>
            <a:off x="7308304" y="4941168"/>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96" name="正方形/長方形 395"/>
          <p:cNvSpPr/>
          <p:nvPr/>
        </p:nvSpPr>
        <p:spPr bwMode="auto">
          <a:xfrm>
            <a:off x="7884368" y="3356992"/>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7" name="正方形/長方形 396"/>
          <p:cNvSpPr/>
          <p:nvPr/>
        </p:nvSpPr>
        <p:spPr bwMode="auto">
          <a:xfrm>
            <a:off x="7884368" y="328498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1" name="正方形/長方形 400"/>
          <p:cNvSpPr/>
          <p:nvPr/>
        </p:nvSpPr>
        <p:spPr bwMode="auto">
          <a:xfrm>
            <a:off x="8316416" y="371703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405" name="正方形/長方形 404"/>
          <p:cNvSpPr/>
          <p:nvPr/>
        </p:nvSpPr>
        <p:spPr bwMode="auto">
          <a:xfrm>
            <a:off x="6876256" y="112474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6" name="正方形/長方形 405"/>
          <p:cNvSpPr/>
          <p:nvPr/>
        </p:nvSpPr>
        <p:spPr bwMode="auto">
          <a:xfrm>
            <a:off x="6876256"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11" name="正方形/長方形 410"/>
          <p:cNvSpPr/>
          <p:nvPr/>
        </p:nvSpPr>
        <p:spPr bwMode="auto">
          <a:xfrm>
            <a:off x="7308304"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412" name="正方形/長方形 411"/>
          <p:cNvSpPr/>
          <p:nvPr/>
        </p:nvSpPr>
        <p:spPr bwMode="auto">
          <a:xfrm>
            <a:off x="7884368" y="105273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18" name="正方形/長方形 417"/>
          <p:cNvSpPr/>
          <p:nvPr/>
        </p:nvSpPr>
        <p:spPr bwMode="auto">
          <a:xfrm>
            <a:off x="8316416" y="148478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424" name="下矢印 423"/>
          <p:cNvSpPr/>
          <p:nvPr/>
        </p:nvSpPr>
        <p:spPr bwMode="auto">
          <a:xfrm>
            <a:off x="1475656" y="4149080"/>
            <a:ext cx="432048" cy="504056"/>
          </a:xfrm>
          <a:prstGeom prst="downArrow">
            <a:avLst/>
          </a:prstGeom>
          <a:solidFill>
            <a:schemeClr val="accent6"/>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 name="テキスト ボックス 259"/>
          <p:cNvSpPr txBox="1">
            <a:spLocks noChangeArrowheads="1"/>
          </p:cNvSpPr>
          <p:nvPr/>
        </p:nvSpPr>
        <p:spPr bwMode="auto">
          <a:xfrm>
            <a:off x="3059832" y="6309320"/>
            <a:ext cx="6120680" cy="461665"/>
          </a:xfrm>
          <a:prstGeom prst="rect">
            <a:avLst/>
          </a:prstGeom>
          <a:noFill/>
          <a:ln w="9525">
            <a:noFill/>
            <a:miter lim="800000"/>
            <a:headEnd/>
            <a:tailEnd/>
          </a:ln>
        </p:spPr>
        <p:txBody>
          <a:bodyPr wrap="square">
            <a:spAutoFit/>
          </a:bodyPr>
          <a:lstStyle/>
          <a:p>
            <a:r>
              <a:rPr lang="en-US" altLang="ja-JP" sz="2400" b="1" dirty="0" smtClean="0">
                <a:solidFill>
                  <a:srgbClr val="FF0000"/>
                </a:solidFill>
              </a:rPr>
              <a:t>Extreme case: only the bottom has link</a:t>
            </a:r>
            <a:endParaRPr lang="ja-JP" altLang="en-US" sz="2400" b="1" dirty="0">
              <a:solidFill>
                <a:srgbClr val="FF0000"/>
              </a:solidFill>
            </a:endParaRPr>
          </a:p>
        </p:txBody>
      </p:sp>
      <p:sp>
        <p:nvSpPr>
          <p:cNvPr id="34" name="フリーフォーム 33"/>
          <p:cNvSpPr/>
          <p:nvPr/>
        </p:nvSpPr>
        <p:spPr bwMode="auto">
          <a:xfrm>
            <a:off x="7212458" y="1551398"/>
            <a:ext cx="1325367" cy="4602822"/>
          </a:xfrm>
          <a:custGeom>
            <a:avLst/>
            <a:gdLst>
              <a:gd name="connsiteX0" fmla="*/ 0 w 1325367"/>
              <a:gd name="connsiteY0" fmla="*/ 0 h 4602822"/>
              <a:gd name="connsiteX1" fmla="*/ 0 w 1325367"/>
              <a:gd name="connsiteY1" fmla="*/ 4602822 h 4602822"/>
              <a:gd name="connsiteX2" fmla="*/ 1325367 w 1325367"/>
              <a:gd name="connsiteY2" fmla="*/ 4602822 h 4602822"/>
            </a:gdLst>
            <a:ahLst/>
            <a:cxnLst>
              <a:cxn ang="0">
                <a:pos x="connsiteX0" y="connsiteY0"/>
              </a:cxn>
              <a:cxn ang="0">
                <a:pos x="connsiteX1" y="connsiteY1"/>
              </a:cxn>
              <a:cxn ang="0">
                <a:pos x="connsiteX2" y="connsiteY2"/>
              </a:cxn>
            </a:cxnLst>
            <a:rect l="l" t="t" r="r" b="b"/>
            <a:pathLst>
              <a:path w="1325367" h="4602822">
                <a:moveTo>
                  <a:pt x="0" y="0"/>
                </a:moveTo>
                <a:lnTo>
                  <a:pt x="0" y="4602822"/>
                </a:lnTo>
                <a:lnTo>
                  <a:pt x="1325367" y="4602822"/>
                </a:lnTo>
              </a:path>
            </a:pathLst>
          </a:custGeom>
          <a:noFill/>
          <a:ln w="57150" cap="flat" cmpd="sng" algn="ctr">
            <a:solidFill>
              <a:srgbClr val="FF000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36" name="直線矢印コネクタ 35"/>
          <p:cNvCxnSpPr/>
          <p:nvPr/>
        </p:nvCxnSpPr>
        <p:spPr bwMode="auto">
          <a:xfrm rot="5400000" flipH="1" flipV="1">
            <a:off x="6300192" y="3861048"/>
            <a:ext cx="4608512" cy="1588"/>
          </a:xfrm>
          <a:prstGeom prst="straightConnector1">
            <a:avLst/>
          </a:prstGeom>
          <a:noFill/>
          <a:ln w="57150" cap="flat" cmpd="sng" algn="ctr">
            <a:solidFill>
              <a:srgbClr val="FF0000"/>
            </a:solidFill>
            <a:prstDash val="solid"/>
            <a:round/>
            <a:headEnd type="none" w="med" len="med"/>
            <a:tailEnd type="arrow"/>
          </a:ln>
          <a:effectLst/>
        </p:spPr>
      </p:cxnSp>
      <p:sp>
        <p:nvSpPr>
          <p:cNvPr id="37" name="Text Box 112"/>
          <p:cNvSpPr txBox="1">
            <a:spLocks noChangeArrowheads="1"/>
          </p:cNvSpPr>
          <p:nvPr/>
        </p:nvSpPr>
        <p:spPr bwMode="auto">
          <a:xfrm>
            <a:off x="20548" y="6349530"/>
            <a:ext cx="9110663" cy="463846"/>
          </a:xfrm>
          <a:prstGeom prst="rect">
            <a:avLst/>
          </a:prstGeom>
          <a:solidFill>
            <a:srgbClr val="FFFFFF"/>
          </a:solidFill>
          <a:ln w="25400">
            <a:solidFill>
              <a:schemeClr val="accent2"/>
            </a:solidFill>
            <a:miter lim="800000"/>
            <a:headEnd/>
            <a:tailEnd/>
          </a:ln>
        </p:spPr>
        <p:txBody>
          <a:bodyPr wrap="square" lIns="90000" tIns="46800" rIns="90000" bIns="46800">
            <a:spAutoFit/>
          </a:bodyPr>
          <a:lstStyle/>
          <a:p>
            <a:pPr algn="ctr">
              <a:defRPr/>
            </a:pPr>
            <a:r>
              <a:rPr lang="en-US" altLang="ja-JP" sz="2400" dirty="0" smtClean="0">
                <a:latin typeface="+mj-lt"/>
                <a:ea typeface="ＭＳ Ｐゴシック" pitchFamily="50" charset="-128"/>
              </a:rPr>
              <a:t>We need a mechanism to route packets even with such cases</a:t>
            </a:r>
            <a:endParaRPr lang="en-US" altLang="ja-JP" sz="2400" dirty="0">
              <a:latin typeface="+mj-lt"/>
              <a:ea typeface="ＭＳ Ｐゴシック" pitchFamily="50"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up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Up*/down* routing</a:t>
            </a:r>
            <a:endParaRPr lang="ja-JP" altLang="en-US" dirty="0" smtClean="0"/>
          </a:p>
        </p:txBody>
      </p:sp>
      <p:sp>
        <p:nvSpPr>
          <p:cNvPr id="100" name="コンテンツ プレースホルダ 2"/>
          <p:cNvSpPr>
            <a:spLocks noGrp="1"/>
          </p:cNvSpPr>
          <p:nvPr>
            <p:ph idx="1"/>
          </p:nvPr>
        </p:nvSpPr>
        <p:spPr>
          <a:xfrm>
            <a:off x="228600" y="914400"/>
            <a:ext cx="5423520" cy="2370584"/>
          </a:xfrm>
        </p:spPr>
        <p:txBody>
          <a:bodyPr/>
          <a:lstStyle/>
          <a:p>
            <a:pPr eaLnBrk="1" hangingPunct="1"/>
            <a:r>
              <a:rPr lang="en-US" altLang="ja-JP" sz="2800" dirty="0" smtClean="0"/>
              <a:t>Up*/down* (UD) routing</a:t>
            </a:r>
          </a:p>
          <a:p>
            <a:pPr lvl="1"/>
            <a:r>
              <a:rPr lang="en-US" altLang="ja-JP" sz="2400" dirty="0" smtClean="0"/>
              <a:t>Irregular network routing</a:t>
            </a:r>
          </a:p>
          <a:p>
            <a:pPr lvl="1"/>
            <a:r>
              <a:rPr lang="en-US" altLang="ja-JP" sz="2400" dirty="0" smtClean="0"/>
              <a:t>A root node is selected</a:t>
            </a:r>
          </a:p>
          <a:p>
            <a:pPr lvl="1"/>
            <a:r>
              <a:rPr lang="en-US" altLang="ja-JP" sz="2400" dirty="0" smtClean="0"/>
              <a:t>Packets go up and then go down</a:t>
            </a:r>
          </a:p>
          <a:p>
            <a:pPr lvl="1"/>
            <a:endParaRPr lang="en-US" altLang="ja-JP" dirty="0" smtClean="0"/>
          </a:p>
          <a:p>
            <a:r>
              <a:rPr lang="en-US" altLang="ja-JP" sz="2800" dirty="0" smtClean="0"/>
              <a:t>An example</a:t>
            </a:r>
          </a:p>
          <a:p>
            <a:pPr lvl="1"/>
            <a:r>
              <a:rPr lang="en-US" altLang="ja-JP" sz="2400" dirty="0" smtClean="0"/>
              <a:t>4x4 2D mesh</a:t>
            </a:r>
          </a:p>
          <a:p>
            <a:pPr lvl="1"/>
            <a:endParaRPr lang="en-US" altLang="ja-JP" sz="2400" dirty="0" smtClean="0"/>
          </a:p>
          <a:p>
            <a:pPr lvl="1"/>
            <a:r>
              <a:rPr lang="en-US" altLang="ja-JP" sz="2400" dirty="0" smtClean="0"/>
              <a:t>A root node is selected</a:t>
            </a:r>
          </a:p>
        </p:txBody>
      </p:sp>
      <p:grpSp>
        <p:nvGrpSpPr>
          <p:cNvPr id="144" name="グループ化 143"/>
          <p:cNvGrpSpPr/>
          <p:nvPr/>
        </p:nvGrpSpPr>
        <p:grpSpPr>
          <a:xfrm>
            <a:off x="6300192" y="3284984"/>
            <a:ext cx="504056" cy="504056"/>
            <a:chOff x="827584" y="3789040"/>
            <a:chExt cx="504056" cy="504056"/>
          </a:xfrm>
        </p:grpSpPr>
        <p:sp>
          <p:nvSpPr>
            <p:cNvPr id="146" name="円/楕円 145"/>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7" name="テキスト ボックス 146"/>
            <p:cNvSpPr txBox="1"/>
            <p:nvPr/>
          </p:nvSpPr>
          <p:spPr>
            <a:xfrm>
              <a:off x="899592" y="3861048"/>
              <a:ext cx="288862" cy="369332"/>
            </a:xfrm>
            <a:prstGeom prst="rect">
              <a:avLst/>
            </a:prstGeom>
            <a:noFill/>
          </p:spPr>
          <p:txBody>
            <a:bodyPr wrap="none" rtlCol="0">
              <a:spAutoFit/>
            </a:bodyPr>
            <a:lstStyle/>
            <a:p>
              <a:r>
                <a:rPr lang="en-US" altLang="ja-JP" dirty="0" smtClean="0"/>
                <a:t>1</a:t>
              </a:r>
              <a:endParaRPr kumimoji="1" lang="ja-JP" altLang="en-US" dirty="0"/>
            </a:p>
          </p:txBody>
        </p:sp>
      </p:grpSp>
      <p:grpSp>
        <p:nvGrpSpPr>
          <p:cNvPr id="148" name="グループ化 147"/>
          <p:cNvGrpSpPr/>
          <p:nvPr/>
        </p:nvGrpSpPr>
        <p:grpSpPr>
          <a:xfrm>
            <a:off x="7308304" y="3284984"/>
            <a:ext cx="504056" cy="504056"/>
            <a:chOff x="827584" y="3789040"/>
            <a:chExt cx="504056" cy="504056"/>
          </a:xfrm>
        </p:grpSpPr>
        <p:sp>
          <p:nvSpPr>
            <p:cNvPr id="150" name="円/楕円 14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1" name="テキスト ボックス 150"/>
            <p:cNvSpPr txBox="1"/>
            <p:nvPr/>
          </p:nvSpPr>
          <p:spPr>
            <a:xfrm>
              <a:off x="899592" y="3861048"/>
              <a:ext cx="325730" cy="369332"/>
            </a:xfrm>
            <a:prstGeom prst="rect">
              <a:avLst/>
            </a:prstGeom>
            <a:noFill/>
          </p:spPr>
          <p:txBody>
            <a:bodyPr wrap="none" rtlCol="0">
              <a:spAutoFit/>
            </a:bodyPr>
            <a:lstStyle/>
            <a:p>
              <a:r>
                <a:rPr lang="en-US" altLang="ja-JP" dirty="0" smtClean="0"/>
                <a:t>2</a:t>
              </a:r>
              <a:endParaRPr kumimoji="1" lang="ja-JP" altLang="en-US" dirty="0"/>
            </a:p>
          </p:txBody>
        </p:sp>
      </p:grpSp>
      <p:cxnSp>
        <p:nvCxnSpPr>
          <p:cNvPr id="153" name="直線コネクタ 152"/>
          <p:cNvCxnSpPr/>
          <p:nvPr/>
        </p:nvCxnSpPr>
        <p:spPr bwMode="auto">
          <a:xfrm>
            <a:off x="5796136" y="3537012"/>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158" name="直線コネクタ 157"/>
          <p:cNvCxnSpPr/>
          <p:nvPr/>
        </p:nvCxnSpPr>
        <p:spPr bwMode="auto">
          <a:xfrm>
            <a:off x="6804248" y="3537012"/>
            <a:ext cx="504056" cy="0"/>
          </a:xfrm>
          <a:prstGeom prst="line">
            <a:avLst/>
          </a:prstGeom>
          <a:noFill/>
          <a:ln w="38100" cap="flat" cmpd="sng" algn="ctr">
            <a:solidFill>
              <a:schemeClr val="tx1"/>
            </a:solidFill>
            <a:prstDash val="solid"/>
            <a:round/>
            <a:headEnd type="none" w="med" len="med"/>
            <a:tailEnd type="none" w="med" len="med"/>
          </a:ln>
          <a:effectLst/>
        </p:spPr>
      </p:cxnSp>
      <p:grpSp>
        <p:nvGrpSpPr>
          <p:cNvPr id="159" name="グループ化 158"/>
          <p:cNvGrpSpPr/>
          <p:nvPr/>
        </p:nvGrpSpPr>
        <p:grpSpPr>
          <a:xfrm>
            <a:off x="8316416" y="3284984"/>
            <a:ext cx="504056" cy="504056"/>
            <a:chOff x="827584" y="3789040"/>
            <a:chExt cx="504056" cy="504056"/>
          </a:xfrm>
        </p:grpSpPr>
        <p:sp>
          <p:nvSpPr>
            <p:cNvPr id="160" name="円/楕円 15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1" name="テキスト ボックス 160"/>
            <p:cNvSpPr txBox="1"/>
            <p:nvPr/>
          </p:nvSpPr>
          <p:spPr>
            <a:xfrm>
              <a:off x="899592" y="3861048"/>
              <a:ext cx="325730" cy="369332"/>
            </a:xfrm>
            <a:prstGeom prst="rect">
              <a:avLst/>
            </a:prstGeom>
            <a:noFill/>
          </p:spPr>
          <p:txBody>
            <a:bodyPr wrap="none" rtlCol="0">
              <a:spAutoFit/>
            </a:bodyPr>
            <a:lstStyle/>
            <a:p>
              <a:r>
                <a:rPr lang="en-US" altLang="ja-JP" dirty="0" smtClean="0"/>
                <a:t>3</a:t>
              </a:r>
              <a:endParaRPr kumimoji="1" lang="ja-JP" altLang="en-US" dirty="0"/>
            </a:p>
          </p:txBody>
        </p:sp>
      </p:grpSp>
      <p:cxnSp>
        <p:nvCxnSpPr>
          <p:cNvPr id="162" name="直線コネクタ 161"/>
          <p:cNvCxnSpPr/>
          <p:nvPr/>
        </p:nvCxnSpPr>
        <p:spPr bwMode="auto">
          <a:xfrm>
            <a:off x="7812360" y="3537012"/>
            <a:ext cx="504056" cy="0"/>
          </a:xfrm>
          <a:prstGeom prst="line">
            <a:avLst/>
          </a:prstGeom>
          <a:noFill/>
          <a:ln w="38100" cap="flat" cmpd="sng" algn="ctr">
            <a:solidFill>
              <a:schemeClr val="tx1"/>
            </a:solidFill>
            <a:prstDash val="solid"/>
            <a:round/>
            <a:headEnd type="none" w="med" len="med"/>
            <a:tailEnd type="none" w="med" len="med"/>
          </a:ln>
          <a:effectLst/>
        </p:spPr>
      </p:cxnSp>
      <p:grpSp>
        <p:nvGrpSpPr>
          <p:cNvPr id="163" name="グループ化 162"/>
          <p:cNvGrpSpPr/>
          <p:nvPr/>
        </p:nvGrpSpPr>
        <p:grpSpPr>
          <a:xfrm>
            <a:off x="5292080" y="4293096"/>
            <a:ext cx="504056" cy="504056"/>
            <a:chOff x="827584" y="3789040"/>
            <a:chExt cx="504056" cy="504056"/>
          </a:xfrm>
        </p:grpSpPr>
        <p:sp>
          <p:nvSpPr>
            <p:cNvPr id="164" name="円/楕円 163"/>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5" name="テキスト ボックス 164"/>
            <p:cNvSpPr txBox="1"/>
            <p:nvPr/>
          </p:nvSpPr>
          <p:spPr>
            <a:xfrm>
              <a:off x="899592" y="3861048"/>
              <a:ext cx="325730" cy="369332"/>
            </a:xfrm>
            <a:prstGeom prst="rect">
              <a:avLst/>
            </a:prstGeom>
            <a:noFill/>
          </p:spPr>
          <p:txBody>
            <a:bodyPr wrap="none" rtlCol="0">
              <a:spAutoFit/>
            </a:bodyPr>
            <a:lstStyle/>
            <a:p>
              <a:r>
                <a:rPr lang="en-US" altLang="ja-JP" dirty="0" smtClean="0"/>
                <a:t>4</a:t>
              </a:r>
              <a:endParaRPr kumimoji="1" lang="ja-JP" altLang="en-US" dirty="0"/>
            </a:p>
          </p:txBody>
        </p:sp>
      </p:grpSp>
      <p:grpSp>
        <p:nvGrpSpPr>
          <p:cNvPr id="166" name="グループ化 165"/>
          <p:cNvGrpSpPr/>
          <p:nvPr/>
        </p:nvGrpSpPr>
        <p:grpSpPr>
          <a:xfrm>
            <a:off x="6300192" y="4293096"/>
            <a:ext cx="504056" cy="504056"/>
            <a:chOff x="827584" y="3789040"/>
            <a:chExt cx="504056" cy="504056"/>
          </a:xfrm>
        </p:grpSpPr>
        <p:sp>
          <p:nvSpPr>
            <p:cNvPr id="167" name="円/楕円 166"/>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8" name="テキスト ボックス 167"/>
            <p:cNvSpPr txBox="1"/>
            <p:nvPr/>
          </p:nvSpPr>
          <p:spPr>
            <a:xfrm>
              <a:off x="899592" y="3861048"/>
              <a:ext cx="325730" cy="369332"/>
            </a:xfrm>
            <a:prstGeom prst="rect">
              <a:avLst/>
            </a:prstGeom>
            <a:noFill/>
          </p:spPr>
          <p:txBody>
            <a:bodyPr wrap="none" rtlCol="0">
              <a:spAutoFit/>
            </a:bodyPr>
            <a:lstStyle/>
            <a:p>
              <a:r>
                <a:rPr lang="en-US" altLang="ja-JP" dirty="0" smtClean="0"/>
                <a:t>5</a:t>
              </a:r>
              <a:endParaRPr kumimoji="1" lang="ja-JP" altLang="en-US" dirty="0"/>
            </a:p>
          </p:txBody>
        </p:sp>
      </p:grpSp>
      <p:grpSp>
        <p:nvGrpSpPr>
          <p:cNvPr id="169" name="グループ化 168"/>
          <p:cNvGrpSpPr/>
          <p:nvPr/>
        </p:nvGrpSpPr>
        <p:grpSpPr>
          <a:xfrm>
            <a:off x="7308304" y="4293096"/>
            <a:ext cx="504056" cy="504056"/>
            <a:chOff x="827584" y="3789040"/>
            <a:chExt cx="504056" cy="504056"/>
          </a:xfrm>
        </p:grpSpPr>
        <p:sp>
          <p:nvSpPr>
            <p:cNvPr id="170" name="円/楕円 16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1" name="テキスト ボックス 170"/>
            <p:cNvSpPr txBox="1"/>
            <p:nvPr/>
          </p:nvSpPr>
          <p:spPr>
            <a:xfrm>
              <a:off x="899592" y="3861048"/>
              <a:ext cx="325730" cy="369332"/>
            </a:xfrm>
            <a:prstGeom prst="rect">
              <a:avLst/>
            </a:prstGeom>
            <a:noFill/>
          </p:spPr>
          <p:txBody>
            <a:bodyPr wrap="none" rtlCol="0">
              <a:spAutoFit/>
            </a:bodyPr>
            <a:lstStyle/>
            <a:p>
              <a:r>
                <a:rPr lang="en-US" altLang="ja-JP" dirty="0" smtClean="0"/>
                <a:t>6</a:t>
              </a:r>
              <a:endParaRPr kumimoji="1" lang="ja-JP" altLang="en-US" dirty="0"/>
            </a:p>
          </p:txBody>
        </p:sp>
      </p:grpSp>
      <p:cxnSp>
        <p:nvCxnSpPr>
          <p:cNvPr id="172" name="直線コネクタ 171"/>
          <p:cNvCxnSpPr/>
          <p:nvPr/>
        </p:nvCxnSpPr>
        <p:spPr bwMode="auto">
          <a:xfrm>
            <a:off x="5796136" y="4545124"/>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173" name="直線コネクタ 172"/>
          <p:cNvCxnSpPr/>
          <p:nvPr/>
        </p:nvCxnSpPr>
        <p:spPr bwMode="auto">
          <a:xfrm>
            <a:off x="6804248" y="4545124"/>
            <a:ext cx="504056" cy="0"/>
          </a:xfrm>
          <a:prstGeom prst="line">
            <a:avLst/>
          </a:prstGeom>
          <a:noFill/>
          <a:ln w="38100" cap="flat" cmpd="sng" algn="ctr">
            <a:solidFill>
              <a:schemeClr val="tx1"/>
            </a:solidFill>
            <a:prstDash val="solid"/>
            <a:round/>
            <a:headEnd type="none" w="med" len="med"/>
            <a:tailEnd type="none" w="med" len="med"/>
          </a:ln>
          <a:effectLst/>
        </p:spPr>
      </p:cxnSp>
      <p:grpSp>
        <p:nvGrpSpPr>
          <p:cNvPr id="174" name="グループ化 173"/>
          <p:cNvGrpSpPr/>
          <p:nvPr/>
        </p:nvGrpSpPr>
        <p:grpSpPr>
          <a:xfrm>
            <a:off x="8316416" y="4293096"/>
            <a:ext cx="504056" cy="504056"/>
            <a:chOff x="827584" y="3789040"/>
            <a:chExt cx="504056" cy="504056"/>
          </a:xfrm>
        </p:grpSpPr>
        <p:sp>
          <p:nvSpPr>
            <p:cNvPr id="175" name="円/楕円 174"/>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6" name="テキスト ボックス 175"/>
            <p:cNvSpPr txBox="1"/>
            <p:nvPr/>
          </p:nvSpPr>
          <p:spPr>
            <a:xfrm>
              <a:off x="899592" y="3861048"/>
              <a:ext cx="325730" cy="369332"/>
            </a:xfrm>
            <a:prstGeom prst="rect">
              <a:avLst/>
            </a:prstGeom>
            <a:noFill/>
          </p:spPr>
          <p:txBody>
            <a:bodyPr wrap="none" rtlCol="0">
              <a:spAutoFit/>
            </a:bodyPr>
            <a:lstStyle/>
            <a:p>
              <a:r>
                <a:rPr lang="en-US" altLang="ja-JP" dirty="0" smtClean="0"/>
                <a:t>7</a:t>
              </a:r>
              <a:endParaRPr kumimoji="1" lang="ja-JP" altLang="en-US" dirty="0"/>
            </a:p>
          </p:txBody>
        </p:sp>
      </p:grpSp>
      <p:cxnSp>
        <p:nvCxnSpPr>
          <p:cNvPr id="177" name="直線コネクタ 176"/>
          <p:cNvCxnSpPr/>
          <p:nvPr/>
        </p:nvCxnSpPr>
        <p:spPr bwMode="auto">
          <a:xfrm>
            <a:off x="7812360" y="4545124"/>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09" name="直線コネクタ 208"/>
          <p:cNvCxnSpPr/>
          <p:nvPr/>
        </p:nvCxnSpPr>
        <p:spPr bwMode="auto">
          <a:xfrm rot="5400000">
            <a:off x="5292080" y="4041068"/>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13" name="直線コネクタ 212"/>
          <p:cNvCxnSpPr/>
          <p:nvPr/>
        </p:nvCxnSpPr>
        <p:spPr bwMode="auto">
          <a:xfrm rot="5400000">
            <a:off x="6300192" y="4041068"/>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15" name="直線コネクタ 214"/>
          <p:cNvCxnSpPr/>
          <p:nvPr/>
        </p:nvCxnSpPr>
        <p:spPr bwMode="auto">
          <a:xfrm rot="5400000">
            <a:off x="7308304" y="4041068"/>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17" name="直線コネクタ 216"/>
          <p:cNvCxnSpPr/>
          <p:nvPr/>
        </p:nvCxnSpPr>
        <p:spPr bwMode="auto">
          <a:xfrm rot="5400000">
            <a:off x="8316416" y="4041068"/>
            <a:ext cx="504056" cy="0"/>
          </a:xfrm>
          <a:prstGeom prst="line">
            <a:avLst/>
          </a:prstGeom>
          <a:noFill/>
          <a:ln w="38100" cap="flat" cmpd="sng" algn="ctr">
            <a:solidFill>
              <a:schemeClr val="tx1"/>
            </a:solidFill>
            <a:prstDash val="solid"/>
            <a:round/>
            <a:headEnd type="none" w="med" len="med"/>
            <a:tailEnd type="none" w="med" len="med"/>
          </a:ln>
          <a:effectLst/>
        </p:spPr>
      </p:cxnSp>
      <p:grpSp>
        <p:nvGrpSpPr>
          <p:cNvPr id="218" name="グループ化 217"/>
          <p:cNvGrpSpPr/>
          <p:nvPr/>
        </p:nvGrpSpPr>
        <p:grpSpPr>
          <a:xfrm>
            <a:off x="5292080" y="5301208"/>
            <a:ext cx="504056" cy="504056"/>
            <a:chOff x="827584" y="3789040"/>
            <a:chExt cx="504056" cy="504056"/>
          </a:xfrm>
        </p:grpSpPr>
        <p:sp>
          <p:nvSpPr>
            <p:cNvPr id="219" name="円/楕円 218"/>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0" name="テキスト ボックス 219"/>
            <p:cNvSpPr txBox="1"/>
            <p:nvPr/>
          </p:nvSpPr>
          <p:spPr>
            <a:xfrm>
              <a:off x="899592" y="3861048"/>
              <a:ext cx="325730" cy="369332"/>
            </a:xfrm>
            <a:prstGeom prst="rect">
              <a:avLst/>
            </a:prstGeom>
            <a:noFill/>
          </p:spPr>
          <p:txBody>
            <a:bodyPr wrap="none" rtlCol="0">
              <a:spAutoFit/>
            </a:bodyPr>
            <a:lstStyle/>
            <a:p>
              <a:r>
                <a:rPr lang="en-US" altLang="ja-JP" dirty="0" smtClean="0"/>
                <a:t>8</a:t>
              </a:r>
              <a:endParaRPr kumimoji="1" lang="ja-JP" altLang="en-US" dirty="0"/>
            </a:p>
          </p:txBody>
        </p:sp>
      </p:grpSp>
      <p:grpSp>
        <p:nvGrpSpPr>
          <p:cNvPr id="221" name="グループ化 220"/>
          <p:cNvGrpSpPr/>
          <p:nvPr/>
        </p:nvGrpSpPr>
        <p:grpSpPr>
          <a:xfrm>
            <a:off x="6300192" y="5301208"/>
            <a:ext cx="504056" cy="504056"/>
            <a:chOff x="827584" y="3789040"/>
            <a:chExt cx="504056" cy="504056"/>
          </a:xfrm>
        </p:grpSpPr>
        <p:sp>
          <p:nvSpPr>
            <p:cNvPr id="222" name="円/楕円 221"/>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3" name="テキスト ボックス 222"/>
            <p:cNvSpPr txBox="1"/>
            <p:nvPr/>
          </p:nvSpPr>
          <p:spPr>
            <a:xfrm>
              <a:off x="899592" y="3861048"/>
              <a:ext cx="325730" cy="369332"/>
            </a:xfrm>
            <a:prstGeom prst="rect">
              <a:avLst/>
            </a:prstGeom>
            <a:noFill/>
          </p:spPr>
          <p:txBody>
            <a:bodyPr wrap="none" rtlCol="0">
              <a:spAutoFit/>
            </a:bodyPr>
            <a:lstStyle/>
            <a:p>
              <a:r>
                <a:rPr lang="en-US" altLang="ja-JP" dirty="0" smtClean="0"/>
                <a:t>9</a:t>
              </a:r>
              <a:endParaRPr kumimoji="1" lang="ja-JP" altLang="en-US" dirty="0"/>
            </a:p>
          </p:txBody>
        </p:sp>
      </p:grpSp>
      <p:grpSp>
        <p:nvGrpSpPr>
          <p:cNvPr id="224" name="グループ化 223"/>
          <p:cNvGrpSpPr/>
          <p:nvPr/>
        </p:nvGrpSpPr>
        <p:grpSpPr>
          <a:xfrm>
            <a:off x="7308304" y="5301208"/>
            <a:ext cx="504056" cy="504056"/>
            <a:chOff x="827584" y="3789040"/>
            <a:chExt cx="504056" cy="504056"/>
          </a:xfrm>
        </p:grpSpPr>
        <p:sp>
          <p:nvSpPr>
            <p:cNvPr id="225" name="円/楕円 224"/>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6" name="テキスト ボックス 225"/>
            <p:cNvSpPr txBox="1"/>
            <p:nvPr/>
          </p:nvSpPr>
          <p:spPr>
            <a:xfrm>
              <a:off x="899592" y="3861048"/>
              <a:ext cx="429926" cy="369332"/>
            </a:xfrm>
            <a:prstGeom prst="rect">
              <a:avLst/>
            </a:prstGeom>
            <a:noFill/>
          </p:spPr>
          <p:txBody>
            <a:bodyPr wrap="none" rtlCol="0">
              <a:spAutoFit/>
            </a:bodyPr>
            <a:lstStyle/>
            <a:p>
              <a:r>
                <a:rPr kumimoji="1" lang="en-US" altLang="ja-JP" dirty="0" smtClean="0"/>
                <a:t>10</a:t>
              </a:r>
              <a:endParaRPr kumimoji="1" lang="ja-JP" altLang="en-US" dirty="0"/>
            </a:p>
          </p:txBody>
        </p:sp>
      </p:grpSp>
      <p:cxnSp>
        <p:nvCxnSpPr>
          <p:cNvPr id="227" name="直線コネクタ 226"/>
          <p:cNvCxnSpPr/>
          <p:nvPr/>
        </p:nvCxnSpPr>
        <p:spPr bwMode="auto">
          <a:xfrm>
            <a:off x="5796136" y="5553236"/>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28" name="直線コネクタ 227"/>
          <p:cNvCxnSpPr/>
          <p:nvPr/>
        </p:nvCxnSpPr>
        <p:spPr bwMode="auto">
          <a:xfrm>
            <a:off x="6804248" y="5553236"/>
            <a:ext cx="504056" cy="0"/>
          </a:xfrm>
          <a:prstGeom prst="line">
            <a:avLst/>
          </a:prstGeom>
          <a:noFill/>
          <a:ln w="38100" cap="flat" cmpd="sng" algn="ctr">
            <a:solidFill>
              <a:schemeClr val="tx1"/>
            </a:solidFill>
            <a:prstDash val="solid"/>
            <a:round/>
            <a:headEnd type="none" w="med" len="med"/>
            <a:tailEnd type="none" w="med" len="med"/>
          </a:ln>
          <a:effectLst/>
        </p:spPr>
      </p:cxnSp>
      <p:grpSp>
        <p:nvGrpSpPr>
          <p:cNvPr id="229" name="グループ化 228"/>
          <p:cNvGrpSpPr/>
          <p:nvPr/>
        </p:nvGrpSpPr>
        <p:grpSpPr>
          <a:xfrm>
            <a:off x="8316416" y="5301208"/>
            <a:ext cx="504056" cy="504056"/>
            <a:chOff x="827584" y="3789040"/>
            <a:chExt cx="504056" cy="504056"/>
          </a:xfrm>
        </p:grpSpPr>
        <p:sp>
          <p:nvSpPr>
            <p:cNvPr id="230" name="円/楕円 22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1" name="テキスト ボックス 230"/>
            <p:cNvSpPr txBox="1"/>
            <p:nvPr/>
          </p:nvSpPr>
          <p:spPr>
            <a:xfrm>
              <a:off x="899592" y="3861048"/>
              <a:ext cx="393056" cy="369332"/>
            </a:xfrm>
            <a:prstGeom prst="rect">
              <a:avLst/>
            </a:prstGeom>
            <a:noFill/>
          </p:spPr>
          <p:txBody>
            <a:bodyPr wrap="none" rtlCol="0">
              <a:spAutoFit/>
            </a:bodyPr>
            <a:lstStyle/>
            <a:p>
              <a:r>
                <a:rPr lang="en-US" altLang="ja-JP" dirty="0" smtClean="0"/>
                <a:t>11</a:t>
              </a:r>
              <a:endParaRPr kumimoji="1" lang="ja-JP" altLang="en-US" dirty="0"/>
            </a:p>
          </p:txBody>
        </p:sp>
      </p:grpSp>
      <p:cxnSp>
        <p:nvCxnSpPr>
          <p:cNvPr id="232" name="直線コネクタ 231"/>
          <p:cNvCxnSpPr/>
          <p:nvPr/>
        </p:nvCxnSpPr>
        <p:spPr bwMode="auto">
          <a:xfrm>
            <a:off x="7812360" y="5553236"/>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33" name="直線コネクタ 232"/>
          <p:cNvCxnSpPr/>
          <p:nvPr/>
        </p:nvCxnSpPr>
        <p:spPr bwMode="auto">
          <a:xfrm rot="5400000">
            <a:off x="5292080" y="5049180"/>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34" name="直線コネクタ 233"/>
          <p:cNvCxnSpPr/>
          <p:nvPr/>
        </p:nvCxnSpPr>
        <p:spPr bwMode="auto">
          <a:xfrm rot="5400000">
            <a:off x="6300192" y="5049180"/>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35" name="直線コネクタ 234"/>
          <p:cNvCxnSpPr/>
          <p:nvPr/>
        </p:nvCxnSpPr>
        <p:spPr bwMode="auto">
          <a:xfrm rot="5400000">
            <a:off x="7308304" y="5049180"/>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36" name="直線コネクタ 235"/>
          <p:cNvCxnSpPr/>
          <p:nvPr/>
        </p:nvCxnSpPr>
        <p:spPr bwMode="auto">
          <a:xfrm rot="5400000">
            <a:off x="8316416" y="5049180"/>
            <a:ext cx="504056" cy="0"/>
          </a:xfrm>
          <a:prstGeom prst="line">
            <a:avLst/>
          </a:prstGeom>
          <a:noFill/>
          <a:ln w="38100" cap="flat" cmpd="sng" algn="ctr">
            <a:solidFill>
              <a:schemeClr val="tx1"/>
            </a:solidFill>
            <a:prstDash val="solid"/>
            <a:round/>
            <a:headEnd type="none" w="med" len="med"/>
            <a:tailEnd type="none" w="med" len="med"/>
          </a:ln>
          <a:effectLst/>
        </p:spPr>
      </p:cxnSp>
      <p:grpSp>
        <p:nvGrpSpPr>
          <p:cNvPr id="237" name="グループ化 236"/>
          <p:cNvGrpSpPr/>
          <p:nvPr/>
        </p:nvGrpSpPr>
        <p:grpSpPr>
          <a:xfrm>
            <a:off x="5292080" y="6309320"/>
            <a:ext cx="504056" cy="504056"/>
            <a:chOff x="827584" y="3789040"/>
            <a:chExt cx="504056" cy="504056"/>
          </a:xfrm>
        </p:grpSpPr>
        <p:sp>
          <p:nvSpPr>
            <p:cNvPr id="238" name="円/楕円 237"/>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9" name="テキスト ボックス 238"/>
            <p:cNvSpPr txBox="1"/>
            <p:nvPr/>
          </p:nvSpPr>
          <p:spPr>
            <a:xfrm>
              <a:off x="899592" y="3861048"/>
              <a:ext cx="429926" cy="369332"/>
            </a:xfrm>
            <a:prstGeom prst="rect">
              <a:avLst/>
            </a:prstGeom>
            <a:noFill/>
          </p:spPr>
          <p:txBody>
            <a:bodyPr wrap="none" rtlCol="0">
              <a:spAutoFit/>
            </a:bodyPr>
            <a:lstStyle/>
            <a:p>
              <a:r>
                <a:rPr lang="en-US" altLang="ja-JP" dirty="0" smtClean="0"/>
                <a:t>12</a:t>
              </a:r>
              <a:endParaRPr kumimoji="1" lang="ja-JP" altLang="en-US" dirty="0"/>
            </a:p>
          </p:txBody>
        </p:sp>
      </p:grpSp>
      <p:grpSp>
        <p:nvGrpSpPr>
          <p:cNvPr id="240" name="グループ化 239"/>
          <p:cNvGrpSpPr/>
          <p:nvPr/>
        </p:nvGrpSpPr>
        <p:grpSpPr>
          <a:xfrm>
            <a:off x="6300192" y="6309320"/>
            <a:ext cx="504056" cy="504056"/>
            <a:chOff x="827584" y="3789040"/>
            <a:chExt cx="504056" cy="504056"/>
          </a:xfrm>
        </p:grpSpPr>
        <p:sp>
          <p:nvSpPr>
            <p:cNvPr id="241" name="円/楕円 240"/>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2" name="テキスト ボックス 241"/>
            <p:cNvSpPr txBox="1"/>
            <p:nvPr/>
          </p:nvSpPr>
          <p:spPr>
            <a:xfrm>
              <a:off x="899592" y="3861048"/>
              <a:ext cx="429926" cy="369332"/>
            </a:xfrm>
            <a:prstGeom prst="rect">
              <a:avLst/>
            </a:prstGeom>
            <a:noFill/>
          </p:spPr>
          <p:txBody>
            <a:bodyPr wrap="none" rtlCol="0">
              <a:spAutoFit/>
            </a:bodyPr>
            <a:lstStyle/>
            <a:p>
              <a:r>
                <a:rPr lang="en-US" altLang="ja-JP" dirty="0" smtClean="0"/>
                <a:t>13</a:t>
              </a:r>
              <a:endParaRPr kumimoji="1" lang="ja-JP" altLang="en-US" dirty="0"/>
            </a:p>
          </p:txBody>
        </p:sp>
      </p:grpSp>
      <p:grpSp>
        <p:nvGrpSpPr>
          <p:cNvPr id="243" name="グループ化 242"/>
          <p:cNvGrpSpPr/>
          <p:nvPr/>
        </p:nvGrpSpPr>
        <p:grpSpPr>
          <a:xfrm>
            <a:off x="7308304" y="6309320"/>
            <a:ext cx="504056" cy="504056"/>
            <a:chOff x="827584" y="3789040"/>
            <a:chExt cx="504056" cy="504056"/>
          </a:xfrm>
        </p:grpSpPr>
        <p:sp>
          <p:nvSpPr>
            <p:cNvPr id="244" name="円/楕円 243"/>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5" name="テキスト ボックス 244"/>
            <p:cNvSpPr txBox="1"/>
            <p:nvPr/>
          </p:nvSpPr>
          <p:spPr>
            <a:xfrm>
              <a:off x="899592" y="3861048"/>
              <a:ext cx="429926" cy="369332"/>
            </a:xfrm>
            <a:prstGeom prst="rect">
              <a:avLst/>
            </a:prstGeom>
            <a:noFill/>
          </p:spPr>
          <p:txBody>
            <a:bodyPr wrap="none" rtlCol="0">
              <a:spAutoFit/>
            </a:bodyPr>
            <a:lstStyle/>
            <a:p>
              <a:r>
                <a:rPr lang="en-US" altLang="ja-JP" dirty="0" smtClean="0"/>
                <a:t>14</a:t>
              </a:r>
              <a:endParaRPr kumimoji="1" lang="ja-JP" altLang="en-US" dirty="0"/>
            </a:p>
          </p:txBody>
        </p:sp>
      </p:grpSp>
      <p:cxnSp>
        <p:nvCxnSpPr>
          <p:cNvPr id="246" name="直線コネクタ 245"/>
          <p:cNvCxnSpPr/>
          <p:nvPr/>
        </p:nvCxnSpPr>
        <p:spPr bwMode="auto">
          <a:xfrm>
            <a:off x="5796136" y="6561348"/>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47" name="直線コネクタ 246"/>
          <p:cNvCxnSpPr/>
          <p:nvPr/>
        </p:nvCxnSpPr>
        <p:spPr bwMode="auto">
          <a:xfrm>
            <a:off x="6804248" y="6561348"/>
            <a:ext cx="504056" cy="0"/>
          </a:xfrm>
          <a:prstGeom prst="line">
            <a:avLst/>
          </a:prstGeom>
          <a:noFill/>
          <a:ln w="38100" cap="flat" cmpd="sng" algn="ctr">
            <a:solidFill>
              <a:schemeClr val="tx1"/>
            </a:solidFill>
            <a:prstDash val="solid"/>
            <a:round/>
            <a:headEnd type="none" w="med" len="med"/>
            <a:tailEnd type="none" w="med" len="med"/>
          </a:ln>
          <a:effectLst/>
        </p:spPr>
      </p:cxnSp>
      <p:grpSp>
        <p:nvGrpSpPr>
          <p:cNvPr id="248" name="グループ化 247"/>
          <p:cNvGrpSpPr/>
          <p:nvPr/>
        </p:nvGrpSpPr>
        <p:grpSpPr>
          <a:xfrm>
            <a:off x="8316416" y="6309320"/>
            <a:ext cx="504056" cy="504056"/>
            <a:chOff x="827584" y="3789040"/>
            <a:chExt cx="504056" cy="504056"/>
          </a:xfrm>
        </p:grpSpPr>
        <p:sp>
          <p:nvSpPr>
            <p:cNvPr id="249" name="円/楕円 248"/>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0" name="テキスト ボックス 249"/>
            <p:cNvSpPr txBox="1"/>
            <p:nvPr/>
          </p:nvSpPr>
          <p:spPr>
            <a:xfrm>
              <a:off x="899592" y="3861048"/>
              <a:ext cx="429926" cy="369332"/>
            </a:xfrm>
            <a:prstGeom prst="rect">
              <a:avLst/>
            </a:prstGeom>
            <a:noFill/>
          </p:spPr>
          <p:txBody>
            <a:bodyPr wrap="none" rtlCol="0">
              <a:spAutoFit/>
            </a:bodyPr>
            <a:lstStyle/>
            <a:p>
              <a:r>
                <a:rPr lang="en-US" altLang="ja-JP" dirty="0" smtClean="0"/>
                <a:t>15</a:t>
              </a:r>
              <a:endParaRPr kumimoji="1" lang="ja-JP" altLang="en-US" dirty="0"/>
            </a:p>
          </p:txBody>
        </p:sp>
      </p:grpSp>
      <p:cxnSp>
        <p:nvCxnSpPr>
          <p:cNvPr id="251" name="直線コネクタ 250"/>
          <p:cNvCxnSpPr/>
          <p:nvPr/>
        </p:nvCxnSpPr>
        <p:spPr bwMode="auto">
          <a:xfrm>
            <a:off x="7812360" y="6561348"/>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52" name="直線コネクタ 251"/>
          <p:cNvCxnSpPr/>
          <p:nvPr/>
        </p:nvCxnSpPr>
        <p:spPr bwMode="auto">
          <a:xfrm rot="5400000">
            <a:off x="5292080" y="6057292"/>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53" name="直線コネクタ 252"/>
          <p:cNvCxnSpPr/>
          <p:nvPr/>
        </p:nvCxnSpPr>
        <p:spPr bwMode="auto">
          <a:xfrm rot="5400000">
            <a:off x="6300192" y="6057292"/>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54" name="直線コネクタ 253"/>
          <p:cNvCxnSpPr/>
          <p:nvPr/>
        </p:nvCxnSpPr>
        <p:spPr bwMode="auto">
          <a:xfrm rot="5400000">
            <a:off x="7308304" y="6057292"/>
            <a:ext cx="504056" cy="0"/>
          </a:xfrm>
          <a:prstGeom prst="line">
            <a:avLst/>
          </a:prstGeom>
          <a:noFill/>
          <a:ln w="38100" cap="flat" cmpd="sng" algn="ctr">
            <a:solidFill>
              <a:schemeClr val="tx1"/>
            </a:solidFill>
            <a:prstDash val="solid"/>
            <a:round/>
            <a:headEnd type="none" w="med" len="med"/>
            <a:tailEnd type="none" w="med" len="med"/>
          </a:ln>
          <a:effectLst/>
        </p:spPr>
      </p:cxnSp>
      <p:cxnSp>
        <p:nvCxnSpPr>
          <p:cNvPr id="255" name="直線コネクタ 254"/>
          <p:cNvCxnSpPr/>
          <p:nvPr/>
        </p:nvCxnSpPr>
        <p:spPr bwMode="auto">
          <a:xfrm rot="5400000">
            <a:off x="8316416" y="6057292"/>
            <a:ext cx="504056" cy="0"/>
          </a:xfrm>
          <a:prstGeom prst="line">
            <a:avLst/>
          </a:prstGeom>
          <a:noFill/>
          <a:ln w="38100" cap="flat" cmpd="sng" algn="ctr">
            <a:solidFill>
              <a:schemeClr val="tx1"/>
            </a:solidFill>
            <a:prstDash val="solid"/>
            <a:round/>
            <a:headEnd type="none" w="med" len="med"/>
            <a:tailEnd type="none" w="med" len="med"/>
          </a:ln>
          <a:effectLst/>
        </p:spPr>
      </p:cxnSp>
      <p:sp>
        <p:nvSpPr>
          <p:cNvPr id="212" name="テキスト ボックス 211"/>
          <p:cNvSpPr txBox="1"/>
          <p:nvPr/>
        </p:nvSpPr>
        <p:spPr>
          <a:xfrm>
            <a:off x="4814930" y="980728"/>
            <a:ext cx="2565382"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[Schroeder,JSAC’91]</a:t>
            </a:r>
            <a:endParaRPr kumimoji="1" lang="ja-JP" altLang="en-US" sz="2000" dirty="0">
              <a:latin typeface="Arial" pitchFamily="34" charset="0"/>
              <a:cs typeface="Arial" pitchFamily="34" charset="0"/>
            </a:endParaRPr>
          </a:p>
        </p:txBody>
      </p:sp>
      <p:grpSp>
        <p:nvGrpSpPr>
          <p:cNvPr id="145" name="グループ化 144"/>
          <p:cNvGrpSpPr/>
          <p:nvPr/>
        </p:nvGrpSpPr>
        <p:grpSpPr>
          <a:xfrm>
            <a:off x="5292080" y="3284984"/>
            <a:ext cx="504056" cy="504056"/>
            <a:chOff x="827584" y="3789040"/>
            <a:chExt cx="504056" cy="504056"/>
          </a:xfrm>
          <a:solidFill>
            <a:srgbClr val="FFFFFF"/>
          </a:solidFill>
        </p:grpSpPr>
        <p:sp>
          <p:nvSpPr>
            <p:cNvPr id="149" name="円/楕円 148"/>
            <p:cNvSpPr/>
            <p:nvPr/>
          </p:nvSpPr>
          <p:spPr bwMode="auto">
            <a:xfrm>
              <a:off x="827584" y="3789040"/>
              <a:ext cx="504056" cy="504056"/>
            </a:xfrm>
            <a:prstGeom prst="ellipse">
              <a:avLst/>
            </a:prstGeom>
            <a:grp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2" name="テキスト ボックス 151"/>
            <p:cNvSpPr txBox="1"/>
            <p:nvPr/>
          </p:nvSpPr>
          <p:spPr>
            <a:xfrm>
              <a:off x="899592" y="3861048"/>
              <a:ext cx="325730" cy="369332"/>
            </a:xfrm>
            <a:prstGeom prst="rect">
              <a:avLst/>
            </a:prstGeom>
            <a:noFill/>
          </p:spPr>
          <p:txBody>
            <a:bodyPr wrap="none" rtlCol="0">
              <a:spAutoFit/>
            </a:bodyPr>
            <a:lstStyle/>
            <a:p>
              <a:r>
                <a:rPr kumimoji="1" lang="en-US" altLang="ja-JP" dirty="0" smtClean="0"/>
                <a:t>0</a:t>
              </a:r>
              <a:endParaRPr kumimoji="1" lang="ja-JP" altLang="en-US" dirty="0"/>
            </a:p>
          </p:txBody>
        </p:sp>
      </p:grpSp>
      <p:grpSp>
        <p:nvGrpSpPr>
          <p:cNvPr id="154" name="グループ化 153"/>
          <p:cNvGrpSpPr/>
          <p:nvPr/>
        </p:nvGrpSpPr>
        <p:grpSpPr>
          <a:xfrm>
            <a:off x="4572000" y="3284984"/>
            <a:ext cx="1224136" cy="504056"/>
            <a:chOff x="4572000" y="3284984"/>
            <a:chExt cx="1224136" cy="504056"/>
          </a:xfrm>
        </p:grpSpPr>
        <p:sp>
          <p:nvSpPr>
            <p:cNvPr id="256" name="テキスト ボックス 255"/>
            <p:cNvSpPr txBox="1"/>
            <p:nvPr/>
          </p:nvSpPr>
          <p:spPr>
            <a:xfrm>
              <a:off x="4572000" y="3356992"/>
              <a:ext cx="736099" cy="400110"/>
            </a:xfrm>
            <a:prstGeom prst="rect">
              <a:avLst/>
            </a:prstGeom>
            <a:noFill/>
          </p:spPr>
          <p:txBody>
            <a:bodyPr wrap="none" rtlCol="0">
              <a:spAutoFit/>
            </a:bodyPr>
            <a:lstStyle/>
            <a:p>
              <a:r>
                <a:rPr kumimoji="1" lang="en-US" altLang="ja-JP" sz="2000" dirty="0" smtClean="0"/>
                <a:t>Root</a:t>
              </a:r>
              <a:endParaRPr kumimoji="1" lang="ja-JP" altLang="en-US" sz="2000" dirty="0"/>
            </a:p>
          </p:txBody>
        </p:sp>
        <p:grpSp>
          <p:nvGrpSpPr>
            <p:cNvPr id="143" name="グループ化 142"/>
            <p:cNvGrpSpPr/>
            <p:nvPr/>
          </p:nvGrpSpPr>
          <p:grpSpPr>
            <a:xfrm>
              <a:off x="5292080" y="3284984"/>
              <a:ext cx="504056" cy="504056"/>
              <a:chOff x="827584" y="3789040"/>
              <a:chExt cx="504056" cy="504056"/>
            </a:xfrm>
          </p:grpSpPr>
          <p:sp>
            <p:nvSpPr>
              <p:cNvPr id="140" name="円/楕円 139"/>
              <p:cNvSpPr/>
              <p:nvPr/>
            </p:nvSpPr>
            <p:spPr bwMode="auto">
              <a:xfrm>
                <a:off x="827584" y="3789040"/>
                <a:ext cx="504056" cy="504056"/>
              </a:xfrm>
              <a:prstGeom prst="ellipse">
                <a:avLst/>
              </a:prstGeom>
              <a:solidFill>
                <a:srgbClr val="FFFF99"/>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1" name="テキスト ボックス 140"/>
              <p:cNvSpPr txBox="1"/>
              <p:nvPr/>
            </p:nvSpPr>
            <p:spPr>
              <a:xfrm>
                <a:off x="899592" y="3861048"/>
                <a:ext cx="325730" cy="369332"/>
              </a:xfrm>
              <a:prstGeom prst="rect">
                <a:avLst/>
              </a:prstGeom>
              <a:noFill/>
            </p:spPr>
            <p:txBody>
              <a:bodyPr wrap="none" rtlCol="0">
                <a:spAutoFit/>
              </a:bodyPr>
              <a:lstStyle/>
              <a:p>
                <a:r>
                  <a:rPr kumimoji="1" lang="en-US" altLang="ja-JP" dirty="0" smtClean="0"/>
                  <a:t>0</a:t>
                </a:r>
                <a:endParaRPr kumimoji="1" lang="ja-JP" altLang="en-US" dirty="0"/>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dissolve">
                                      <p:cBhvr>
                                        <p:cTn id="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Up*/down* routing</a:t>
            </a:r>
            <a:endParaRPr lang="ja-JP" altLang="en-US" dirty="0" smtClean="0"/>
          </a:p>
        </p:txBody>
      </p:sp>
      <p:sp>
        <p:nvSpPr>
          <p:cNvPr id="100" name="コンテンツ プレースホルダ 2"/>
          <p:cNvSpPr>
            <a:spLocks noGrp="1"/>
          </p:cNvSpPr>
          <p:nvPr>
            <p:ph idx="1"/>
          </p:nvPr>
        </p:nvSpPr>
        <p:spPr>
          <a:xfrm>
            <a:off x="228600" y="914400"/>
            <a:ext cx="5423520" cy="2370584"/>
          </a:xfrm>
        </p:spPr>
        <p:txBody>
          <a:bodyPr/>
          <a:lstStyle/>
          <a:p>
            <a:pPr eaLnBrk="1" hangingPunct="1"/>
            <a:r>
              <a:rPr lang="en-US" altLang="ja-JP" sz="2800" dirty="0" smtClean="0"/>
              <a:t>Up*/down* (UD) routing</a:t>
            </a:r>
          </a:p>
          <a:p>
            <a:pPr lvl="1"/>
            <a:r>
              <a:rPr lang="en-US" altLang="ja-JP" sz="2400" dirty="0" smtClean="0"/>
              <a:t>Irregular network routing</a:t>
            </a:r>
          </a:p>
          <a:p>
            <a:pPr lvl="1"/>
            <a:r>
              <a:rPr lang="en-US" altLang="ja-JP" sz="2400" dirty="0" smtClean="0"/>
              <a:t>A root node is selected</a:t>
            </a:r>
          </a:p>
          <a:p>
            <a:pPr lvl="1"/>
            <a:r>
              <a:rPr lang="en-US" altLang="ja-JP" sz="2400" dirty="0" smtClean="0"/>
              <a:t>Packets go up and then go down</a:t>
            </a:r>
          </a:p>
          <a:p>
            <a:pPr lvl="1"/>
            <a:endParaRPr lang="en-US" altLang="ja-JP" dirty="0" smtClean="0"/>
          </a:p>
          <a:p>
            <a:r>
              <a:rPr lang="en-US" altLang="ja-JP" sz="2800" dirty="0" smtClean="0"/>
              <a:t>An example</a:t>
            </a:r>
          </a:p>
          <a:p>
            <a:pPr lvl="1"/>
            <a:r>
              <a:rPr lang="en-US" altLang="ja-JP" sz="2400" dirty="0" smtClean="0"/>
              <a:t>4x4 2D mesh</a:t>
            </a:r>
          </a:p>
          <a:p>
            <a:pPr lvl="1"/>
            <a:endParaRPr lang="en-US" altLang="ja-JP" sz="2400" dirty="0" smtClean="0"/>
          </a:p>
          <a:p>
            <a:pPr lvl="1"/>
            <a:r>
              <a:rPr lang="en-US" altLang="ja-JP" sz="2400" dirty="0" smtClean="0"/>
              <a:t>Direction (up or down) is determined</a:t>
            </a:r>
          </a:p>
        </p:txBody>
      </p:sp>
      <p:grpSp>
        <p:nvGrpSpPr>
          <p:cNvPr id="2" name="グループ化 142"/>
          <p:cNvGrpSpPr/>
          <p:nvPr/>
        </p:nvGrpSpPr>
        <p:grpSpPr>
          <a:xfrm>
            <a:off x="5292080" y="3284984"/>
            <a:ext cx="504056" cy="504056"/>
            <a:chOff x="827584" y="3789040"/>
            <a:chExt cx="504056" cy="504056"/>
          </a:xfrm>
        </p:grpSpPr>
        <p:sp>
          <p:nvSpPr>
            <p:cNvPr id="140" name="円/楕円 139"/>
            <p:cNvSpPr/>
            <p:nvPr/>
          </p:nvSpPr>
          <p:spPr bwMode="auto">
            <a:xfrm>
              <a:off x="827584" y="3789040"/>
              <a:ext cx="504056" cy="504056"/>
            </a:xfrm>
            <a:prstGeom prst="ellipse">
              <a:avLst/>
            </a:prstGeom>
            <a:solidFill>
              <a:srgbClr val="FFFF99"/>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1" name="テキスト ボックス 140"/>
            <p:cNvSpPr txBox="1"/>
            <p:nvPr/>
          </p:nvSpPr>
          <p:spPr>
            <a:xfrm>
              <a:off x="899592" y="3861048"/>
              <a:ext cx="325730" cy="369332"/>
            </a:xfrm>
            <a:prstGeom prst="rect">
              <a:avLst/>
            </a:prstGeom>
            <a:noFill/>
          </p:spPr>
          <p:txBody>
            <a:bodyPr wrap="none" rtlCol="0">
              <a:spAutoFit/>
            </a:bodyPr>
            <a:lstStyle/>
            <a:p>
              <a:r>
                <a:rPr kumimoji="1" lang="en-US" altLang="ja-JP" dirty="0" smtClean="0"/>
                <a:t>0</a:t>
              </a:r>
              <a:endParaRPr kumimoji="1" lang="ja-JP" altLang="en-US" dirty="0"/>
            </a:p>
          </p:txBody>
        </p:sp>
      </p:grpSp>
      <p:grpSp>
        <p:nvGrpSpPr>
          <p:cNvPr id="3" name="グループ化 143"/>
          <p:cNvGrpSpPr/>
          <p:nvPr/>
        </p:nvGrpSpPr>
        <p:grpSpPr>
          <a:xfrm>
            <a:off x="6300192" y="3284984"/>
            <a:ext cx="504056" cy="504056"/>
            <a:chOff x="827584" y="3789040"/>
            <a:chExt cx="504056" cy="504056"/>
          </a:xfrm>
        </p:grpSpPr>
        <p:sp>
          <p:nvSpPr>
            <p:cNvPr id="146" name="円/楕円 145"/>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7" name="テキスト ボックス 146"/>
            <p:cNvSpPr txBox="1"/>
            <p:nvPr/>
          </p:nvSpPr>
          <p:spPr>
            <a:xfrm>
              <a:off x="899592" y="3861048"/>
              <a:ext cx="288862" cy="369332"/>
            </a:xfrm>
            <a:prstGeom prst="rect">
              <a:avLst/>
            </a:prstGeom>
            <a:noFill/>
          </p:spPr>
          <p:txBody>
            <a:bodyPr wrap="none" rtlCol="0">
              <a:spAutoFit/>
            </a:bodyPr>
            <a:lstStyle/>
            <a:p>
              <a:r>
                <a:rPr lang="en-US" altLang="ja-JP" dirty="0" smtClean="0"/>
                <a:t>1</a:t>
              </a:r>
              <a:endParaRPr kumimoji="1" lang="ja-JP" altLang="en-US" dirty="0"/>
            </a:p>
          </p:txBody>
        </p:sp>
      </p:grpSp>
      <p:grpSp>
        <p:nvGrpSpPr>
          <p:cNvPr id="4" name="グループ化 147"/>
          <p:cNvGrpSpPr/>
          <p:nvPr/>
        </p:nvGrpSpPr>
        <p:grpSpPr>
          <a:xfrm>
            <a:off x="7308304" y="3284984"/>
            <a:ext cx="504056" cy="504056"/>
            <a:chOff x="827584" y="3789040"/>
            <a:chExt cx="504056" cy="504056"/>
          </a:xfrm>
        </p:grpSpPr>
        <p:sp>
          <p:nvSpPr>
            <p:cNvPr id="150" name="円/楕円 14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1" name="テキスト ボックス 150"/>
            <p:cNvSpPr txBox="1"/>
            <p:nvPr/>
          </p:nvSpPr>
          <p:spPr>
            <a:xfrm>
              <a:off x="899592" y="3861048"/>
              <a:ext cx="325730" cy="369332"/>
            </a:xfrm>
            <a:prstGeom prst="rect">
              <a:avLst/>
            </a:prstGeom>
            <a:noFill/>
          </p:spPr>
          <p:txBody>
            <a:bodyPr wrap="none" rtlCol="0">
              <a:spAutoFit/>
            </a:bodyPr>
            <a:lstStyle/>
            <a:p>
              <a:r>
                <a:rPr lang="en-US" altLang="ja-JP" dirty="0" smtClean="0"/>
                <a:t>2</a:t>
              </a:r>
              <a:endParaRPr kumimoji="1" lang="ja-JP" altLang="en-US" dirty="0"/>
            </a:p>
          </p:txBody>
        </p:sp>
      </p:grpSp>
      <p:cxnSp>
        <p:nvCxnSpPr>
          <p:cNvPr id="153" name="直線コネクタ 152"/>
          <p:cNvCxnSpPr/>
          <p:nvPr/>
        </p:nvCxnSpPr>
        <p:spPr bwMode="auto">
          <a:xfrm>
            <a:off x="5796136" y="3537012"/>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158" name="直線コネクタ 157"/>
          <p:cNvCxnSpPr/>
          <p:nvPr/>
        </p:nvCxnSpPr>
        <p:spPr bwMode="auto">
          <a:xfrm>
            <a:off x="6804248" y="3537012"/>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5" name="グループ化 158"/>
          <p:cNvGrpSpPr/>
          <p:nvPr/>
        </p:nvGrpSpPr>
        <p:grpSpPr>
          <a:xfrm>
            <a:off x="8316416" y="3284984"/>
            <a:ext cx="504056" cy="504056"/>
            <a:chOff x="827584" y="3789040"/>
            <a:chExt cx="504056" cy="504056"/>
          </a:xfrm>
        </p:grpSpPr>
        <p:sp>
          <p:nvSpPr>
            <p:cNvPr id="160" name="円/楕円 15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1" name="テキスト ボックス 160"/>
            <p:cNvSpPr txBox="1"/>
            <p:nvPr/>
          </p:nvSpPr>
          <p:spPr>
            <a:xfrm>
              <a:off x="899592" y="3861048"/>
              <a:ext cx="325730" cy="369332"/>
            </a:xfrm>
            <a:prstGeom prst="rect">
              <a:avLst/>
            </a:prstGeom>
            <a:noFill/>
          </p:spPr>
          <p:txBody>
            <a:bodyPr wrap="none" rtlCol="0">
              <a:spAutoFit/>
            </a:bodyPr>
            <a:lstStyle/>
            <a:p>
              <a:r>
                <a:rPr lang="en-US" altLang="ja-JP" dirty="0" smtClean="0"/>
                <a:t>3</a:t>
              </a:r>
              <a:endParaRPr kumimoji="1" lang="ja-JP" altLang="en-US" dirty="0"/>
            </a:p>
          </p:txBody>
        </p:sp>
      </p:grpSp>
      <p:cxnSp>
        <p:nvCxnSpPr>
          <p:cNvPr id="162" name="直線コネクタ 161"/>
          <p:cNvCxnSpPr/>
          <p:nvPr/>
        </p:nvCxnSpPr>
        <p:spPr bwMode="auto">
          <a:xfrm>
            <a:off x="7812360" y="3537012"/>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6" name="グループ化 162"/>
          <p:cNvGrpSpPr/>
          <p:nvPr/>
        </p:nvGrpSpPr>
        <p:grpSpPr>
          <a:xfrm>
            <a:off x="5292080" y="4293096"/>
            <a:ext cx="504056" cy="504056"/>
            <a:chOff x="827584" y="3789040"/>
            <a:chExt cx="504056" cy="504056"/>
          </a:xfrm>
        </p:grpSpPr>
        <p:sp>
          <p:nvSpPr>
            <p:cNvPr id="164" name="円/楕円 163"/>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5" name="テキスト ボックス 164"/>
            <p:cNvSpPr txBox="1"/>
            <p:nvPr/>
          </p:nvSpPr>
          <p:spPr>
            <a:xfrm>
              <a:off x="899592" y="3861048"/>
              <a:ext cx="325730" cy="369332"/>
            </a:xfrm>
            <a:prstGeom prst="rect">
              <a:avLst/>
            </a:prstGeom>
            <a:noFill/>
          </p:spPr>
          <p:txBody>
            <a:bodyPr wrap="none" rtlCol="0">
              <a:spAutoFit/>
            </a:bodyPr>
            <a:lstStyle/>
            <a:p>
              <a:r>
                <a:rPr lang="en-US" altLang="ja-JP" dirty="0" smtClean="0"/>
                <a:t>4</a:t>
              </a:r>
              <a:endParaRPr kumimoji="1" lang="ja-JP" altLang="en-US" dirty="0"/>
            </a:p>
          </p:txBody>
        </p:sp>
      </p:grpSp>
      <p:grpSp>
        <p:nvGrpSpPr>
          <p:cNvPr id="7" name="グループ化 165"/>
          <p:cNvGrpSpPr/>
          <p:nvPr/>
        </p:nvGrpSpPr>
        <p:grpSpPr>
          <a:xfrm>
            <a:off x="6300192" y="4293096"/>
            <a:ext cx="504056" cy="504056"/>
            <a:chOff x="827584" y="3789040"/>
            <a:chExt cx="504056" cy="504056"/>
          </a:xfrm>
        </p:grpSpPr>
        <p:sp>
          <p:nvSpPr>
            <p:cNvPr id="167" name="円/楕円 166"/>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8" name="テキスト ボックス 167"/>
            <p:cNvSpPr txBox="1"/>
            <p:nvPr/>
          </p:nvSpPr>
          <p:spPr>
            <a:xfrm>
              <a:off x="899592" y="3861048"/>
              <a:ext cx="325730" cy="369332"/>
            </a:xfrm>
            <a:prstGeom prst="rect">
              <a:avLst/>
            </a:prstGeom>
            <a:noFill/>
          </p:spPr>
          <p:txBody>
            <a:bodyPr wrap="none" rtlCol="0">
              <a:spAutoFit/>
            </a:bodyPr>
            <a:lstStyle/>
            <a:p>
              <a:r>
                <a:rPr lang="en-US" altLang="ja-JP" dirty="0" smtClean="0"/>
                <a:t>5</a:t>
              </a:r>
              <a:endParaRPr kumimoji="1" lang="ja-JP" altLang="en-US" dirty="0"/>
            </a:p>
          </p:txBody>
        </p:sp>
      </p:grpSp>
      <p:grpSp>
        <p:nvGrpSpPr>
          <p:cNvPr id="8" name="グループ化 168"/>
          <p:cNvGrpSpPr/>
          <p:nvPr/>
        </p:nvGrpSpPr>
        <p:grpSpPr>
          <a:xfrm>
            <a:off x="7308304" y="4293096"/>
            <a:ext cx="504056" cy="504056"/>
            <a:chOff x="827584" y="3789040"/>
            <a:chExt cx="504056" cy="504056"/>
          </a:xfrm>
        </p:grpSpPr>
        <p:sp>
          <p:nvSpPr>
            <p:cNvPr id="170" name="円/楕円 16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1" name="テキスト ボックス 170"/>
            <p:cNvSpPr txBox="1"/>
            <p:nvPr/>
          </p:nvSpPr>
          <p:spPr>
            <a:xfrm>
              <a:off x="899592" y="3861048"/>
              <a:ext cx="325730" cy="369332"/>
            </a:xfrm>
            <a:prstGeom prst="rect">
              <a:avLst/>
            </a:prstGeom>
            <a:noFill/>
          </p:spPr>
          <p:txBody>
            <a:bodyPr wrap="none" rtlCol="0">
              <a:spAutoFit/>
            </a:bodyPr>
            <a:lstStyle/>
            <a:p>
              <a:r>
                <a:rPr lang="en-US" altLang="ja-JP" dirty="0" smtClean="0"/>
                <a:t>6</a:t>
              </a:r>
              <a:endParaRPr kumimoji="1" lang="ja-JP" altLang="en-US" dirty="0"/>
            </a:p>
          </p:txBody>
        </p:sp>
      </p:grpSp>
      <p:cxnSp>
        <p:nvCxnSpPr>
          <p:cNvPr id="172" name="直線コネクタ 171"/>
          <p:cNvCxnSpPr/>
          <p:nvPr/>
        </p:nvCxnSpPr>
        <p:spPr bwMode="auto">
          <a:xfrm>
            <a:off x="5796136" y="4545124"/>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173" name="直線コネクタ 172"/>
          <p:cNvCxnSpPr/>
          <p:nvPr/>
        </p:nvCxnSpPr>
        <p:spPr bwMode="auto">
          <a:xfrm>
            <a:off x="6804248" y="4545124"/>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9" name="グループ化 173"/>
          <p:cNvGrpSpPr/>
          <p:nvPr/>
        </p:nvGrpSpPr>
        <p:grpSpPr>
          <a:xfrm>
            <a:off x="8316416" y="4293096"/>
            <a:ext cx="504056" cy="504056"/>
            <a:chOff x="827584" y="3789040"/>
            <a:chExt cx="504056" cy="504056"/>
          </a:xfrm>
        </p:grpSpPr>
        <p:sp>
          <p:nvSpPr>
            <p:cNvPr id="175" name="円/楕円 174"/>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6" name="テキスト ボックス 175"/>
            <p:cNvSpPr txBox="1"/>
            <p:nvPr/>
          </p:nvSpPr>
          <p:spPr>
            <a:xfrm>
              <a:off x="899592" y="3861048"/>
              <a:ext cx="325730" cy="369332"/>
            </a:xfrm>
            <a:prstGeom prst="rect">
              <a:avLst/>
            </a:prstGeom>
            <a:noFill/>
          </p:spPr>
          <p:txBody>
            <a:bodyPr wrap="none" rtlCol="0">
              <a:spAutoFit/>
            </a:bodyPr>
            <a:lstStyle/>
            <a:p>
              <a:r>
                <a:rPr lang="en-US" altLang="ja-JP" dirty="0" smtClean="0"/>
                <a:t>7</a:t>
              </a:r>
              <a:endParaRPr kumimoji="1" lang="ja-JP" altLang="en-US" dirty="0"/>
            </a:p>
          </p:txBody>
        </p:sp>
      </p:grpSp>
      <p:cxnSp>
        <p:nvCxnSpPr>
          <p:cNvPr id="177" name="直線コネクタ 176"/>
          <p:cNvCxnSpPr/>
          <p:nvPr/>
        </p:nvCxnSpPr>
        <p:spPr bwMode="auto">
          <a:xfrm>
            <a:off x="7812360" y="4545124"/>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09" name="直線コネクタ 208"/>
          <p:cNvCxnSpPr/>
          <p:nvPr/>
        </p:nvCxnSpPr>
        <p:spPr bwMode="auto">
          <a:xfrm rot="5400000">
            <a:off x="5292080" y="404106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13" name="直線コネクタ 212"/>
          <p:cNvCxnSpPr/>
          <p:nvPr/>
        </p:nvCxnSpPr>
        <p:spPr bwMode="auto">
          <a:xfrm rot="5400000">
            <a:off x="6300192" y="404106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15" name="直線コネクタ 214"/>
          <p:cNvCxnSpPr/>
          <p:nvPr/>
        </p:nvCxnSpPr>
        <p:spPr bwMode="auto">
          <a:xfrm rot="5400000">
            <a:off x="7308304" y="404106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17" name="直線コネクタ 216"/>
          <p:cNvCxnSpPr/>
          <p:nvPr/>
        </p:nvCxnSpPr>
        <p:spPr bwMode="auto">
          <a:xfrm rot="5400000">
            <a:off x="8316416" y="4041068"/>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10" name="グループ化 217"/>
          <p:cNvGrpSpPr/>
          <p:nvPr/>
        </p:nvGrpSpPr>
        <p:grpSpPr>
          <a:xfrm>
            <a:off x="5292080" y="5301208"/>
            <a:ext cx="504056" cy="504056"/>
            <a:chOff x="827584" y="3789040"/>
            <a:chExt cx="504056" cy="504056"/>
          </a:xfrm>
        </p:grpSpPr>
        <p:sp>
          <p:nvSpPr>
            <p:cNvPr id="219" name="円/楕円 218"/>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0" name="テキスト ボックス 219"/>
            <p:cNvSpPr txBox="1"/>
            <p:nvPr/>
          </p:nvSpPr>
          <p:spPr>
            <a:xfrm>
              <a:off x="899592" y="3861048"/>
              <a:ext cx="325730" cy="369332"/>
            </a:xfrm>
            <a:prstGeom prst="rect">
              <a:avLst/>
            </a:prstGeom>
            <a:noFill/>
          </p:spPr>
          <p:txBody>
            <a:bodyPr wrap="none" rtlCol="0">
              <a:spAutoFit/>
            </a:bodyPr>
            <a:lstStyle/>
            <a:p>
              <a:r>
                <a:rPr lang="en-US" altLang="ja-JP" dirty="0" smtClean="0"/>
                <a:t>8</a:t>
              </a:r>
              <a:endParaRPr kumimoji="1" lang="ja-JP" altLang="en-US" dirty="0"/>
            </a:p>
          </p:txBody>
        </p:sp>
      </p:grpSp>
      <p:grpSp>
        <p:nvGrpSpPr>
          <p:cNvPr id="11" name="グループ化 220"/>
          <p:cNvGrpSpPr/>
          <p:nvPr/>
        </p:nvGrpSpPr>
        <p:grpSpPr>
          <a:xfrm>
            <a:off x="6300192" y="5301208"/>
            <a:ext cx="504056" cy="504056"/>
            <a:chOff x="827584" y="3789040"/>
            <a:chExt cx="504056" cy="504056"/>
          </a:xfrm>
        </p:grpSpPr>
        <p:sp>
          <p:nvSpPr>
            <p:cNvPr id="222" name="円/楕円 221"/>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3" name="テキスト ボックス 222"/>
            <p:cNvSpPr txBox="1"/>
            <p:nvPr/>
          </p:nvSpPr>
          <p:spPr>
            <a:xfrm>
              <a:off x="899592" y="3861048"/>
              <a:ext cx="325730" cy="369332"/>
            </a:xfrm>
            <a:prstGeom prst="rect">
              <a:avLst/>
            </a:prstGeom>
            <a:noFill/>
          </p:spPr>
          <p:txBody>
            <a:bodyPr wrap="none" rtlCol="0">
              <a:spAutoFit/>
            </a:bodyPr>
            <a:lstStyle/>
            <a:p>
              <a:r>
                <a:rPr lang="en-US" altLang="ja-JP" dirty="0" smtClean="0"/>
                <a:t>9</a:t>
              </a:r>
              <a:endParaRPr kumimoji="1" lang="ja-JP" altLang="en-US" dirty="0"/>
            </a:p>
          </p:txBody>
        </p:sp>
      </p:grpSp>
      <p:grpSp>
        <p:nvGrpSpPr>
          <p:cNvPr id="12" name="グループ化 223"/>
          <p:cNvGrpSpPr/>
          <p:nvPr/>
        </p:nvGrpSpPr>
        <p:grpSpPr>
          <a:xfrm>
            <a:off x="7308304" y="5301208"/>
            <a:ext cx="504056" cy="504056"/>
            <a:chOff x="827584" y="3789040"/>
            <a:chExt cx="504056" cy="504056"/>
          </a:xfrm>
        </p:grpSpPr>
        <p:sp>
          <p:nvSpPr>
            <p:cNvPr id="225" name="円/楕円 224"/>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6" name="テキスト ボックス 225"/>
            <p:cNvSpPr txBox="1"/>
            <p:nvPr/>
          </p:nvSpPr>
          <p:spPr>
            <a:xfrm>
              <a:off x="899592" y="3861048"/>
              <a:ext cx="429926" cy="369332"/>
            </a:xfrm>
            <a:prstGeom prst="rect">
              <a:avLst/>
            </a:prstGeom>
            <a:noFill/>
          </p:spPr>
          <p:txBody>
            <a:bodyPr wrap="none" rtlCol="0">
              <a:spAutoFit/>
            </a:bodyPr>
            <a:lstStyle/>
            <a:p>
              <a:r>
                <a:rPr kumimoji="1" lang="en-US" altLang="ja-JP" dirty="0" smtClean="0"/>
                <a:t>10</a:t>
              </a:r>
              <a:endParaRPr kumimoji="1" lang="ja-JP" altLang="en-US" dirty="0"/>
            </a:p>
          </p:txBody>
        </p:sp>
      </p:grpSp>
      <p:cxnSp>
        <p:nvCxnSpPr>
          <p:cNvPr id="227" name="直線コネクタ 226"/>
          <p:cNvCxnSpPr/>
          <p:nvPr/>
        </p:nvCxnSpPr>
        <p:spPr bwMode="auto">
          <a:xfrm>
            <a:off x="5796136" y="5553236"/>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28" name="直線コネクタ 227"/>
          <p:cNvCxnSpPr/>
          <p:nvPr/>
        </p:nvCxnSpPr>
        <p:spPr bwMode="auto">
          <a:xfrm>
            <a:off x="6804248" y="5553236"/>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13" name="グループ化 228"/>
          <p:cNvGrpSpPr/>
          <p:nvPr/>
        </p:nvGrpSpPr>
        <p:grpSpPr>
          <a:xfrm>
            <a:off x="8316416" y="5301208"/>
            <a:ext cx="504056" cy="504056"/>
            <a:chOff x="827584" y="3789040"/>
            <a:chExt cx="504056" cy="504056"/>
          </a:xfrm>
        </p:grpSpPr>
        <p:sp>
          <p:nvSpPr>
            <p:cNvPr id="230" name="円/楕円 22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1" name="テキスト ボックス 230"/>
            <p:cNvSpPr txBox="1"/>
            <p:nvPr/>
          </p:nvSpPr>
          <p:spPr>
            <a:xfrm>
              <a:off x="899592" y="3861048"/>
              <a:ext cx="393056" cy="369332"/>
            </a:xfrm>
            <a:prstGeom prst="rect">
              <a:avLst/>
            </a:prstGeom>
            <a:noFill/>
          </p:spPr>
          <p:txBody>
            <a:bodyPr wrap="none" rtlCol="0">
              <a:spAutoFit/>
            </a:bodyPr>
            <a:lstStyle/>
            <a:p>
              <a:r>
                <a:rPr lang="en-US" altLang="ja-JP" dirty="0" smtClean="0"/>
                <a:t>11</a:t>
              </a:r>
              <a:endParaRPr kumimoji="1" lang="ja-JP" altLang="en-US" dirty="0"/>
            </a:p>
          </p:txBody>
        </p:sp>
      </p:grpSp>
      <p:cxnSp>
        <p:nvCxnSpPr>
          <p:cNvPr id="232" name="直線コネクタ 231"/>
          <p:cNvCxnSpPr/>
          <p:nvPr/>
        </p:nvCxnSpPr>
        <p:spPr bwMode="auto">
          <a:xfrm>
            <a:off x="7812360" y="5553236"/>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33" name="直線コネクタ 232"/>
          <p:cNvCxnSpPr/>
          <p:nvPr/>
        </p:nvCxnSpPr>
        <p:spPr bwMode="auto">
          <a:xfrm rot="5400000">
            <a:off x="5292080" y="5049180"/>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34" name="直線コネクタ 233"/>
          <p:cNvCxnSpPr/>
          <p:nvPr/>
        </p:nvCxnSpPr>
        <p:spPr bwMode="auto">
          <a:xfrm rot="5400000">
            <a:off x="6300192" y="5049180"/>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35" name="直線コネクタ 234"/>
          <p:cNvCxnSpPr/>
          <p:nvPr/>
        </p:nvCxnSpPr>
        <p:spPr bwMode="auto">
          <a:xfrm rot="5400000">
            <a:off x="7308304" y="5049180"/>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36" name="直線コネクタ 235"/>
          <p:cNvCxnSpPr/>
          <p:nvPr/>
        </p:nvCxnSpPr>
        <p:spPr bwMode="auto">
          <a:xfrm rot="5400000">
            <a:off x="8316416" y="5049180"/>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14" name="グループ化 236"/>
          <p:cNvGrpSpPr/>
          <p:nvPr/>
        </p:nvGrpSpPr>
        <p:grpSpPr>
          <a:xfrm>
            <a:off x="5292080" y="6309320"/>
            <a:ext cx="504056" cy="504056"/>
            <a:chOff x="827584" y="3789040"/>
            <a:chExt cx="504056" cy="504056"/>
          </a:xfrm>
        </p:grpSpPr>
        <p:sp>
          <p:nvSpPr>
            <p:cNvPr id="238" name="円/楕円 237"/>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9" name="テキスト ボックス 238"/>
            <p:cNvSpPr txBox="1"/>
            <p:nvPr/>
          </p:nvSpPr>
          <p:spPr>
            <a:xfrm>
              <a:off x="899592" y="3861048"/>
              <a:ext cx="429926" cy="369332"/>
            </a:xfrm>
            <a:prstGeom prst="rect">
              <a:avLst/>
            </a:prstGeom>
            <a:noFill/>
          </p:spPr>
          <p:txBody>
            <a:bodyPr wrap="none" rtlCol="0">
              <a:spAutoFit/>
            </a:bodyPr>
            <a:lstStyle/>
            <a:p>
              <a:r>
                <a:rPr lang="en-US" altLang="ja-JP" dirty="0" smtClean="0"/>
                <a:t>12</a:t>
              </a:r>
              <a:endParaRPr kumimoji="1" lang="ja-JP" altLang="en-US" dirty="0"/>
            </a:p>
          </p:txBody>
        </p:sp>
      </p:grpSp>
      <p:grpSp>
        <p:nvGrpSpPr>
          <p:cNvPr id="15" name="グループ化 239"/>
          <p:cNvGrpSpPr/>
          <p:nvPr/>
        </p:nvGrpSpPr>
        <p:grpSpPr>
          <a:xfrm>
            <a:off x="6300192" y="6309320"/>
            <a:ext cx="504056" cy="504056"/>
            <a:chOff x="827584" y="3789040"/>
            <a:chExt cx="504056" cy="504056"/>
          </a:xfrm>
        </p:grpSpPr>
        <p:sp>
          <p:nvSpPr>
            <p:cNvPr id="241" name="円/楕円 240"/>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2" name="テキスト ボックス 241"/>
            <p:cNvSpPr txBox="1"/>
            <p:nvPr/>
          </p:nvSpPr>
          <p:spPr>
            <a:xfrm>
              <a:off x="899592" y="3861048"/>
              <a:ext cx="429926" cy="369332"/>
            </a:xfrm>
            <a:prstGeom prst="rect">
              <a:avLst/>
            </a:prstGeom>
            <a:noFill/>
          </p:spPr>
          <p:txBody>
            <a:bodyPr wrap="none" rtlCol="0">
              <a:spAutoFit/>
            </a:bodyPr>
            <a:lstStyle/>
            <a:p>
              <a:r>
                <a:rPr lang="en-US" altLang="ja-JP" dirty="0" smtClean="0"/>
                <a:t>13</a:t>
              </a:r>
              <a:endParaRPr kumimoji="1" lang="ja-JP" altLang="en-US" dirty="0"/>
            </a:p>
          </p:txBody>
        </p:sp>
      </p:grpSp>
      <p:grpSp>
        <p:nvGrpSpPr>
          <p:cNvPr id="16" name="グループ化 242"/>
          <p:cNvGrpSpPr/>
          <p:nvPr/>
        </p:nvGrpSpPr>
        <p:grpSpPr>
          <a:xfrm>
            <a:off x="7308304" y="6309320"/>
            <a:ext cx="504056" cy="504056"/>
            <a:chOff x="827584" y="3789040"/>
            <a:chExt cx="504056" cy="504056"/>
          </a:xfrm>
        </p:grpSpPr>
        <p:sp>
          <p:nvSpPr>
            <p:cNvPr id="244" name="円/楕円 243"/>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5" name="テキスト ボックス 244"/>
            <p:cNvSpPr txBox="1"/>
            <p:nvPr/>
          </p:nvSpPr>
          <p:spPr>
            <a:xfrm>
              <a:off x="899592" y="3861048"/>
              <a:ext cx="429926" cy="369332"/>
            </a:xfrm>
            <a:prstGeom prst="rect">
              <a:avLst/>
            </a:prstGeom>
            <a:noFill/>
          </p:spPr>
          <p:txBody>
            <a:bodyPr wrap="none" rtlCol="0">
              <a:spAutoFit/>
            </a:bodyPr>
            <a:lstStyle/>
            <a:p>
              <a:r>
                <a:rPr lang="en-US" altLang="ja-JP" dirty="0" smtClean="0"/>
                <a:t>14</a:t>
              </a:r>
              <a:endParaRPr kumimoji="1" lang="ja-JP" altLang="en-US" dirty="0"/>
            </a:p>
          </p:txBody>
        </p:sp>
      </p:grpSp>
      <p:cxnSp>
        <p:nvCxnSpPr>
          <p:cNvPr id="246" name="直線コネクタ 245"/>
          <p:cNvCxnSpPr/>
          <p:nvPr/>
        </p:nvCxnSpPr>
        <p:spPr bwMode="auto">
          <a:xfrm>
            <a:off x="5796136" y="656134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47" name="直線コネクタ 246"/>
          <p:cNvCxnSpPr/>
          <p:nvPr/>
        </p:nvCxnSpPr>
        <p:spPr bwMode="auto">
          <a:xfrm>
            <a:off x="6804248" y="6561348"/>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17" name="グループ化 247"/>
          <p:cNvGrpSpPr/>
          <p:nvPr/>
        </p:nvGrpSpPr>
        <p:grpSpPr>
          <a:xfrm>
            <a:off x="8316416" y="6309320"/>
            <a:ext cx="504056" cy="504056"/>
            <a:chOff x="827584" y="3789040"/>
            <a:chExt cx="504056" cy="504056"/>
          </a:xfrm>
        </p:grpSpPr>
        <p:sp>
          <p:nvSpPr>
            <p:cNvPr id="249" name="円/楕円 248"/>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0" name="テキスト ボックス 249"/>
            <p:cNvSpPr txBox="1"/>
            <p:nvPr/>
          </p:nvSpPr>
          <p:spPr>
            <a:xfrm>
              <a:off x="899592" y="3861048"/>
              <a:ext cx="429926" cy="369332"/>
            </a:xfrm>
            <a:prstGeom prst="rect">
              <a:avLst/>
            </a:prstGeom>
            <a:noFill/>
          </p:spPr>
          <p:txBody>
            <a:bodyPr wrap="none" rtlCol="0">
              <a:spAutoFit/>
            </a:bodyPr>
            <a:lstStyle/>
            <a:p>
              <a:r>
                <a:rPr lang="en-US" altLang="ja-JP" dirty="0" smtClean="0"/>
                <a:t>15</a:t>
              </a:r>
              <a:endParaRPr kumimoji="1" lang="ja-JP" altLang="en-US" dirty="0"/>
            </a:p>
          </p:txBody>
        </p:sp>
      </p:grpSp>
      <p:cxnSp>
        <p:nvCxnSpPr>
          <p:cNvPr id="251" name="直線コネクタ 250"/>
          <p:cNvCxnSpPr/>
          <p:nvPr/>
        </p:nvCxnSpPr>
        <p:spPr bwMode="auto">
          <a:xfrm>
            <a:off x="7812360" y="656134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52" name="直線コネクタ 251"/>
          <p:cNvCxnSpPr/>
          <p:nvPr/>
        </p:nvCxnSpPr>
        <p:spPr bwMode="auto">
          <a:xfrm rot="5400000">
            <a:off x="5292080" y="6057292"/>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53" name="直線コネクタ 252"/>
          <p:cNvCxnSpPr/>
          <p:nvPr/>
        </p:nvCxnSpPr>
        <p:spPr bwMode="auto">
          <a:xfrm rot="5400000">
            <a:off x="6300192" y="6057292"/>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54" name="直線コネクタ 253"/>
          <p:cNvCxnSpPr/>
          <p:nvPr/>
        </p:nvCxnSpPr>
        <p:spPr bwMode="auto">
          <a:xfrm rot="5400000">
            <a:off x="7308304" y="6057292"/>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55" name="直線コネクタ 254"/>
          <p:cNvCxnSpPr/>
          <p:nvPr/>
        </p:nvCxnSpPr>
        <p:spPr bwMode="auto">
          <a:xfrm rot="5400000">
            <a:off x="8316416" y="6057292"/>
            <a:ext cx="504056" cy="0"/>
          </a:xfrm>
          <a:prstGeom prst="line">
            <a:avLst/>
          </a:prstGeom>
          <a:noFill/>
          <a:ln w="38100" cap="flat" cmpd="sng" algn="ctr">
            <a:solidFill>
              <a:schemeClr val="tx1"/>
            </a:solidFill>
            <a:prstDash val="solid"/>
            <a:round/>
            <a:headEnd type="arrow" w="med" len="med"/>
            <a:tailEnd type="none" w="med" len="med"/>
          </a:ln>
          <a:effectLst/>
        </p:spPr>
      </p:cxnSp>
      <p:sp>
        <p:nvSpPr>
          <p:cNvPr id="256" name="テキスト ボックス 255"/>
          <p:cNvSpPr txBox="1"/>
          <p:nvPr/>
        </p:nvSpPr>
        <p:spPr>
          <a:xfrm>
            <a:off x="4572000" y="3356992"/>
            <a:ext cx="736099" cy="400110"/>
          </a:xfrm>
          <a:prstGeom prst="rect">
            <a:avLst/>
          </a:prstGeom>
          <a:noFill/>
        </p:spPr>
        <p:txBody>
          <a:bodyPr wrap="none" rtlCol="0">
            <a:spAutoFit/>
          </a:bodyPr>
          <a:lstStyle/>
          <a:p>
            <a:r>
              <a:rPr kumimoji="1" lang="en-US" altLang="ja-JP" sz="2000" dirty="0" smtClean="0"/>
              <a:t>Root</a:t>
            </a:r>
            <a:endParaRPr kumimoji="1" lang="ja-JP" altLang="en-US" sz="2000" dirty="0"/>
          </a:p>
        </p:txBody>
      </p:sp>
      <p:sp>
        <p:nvSpPr>
          <p:cNvPr id="212" name="テキスト ボックス 211"/>
          <p:cNvSpPr txBox="1"/>
          <p:nvPr/>
        </p:nvSpPr>
        <p:spPr>
          <a:xfrm>
            <a:off x="4814930" y="980728"/>
            <a:ext cx="2565382"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[Schroeder,JSAC’91]</a:t>
            </a:r>
            <a:endParaRPr kumimoji="1" lang="ja-JP" altLang="en-US" sz="2000" dirty="0">
              <a:latin typeface="Arial" pitchFamily="34" charset="0"/>
              <a:cs typeface="Arial" pitchFamily="34" charset="0"/>
            </a:endParaRPr>
          </a:p>
        </p:txBody>
      </p:sp>
      <p:cxnSp>
        <p:nvCxnSpPr>
          <p:cNvPr id="127" name="直線コネクタ 126"/>
          <p:cNvCxnSpPr/>
          <p:nvPr/>
        </p:nvCxnSpPr>
        <p:spPr bwMode="auto">
          <a:xfrm>
            <a:off x="6228184" y="2924944"/>
            <a:ext cx="1800200" cy="0"/>
          </a:xfrm>
          <a:prstGeom prst="line">
            <a:avLst/>
          </a:prstGeom>
          <a:noFill/>
          <a:ln w="38100" cap="flat" cmpd="sng" algn="ctr">
            <a:solidFill>
              <a:schemeClr val="tx1"/>
            </a:solidFill>
            <a:prstDash val="solid"/>
            <a:round/>
            <a:headEnd type="arrow" w="med" len="med"/>
            <a:tailEnd type="none" w="med" len="med"/>
          </a:ln>
          <a:effectLst/>
        </p:spPr>
      </p:cxnSp>
      <p:sp>
        <p:nvSpPr>
          <p:cNvPr id="137" name="テキスト ボックス 136"/>
          <p:cNvSpPr txBox="1"/>
          <p:nvPr/>
        </p:nvSpPr>
        <p:spPr>
          <a:xfrm>
            <a:off x="6356181" y="2492896"/>
            <a:ext cx="1669047" cy="400110"/>
          </a:xfrm>
          <a:prstGeom prst="rect">
            <a:avLst/>
          </a:prstGeom>
          <a:noFill/>
        </p:spPr>
        <p:txBody>
          <a:bodyPr wrap="none" rtlCol="0">
            <a:spAutoFit/>
          </a:bodyPr>
          <a:lstStyle/>
          <a:p>
            <a:r>
              <a:rPr lang="en-US" altLang="ja-JP" sz="2000" dirty="0" smtClean="0"/>
              <a:t>Up direction</a:t>
            </a:r>
            <a:endParaRPr kumimoji="1" lang="ja-JP" altLang="en-US" sz="2000" dirty="0"/>
          </a:p>
        </p:txBody>
      </p:sp>
      <p:sp>
        <p:nvSpPr>
          <p:cNvPr id="138" name="正方形/長方形 137"/>
          <p:cNvSpPr/>
          <p:nvPr/>
        </p:nvSpPr>
        <p:spPr bwMode="auto">
          <a:xfrm>
            <a:off x="6084168" y="2420888"/>
            <a:ext cx="2160240" cy="720080"/>
          </a:xfrm>
          <a:prstGeom prst="rect">
            <a:avLst/>
          </a:prstGeom>
          <a:no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Up*/down* routing</a:t>
            </a:r>
            <a:endParaRPr lang="ja-JP" altLang="en-US" dirty="0" smtClean="0"/>
          </a:p>
        </p:txBody>
      </p:sp>
      <p:sp>
        <p:nvSpPr>
          <p:cNvPr id="100" name="コンテンツ プレースホルダ 2"/>
          <p:cNvSpPr>
            <a:spLocks noGrp="1"/>
          </p:cNvSpPr>
          <p:nvPr>
            <p:ph idx="1"/>
          </p:nvPr>
        </p:nvSpPr>
        <p:spPr>
          <a:xfrm>
            <a:off x="228600" y="914400"/>
            <a:ext cx="5423520" cy="2370584"/>
          </a:xfrm>
        </p:spPr>
        <p:txBody>
          <a:bodyPr/>
          <a:lstStyle/>
          <a:p>
            <a:pPr eaLnBrk="1" hangingPunct="1"/>
            <a:r>
              <a:rPr lang="en-US" altLang="ja-JP" sz="2800" dirty="0" smtClean="0"/>
              <a:t>Up*/down* (UD) routing</a:t>
            </a:r>
          </a:p>
          <a:p>
            <a:pPr lvl="1"/>
            <a:r>
              <a:rPr lang="en-US" altLang="ja-JP" sz="2400" dirty="0" smtClean="0"/>
              <a:t>Irregular network routing</a:t>
            </a:r>
          </a:p>
          <a:p>
            <a:pPr lvl="1"/>
            <a:r>
              <a:rPr lang="en-US" altLang="ja-JP" sz="2400" dirty="0" smtClean="0"/>
              <a:t>A root node is selected</a:t>
            </a:r>
          </a:p>
          <a:p>
            <a:pPr lvl="1"/>
            <a:r>
              <a:rPr lang="en-US" altLang="ja-JP" sz="2400" dirty="0" smtClean="0"/>
              <a:t>Packets go up and then go down</a:t>
            </a:r>
          </a:p>
          <a:p>
            <a:pPr lvl="1"/>
            <a:endParaRPr lang="en-US" altLang="ja-JP" dirty="0" smtClean="0"/>
          </a:p>
          <a:p>
            <a:r>
              <a:rPr lang="en-US" altLang="ja-JP" sz="2800" dirty="0" smtClean="0"/>
              <a:t>An example</a:t>
            </a:r>
          </a:p>
          <a:p>
            <a:pPr lvl="1"/>
            <a:r>
              <a:rPr lang="en-US" altLang="ja-JP" sz="2400" dirty="0" smtClean="0"/>
              <a:t>4x4 2D mesh</a:t>
            </a:r>
          </a:p>
          <a:p>
            <a:pPr lvl="1"/>
            <a:endParaRPr lang="en-US" altLang="ja-JP" sz="2400" dirty="0" smtClean="0"/>
          </a:p>
          <a:p>
            <a:pPr lvl="1"/>
            <a:r>
              <a:rPr lang="en-US" altLang="ja-JP" sz="2400" dirty="0" smtClean="0"/>
              <a:t>Routing path is generated</a:t>
            </a:r>
          </a:p>
          <a:p>
            <a:pPr lvl="1"/>
            <a:r>
              <a:rPr lang="en-US" altLang="ja-JP" sz="2400" dirty="0" smtClean="0"/>
              <a:t>Down-up turn is prohibited</a:t>
            </a:r>
          </a:p>
          <a:p>
            <a:pPr lvl="1"/>
            <a:endParaRPr lang="en-US" altLang="ja-JP" sz="2400" dirty="0" smtClean="0"/>
          </a:p>
          <a:p>
            <a:pPr lvl="1"/>
            <a:r>
              <a:rPr lang="en-US" altLang="ja-JP" sz="2400" dirty="0" smtClean="0"/>
              <a:t>It generates imbalanced   paths…</a:t>
            </a:r>
          </a:p>
        </p:txBody>
      </p:sp>
      <p:grpSp>
        <p:nvGrpSpPr>
          <p:cNvPr id="2" name="グループ化 142"/>
          <p:cNvGrpSpPr/>
          <p:nvPr/>
        </p:nvGrpSpPr>
        <p:grpSpPr>
          <a:xfrm>
            <a:off x="5292080" y="3284984"/>
            <a:ext cx="504056" cy="504056"/>
            <a:chOff x="827584" y="3789040"/>
            <a:chExt cx="504056" cy="504056"/>
          </a:xfrm>
        </p:grpSpPr>
        <p:sp>
          <p:nvSpPr>
            <p:cNvPr id="140" name="円/楕円 139"/>
            <p:cNvSpPr/>
            <p:nvPr/>
          </p:nvSpPr>
          <p:spPr bwMode="auto">
            <a:xfrm>
              <a:off x="827584" y="3789040"/>
              <a:ext cx="504056" cy="504056"/>
            </a:xfrm>
            <a:prstGeom prst="ellipse">
              <a:avLst/>
            </a:prstGeom>
            <a:solidFill>
              <a:srgbClr val="FFFF99"/>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1" name="テキスト ボックス 140"/>
            <p:cNvSpPr txBox="1"/>
            <p:nvPr/>
          </p:nvSpPr>
          <p:spPr>
            <a:xfrm>
              <a:off x="899592" y="3861048"/>
              <a:ext cx="325730" cy="369332"/>
            </a:xfrm>
            <a:prstGeom prst="rect">
              <a:avLst/>
            </a:prstGeom>
            <a:noFill/>
          </p:spPr>
          <p:txBody>
            <a:bodyPr wrap="none" rtlCol="0">
              <a:spAutoFit/>
            </a:bodyPr>
            <a:lstStyle/>
            <a:p>
              <a:r>
                <a:rPr kumimoji="1" lang="en-US" altLang="ja-JP" dirty="0" smtClean="0"/>
                <a:t>0</a:t>
              </a:r>
              <a:endParaRPr kumimoji="1" lang="ja-JP" altLang="en-US" dirty="0"/>
            </a:p>
          </p:txBody>
        </p:sp>
      </p:grpSp>
      <p:grpSp>
        <p:nvGrpSpPr>
          <p:cNvPr id="3" name="グループ化 143"/>
          <p:cNvGrpSpPr/>
          <p:nvPr/>
        </p:nvGrpSpPr>
        <p:grpSpPr>
          <a:xfrm>
            <a:off x="6300192" y="3284984"/>
            <a:ext cx="504056" cy="504056"/>
            <a:chOff x="827584" y="3789040"/>
            <a:chExt cx="504056" cy="504056"/>
          </a:xfrm>
        </p:grpSpPr>
        <p:sp>
          <p:nvSpPr>
            <p:cNvPr id="146" name="円/楕円 145"/>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7" name="テキスト ボックス 146"/>
            <p:cNvSpPr txBox="1"/>
            <p:nvPr/>
          </p:nvSpPr>
          <p:spPr>
            <a:xfrm>
              <a:off x="899592" y="3861048"/>
              <a:ext cx="288862" cy="369332"/>
            </a:xfrm>
            <a:prstGeom prst="rect">
              <a:avLst/>
            </a:prstGeom>
            <a:noFill/>
          </p:spPr>
          <p:txBody>
            <a:bodyPr wrap="none" rtlCol="0">
              <a:spAutoFit/>
            </a:bodyPr>
            <a:lstStyle/>
            <a:p>
              <a:r>
                <a:rPr lang="en-US" altLang="ja-JP" dirty="0" smtClean="0"/>
                <a:t>1</a:t>
              </a:r>
              <a:endParaRPr kumimoji="1" lang="ja-JP" altLang="en-US" dirty="0"/>
            </a:p>
          </p:txBody>
        </p:sp>
      </p:grpSp>
      <p:grpSp>
        <p:nvGrpSpPr>
          <p:cNvPr id="4" name="グループ化 147"/>
          <p:cNvGrpSpPr/>
          <p:nvPr/>
        </p:nvGrpSpPr>
        <p:grpSpPr>
          <a:xfrm>
            <a:off x="7308304" y="3284984"/>
            <a:ext cx="504056" cy="504056"/>
            <a:chOff x="827584" y="3789040"/>
            <a:chExt cx="504056" cy="504056"/>
          </a:xfrm>
        </p:grpSpPr>
        <p:sp>
          <p:nvSpPr>
            <p:cNvPr id="150" name="円/楕円 14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1" name="テキスト ボックス 150"/>
            <p:cNvSpPr txBox="1"/>
            <p:nvPr/>
          </p:nvSpPr>
          <p:spPr>
            <a:xfrm>
              <a:off x="899592" y="3861048"/>
              <a:ext cx="325730" cy="369332"/>
            </a:xfrm>
            <a:prstGeom prst="rect">
              <a:avLst/>
            </a:prstGeom>
            <a:noFill/>
          </p:spPr>
          <p:txBody>
            <a:bodyPr wrap="none" rtlCol="0">
              <a:spAutoFit/>
            </a:bodyPr>
            <a:lstStyle/>
            <a:p>
              <a:r>
                <a:rPr lang="en-US" altLang="ja-JP" dirty="0" smtClean="0"/>
                <a:t>2</a:t>
              </a:r>
              <a:endParaRPr kumimoji="1" lang="ja-JP" altLang="en-US" dirty="0"/>
            </a:p>
          </p:txBody>
        </p:sp>
      </p:grpSp>
      <p:cxnSp>
        <p:nvCxnSpPr>
          <p:cNvPr id="153" name="直線コネクタ 152"/>
          <p:cNvCxnSpPr/>
          <p:nvPr/>
        </p:nvCxnSpPr>
        <p:spPr bwMode="auto">
          <a:xfrm>
            <a:off x="5796136" y="3537012"/>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158" name="直線コネクタ 157"/>
          <p:cNvCxnSpPr/>
          <p:nvPr/>
        </p:nvCxnSpPr>
        <p:spPr bwMode="auto">
          <a:xfrm>
            <a:off x="6804248" y="3537012"/>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5" name="グループ化 158"/>
          <p:cNvGrpSpPr/>
          <p:nvPr/>
        </p:nvGrpSpPr>
        <p:grpSpPr>
          <a:xfrm>
            <a:off x="8316416" y="3284984"/>
            <a:ext cx="504056" cy="504056"/>
            <a:chOff x="827584" y="3789040"/>
            <a:chExt cx="504056" cy="504056"/>
          </a:xfrm>
        </p:grpSpPr>
        <p:sp>
          <p:nvSpPr>
            <p:cNvPr id="160" name="円/楕円 15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1" name="テキスト ボックス 160"/>
            <p:cNvSpPr txBox="1"/>
            <p:nvPr/>
          </p:nvSpPr>
          <p:spPr>
            <a:xfrm>
              <a:off x="899592" y="3861048"/>
              <a:ext cx="325730" cy="369332"/>
            </a:xfrm>
            <a:prstGeom prst="rect">
              <a:avLst/>
            </a:prstGeom>
            <a:noFill/>
          </p:spPr>
          <p:txBody>
            <a:bodyPr wrap="none" rtlCol="0">
              <a:spAutoFit/>
            </a:bodyPr>
            <a:lstStyle/>
            <a:p>
              <a:r>
                <a:rPr lang="en-US" altLang="ja-JP" dirty="0" smtClean="0"/>
                <a:t>3</a:t>
              </a:r>
              <a:endParaRPr kumimoji="1" lang="ja-JP" altLang="en-US" dirty="0"/>
            </a:p>
          </p:txBody>
        </p:sp>
      </p:grpSp>
      <p:cxnSp>
        <p:nvCxnSpPr>
          <p:cNvPr id="162" name="直線コネクタ 161"/>
          <p:cNvCxnSpPr/>
          <p:nvPr/>
        </p:nvCxnSpPr>
        <p:spPr bwMode="auto">
          <a:xfrm>
            <a:off x="7812360" y="3537012"/>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6" name="グループ化 162"/>
          <p:cNvGrpSpPr/>
          <p:nvPr/>
        </p:nvGrpSpPr>
        <p:grpSpPr>
          <a:xfrm>
            <a:off x="5292080" y="4293096"/>
            <a:ext cx="504056" cy="504056"/>
            <a:chOff x="827584" y="3789040"/>
            <a:chExt cx="504056" cy="504056"/>
          </a:xfrm>
        </p:grpSpPr>
        <p:sp>
          <p:nvSpPr>
            <p:cNvPr id="164" name="円/楕円 163"/>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5" name="テキスト ボックス 164"/>
            <p:cNvSpPr txBox="1"/>
            <p:nvPr/>
          </p:nvSpPr>
          <p:spPr>
            <a:xfrm>
              <a:off x="899592" y="3861048"/>
              <a:ext cx="325730" cy="369332"/>
            </a:xfrm>
            <a:prstGeom prst="rect">
              <a:avLst/>
            </a:prstGeom>
            <a:noFill/>
          </p:spPr>
          <p:txBody>
            <a:bodyPr wrap="none" rtlCol="0">
              <a:spAutoFit/>
            </a:bodyPr>
            <a:lstStyle/>
            <a:p>
              <a:r>
                <a:rPr lang="en-US" altLang="ja-JP" dirty="0" smtClean="0"/>
                <a:t>4</a:t>
              </a:r>
              <a:endParaRPr kumimoji="1" lang="ja-JP" altLang="en-US" dirty="0"/>
            </a:p>
          </p:txBody>
        </p:sp>
      </p:grpSp>
      <p:grpSp>
        <p:nvGrpSpPr>
          <p:cNvPr id="7" name="グループ化 165"/>
          <p:cNvGrpSpPr/>
          <p:nvPr/>
        </p:nvGrpSpPr>
        <p:grpSpPr>
          <a:xfrm>
            <a:off x="6300192" y="4293096"/>
            <a:ext cx="504056" cy="504056"/>
            <a:chOff x="827584" y="3789040"/>
            <a:chExt cx="504056" cy="504056"/>
          </a:xfrm>
        </p:grpSpPr>
        <p:sp>
          <p:nvSpPr>
            <p:cNvPr id="167" name="円/楕円 166"/>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8" name="テキスト ボックス 167"/>
            <p:cNvSpPr txBox="1"/>
            <p:nvPr/>
          </p:nvSpPr>
          <p:spPr>
            <a:xfrm>
              <a:off x="899592" y="3861048"/>
              <a:ext cx="325730" cy="369332"/>
            </a:xfrm>
            <a:prstGeom prst="rect">
              <a:avLst/>
            </a:prstGeom>
            <a:noFill/>
          </p:spPr>
          <p:txBody>
            <a:bodyPr wrap="none" rtlCol="0">
              <a:spAutoFit/>
            </a:bodyPr>
            <a:lstStyle/>
            <a:p>
              <a:r>
                <a:rPr lang="en-US" altLang="ja-JP" dirty="0" smtClean="0"/>
                <a:t>5</a:t>
              </a:r>
              <a:endParaRPr kumimoji="1" lang="ja-JP" altLang="en-US" dirty="0"/>
            </a:p>
          </p:txBody>
        </p:sp>
      </p:grpSp>
      <p:grpSp>
        <p:nvGrpSpPr>
          <p:cNvPr id="8" name="グループ化 168"/>
          <p:cNvGrpSpPr/>
          <p:nvPr/>
        </p:nvGrpSpPr>
        <p:grpSpPr>
          <a:xfrm>
            <a:off x="7308304" y="4293096"/>
            <a:ext cx="504056" cy="504056"/>
            <a:chOff x="827584" y="3789040"/>
            <a:chExt cx="504056" cy="504056"/>
          </a:xfrm>
        </p:grpSpPr>
        <p:sp>
          <p:nvSpPr>
            <p:cNvPr id="170" name="円/楕円 16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1" name="テキスト ボックス 170"/>
            <p:cNvSpPr txBox="1"/>
            <p:nvPr/>
          </p:nvSpPr>
          <p:spPr>
            <a:xfrm>
              <a:off x="899592" y="3861048"/>
              <a:ext cx="325730" cy="369332"/>
            </a:xfrm>
            <a:prstGeom prst="rect">
              <a:avLst/>
            </a:prstGeom>
            <a:noFill/>
          </p:spPr>
          <p:txBody>
            <a:bodyPr wrap="none" rtlCol="0">
              <a:spAutoFit/>
            </a:bodyPr>
            <a:lstStyle/>
            <a:p>
              <a:r>
                <a:rPr lang="en-US" altLang="ja-JP" dirty="0" smtClean="0"/>
                <a:t>6</a:t>
              </a:r>
              <a:endParaRPr kumimoji="1" lang="ja-JP" altLang="en-US" dirty="0"/>
            </a:p>
          </p:txBody>
        </p:sp>
      </p:grpSp>
      <p:cxnSp>
        <p:nvCxnSpPr>
          <p:cNvPr id="172" name="直線コネクタ 171"/>
          <p:cNvCxnSpPr/>
          <p:nvPr/>
        </p:nvCxnSpPr>
        <p:spPr bwMode="auto">
          <a:xfrm>
            <a:off x="5796136" y="4545124"/>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173" name="直線コネクタ 172"/>
          <p:cNvCxnSpPr/>
          <p:nvPr/>
        </p:nvCxnSpPr>
        <p:spPr bwMode="auto">
          <a:xfrm>
            <a:off x="6804248" y="4545124"/>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9" name="グループ化 173"/>
          <p:cNvGrpSpPr/>
          <p:nvPr/>
        </p:nvGrpSpPr>
        <p:grpSpPr>
          <a:xfrm>
            <a:off x="8316416" y="4293096"/>
            <a:ext cx="504056" cy="504056"/>
            <a:chOff x="827584" y="3789040"/>
            <a:chExt cx="504056" cy="504056"/>
          </a:xfrm>
        </p:grpSpPr>
        <p:sp>
          <p:nvSpPr>
            <p:cNvPr id="175" name="円/楕円 174"/>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6" name="テキスト ボックス 175"/>
            <p:cNvSpPr txBox="1"/>
            <p:nvPr/>
          </p:nvSpPr>
          <p:spPr>
            <a:xfrm>
              <a:off x="899592" y="3861048"/>
              <a:ext cx="325730" cy="369332"/>
            </a:xfrm>
            <a:prstGeom prst="rect">
              <a:avLst/>
            </a:prstGeom>
            <a:noFill/>
          </p:spPr>
          <p:txBody>
            <a:bodyPr wrap="none" rtlCol="0">
              <a:spAutoFit/>
            </a:bodyPr>
            <a:lstStyle/>
            <a:p>
              <a:r>
                <a:rPr lang="en-US" altLang="ja-JP" dirty="0" smtClean="0"/>
                <a:t>7</a:t>
              </a:r>
              <a:endParaRPr kumimoji="1" lang="ja-JP" altLang="en-US" dirty="0"/>
            </a:p>
          </p:txBody>
        </p:sp>
      </p:grpSp>
      <p:cxnSp>
        <p:nvCxnSpPr>
          <p:cNvPr id="177" name="直線コネクタ 176"/>
          <p:cNvCxnSpPr/>
          <p:nvPr/>
        </p:nvCxnSpPr>
        <p:spPr bwMode="auto">
          <a:xfrm>
            <a:off x="7812360" y="4545124"/>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09" name="直線コネクタ 208"/>
          <p:cNvCxnSpPr/>
          <p:nvPr/>
        </p:nvCxnSpPr>
        <p:spPr bwMode="auto">
          <a:xfrm rot="5400000">
            <a:off x="5292080" y="404106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13" name="直線コネクタ 212"/>
          <p:cNvCxnSpPr/>
          <p:nvPr/>
        </p:nvCxnSpPr>
        <p:spPr bwMode="auto">
          <a:xfrm rot="5400000">
            <a:off x="6300192" y="404106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15" name="直線コネクタ 214"/>
          <p:cNvCxnSpPr/>
          <p:nvPr/>
        </p:nvCxnSpPr>
        <p:spPr bwMode="auto">
          <a:xfrm rot="5400000">
            <a:off x="7308304" y="404106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17" name="直線コネクタ 216"/>
          <p:cNvCxnSpPr/>
          <p:nvPr/>
        </p:nvCxnSpPr>
        <p:spPr bwMode="auto">
          <a:xfrm rot="5400000">
            <a:off x="8316416" y="4041068"/>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10" name="グループ化 217"/>
          <p:cNvGrpSpPr/>
          <p:nvPr/>
        </p:nvGrpSpPr>
        <p:grpSpPr>
          <a:xfrm>
            <a:off x="5292080" y="5301208"/>
            <a:ext cx="504056" cy="504056"/>
            <a:chOff x="827584" y="3789040"/>
            <a:chExt cx="504056" cy="504056"/>
          </a:xfrm>
        </p:grpSpPr>
        <p:sp>
          <p:nvSpPr>
            <p:cNvPr id="219" name="円/楕円 218"/>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0" name="テキスト ボックス 219"/>
            <p:cNvSpPr txBox="1"/>
            <p:nvPr/>
          </p:nvSpPr>
          <p:spPr>
            <a:xfrm>
              <a:off x="899592" y="3861048"/>
              <a:ext cx="325730" cy="369332"/>
            </a:xfrm>
            <a:prstGeom prst="rect">
              <a:avLst/>
            </a:prstGeom>
            <a:noFill/>
          </p:spPr>
          <p:txBody>
            <a:bodyPr wrap="none" rtlCol="0">
              <a:spAutoFit/>
            </a:bodyPr>
            <a:lstStyle/>
            <a:p>
              <a:r>
                <a:rPr lang="en-US" altLang="ja-JP" dirty="0" smtClean="0"/>
                <a:t>8</a:t>
              </a:r>
              <a:endParaRPr kumimoji="1" lang="ja-JP" altLang="en-US" dirty="0"/>
            </a:p>
          </p:txBody>
        </p:sp>
      </p:grpSp>
      <p:grpSp>
        <p:nvGrpSpPr>
          <p:cNvPr id="11" name="グループ化 220"/>
          <p:cNvGrpSpPr/>
          <p:nvPr/>
        </p:nvGrpSpPr>
        <p:grpSpPr>
          <a:xfrm>
            <a:off x="6300192" y="5301208"/>
            <a:ext cx="504056" cy="504056"/>
            <a:chOff x="827584" y="3789040"/>
            <a:chExt cx="504056" cy="504056"/>
          </a:xfrm>
        </p:grpSpPr>
        <p:sp>
          <p:nvSpPr>
            <p:cNvPr id="222" name="円/楕円 221"/>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3" name="テキスト ボックス 222"/>
            <p:cNvSpPr txBox="1"/>
            <p:nvPr/>
          </p:nvSpPr>
          <p:spPr>
            <a:xfrm>
              <a:off x="899592" y="3861048"/>
              <a:ext cx="325730" cy="369332"/>
            </a:xfrm>
            <a:prstGeom prst="rect">
              <a:avLst/>
            </a:prstGeom>
            <a:noFill/>
          </p:spPr>
          <p:txBody>
            <a:bodyPr wrap="none" rtlCol="0">
              <a:spAutoFit/>
            </a:bodyPr>
            <a:lstStyle/>
            <a:p>
              <a:r>
                <a:rPr lang="en-US" altLang="ja-JP" dirty="0" smtClean="0"/>
                <a:t>9</a:t>
              </a:r>
              <a:endParaRPr kumimoji="1" lang="ja-JP" altLang="en-US" dirty="0"/>
            </a:p>
          </p:txBody>
        </p:sp>
      </p:grpSp>
      <p:grpSp>
        <p:nvGrpSpPr>
          <p:cNvPr id="12" name="グループ化 223"/>
          <p:cNvGrpSpPr/>
          <p:nvPr/>
        </p:nvGrpSpPr>
        <p:grpSpPr>
          <a:xfrm>
            <a:off x="7308304" y="5301208"/>
            <a:ext cx="504056" cy="504056"/>
            <a:chOff x="827584" y="3789040"/>
            <a:chExt cx="504056" cy="504056"/>
          </a:xfrm>
        </p:grpSpPr>
        <p:sp>
          <p:nvSpPr>
            <p:cNvPr id="225" name="円/楕円 224"/>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6" name="テキスト ボックス 225"/>
            <p:cNvSpPr txBox="1"/>
            <p:nvPr/>
          </p:nvSpPr>
          <p:spPr>
            <a:xfrm>
              <a:off x="899592" y="3861048"/>
              <a:ext cx="429926" cy="369332"/>
            </a:xfrm>
            <a:prstGeom prst="rect">
              <a:avLst/>
            </a:prstGeom>
            <a:noFill/>
          </p:spPr>
          <p:txBody>
            <a:bodyPr wrap="none" rtlCol="0">
              <a:spAutoFit/>
            </a:bodyPr>
            <a:lstStyle/>
            <a:p>
              <a:r>
                <a:rPr kumimoji="1" lang="en-US" altLang="ja-JP" dirty="0" smtClean="0"/>
                <a:t>10</a:t>
              </a:r>
              <a:endParaRPr kumimoji="1" lang="ja-JP" altLang="en-US" dirty="0"/>
            </a:p>
          </p:txBody>
        </p:sp>
      </p:grpSp>
      <p:cxnSp>
        <p:nvCxnSpPr>
          <p:cNvPr id="227" name="直線コネクタ 226"/>
          <p:cNvCxnSpPr/>
          <p:nvPr/>
        </p:nvCxnSpPr>
        <p:spPr bwMode="auto">
          <a:xfrm>
            <a:off x="5796136" y="5553236"/>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28" name="直線コネクタ 227"/>
          <p:cNvCxnSpPr/>
          <p:nvPr/>
        </p:nvCxnSpPr>
        <p:spPr bwMode="auto">
          <a:xfrm>
            <a:off x="6804248" y="5553236"/>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13" name="グループ化 228"/>
          <p:cNvGrpSpPr/>
          <p:nvPr/>
        </p:nvGrpSpPr>
        <p:grpSpPr>
          <a:xfrm>
            <a:off x="8316416" y="5301208"/>
            <a:ext cx="504056" cy="504056"/>
            <a:chOff x="827584" y="3789040"/>
            <a:chExt cx="504056" cy="504056"/>
          </a:xfrm>
        </p:grpSpPr>
        <p:sp>
          <p:nvSpPr>
            <p:cNvPr id="230" name="円/楕円 229"/>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1" name="テキスト ボックス 230"/>
            <p:cNvSpPr txBox="1"/>
            <p:nvPr/>
          </p:nvSpPr>
          <p:spPr>
            <a:xfrm>
              <a:off x="899592" y="3861048"/>
              <a:ext cx="393056" cy="369332"/>
            </a:xfrm>
            <a:prstGeom prst="rect">
              <a:avLst/>
            </a:prstGeom>
            <a:noFill/>
          </p:spPr>
          <p:txBody>
            <a:bodyPr wrap="none" rtlCol="0">
              <a:spAutoFit/>
            </a:bodyPr>
            <a:lstStyle/>
            <a:p>
              <a:r>
                <a:rPr lang="en-US" altLang="ja-JP" dirty="0" smtClean="0"/>
                <a:t>11</a:t>
              </a:r>
              <a:endParaRPr kumimoji="1" lang="ja-JP" altLang="en-US" dirty="0"/>
            </a:p>
          </p:txBody>
        </p:sp>
      </p:grpSp>
      <p:cxnSp>
        <p:nvCxnSpPr>
          <p:cNvPr id="232" name="直線コネクタ 231"/>
          <p:cNvCxnSpPr/>
          <p:nvPr/>
        </p:nvCxnSpPr>
        <p:spPr bwMode="auto">
          <a:xfrm>
            <a:off x="7812360" y="5553236"/>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33" name="直線コネクタ 232"/>
          <p:cNvCxnSpPr/>
          <p:nvPr/>
        </p:nvCxnSpPr>
        <p:spPr bwMode="auto">
          <a:xfrm rot="5400000">
            <a:off x="5292080" y="5049180"/>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34" name="直線コネクタ 233"/>
          <p:cNvCxnSpPr/>
          <p:nvPr/>
        </p:nvCxnSpPr>
        <p:spPr bwMode="auto">
          <a:xfrm rot="5400000">
            <a:off x="6300192" y="5049180"/>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35" name="直線コネクタ 234"/>
          <p:cNvCxnSpPr/>
          <p:nvPr/>
        </p:nvCxnSpPr>
        <p:spPr bwMode="auto">
          <a:xfrm rot="5400000">
            <a:off x="7308304" y="5049180"/>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36" name="直線コネクタ 235"/>
          <p:cNvCxnSpPr/>
          <p:nvPr/>
        </p:nvCxnSpPr>
        <p:spPr bwMode="auto">
          <a:xfrm rot="5400000">
            <a:off x="8316416" y="5049180"/>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14" name="グループ化 236"/>
          <p:cNvGrpSpPr/>
          <p:nvPr/>
        </p:nvGrpSpPr>
        <p:grpSpPr>
          <a:xfrm>
            <a:off x="5292080" y="6309320"/>
            <a:ext cx="504056" cy="504056"/>
            <a:chOff x="827584" y="3789040"/>
            <a:chExt cx="504056" cy="504056"/>
          </a:xfrm>
        </p:grpSpPr>
        <p:sp>
          <p:nvSpPr>
            <p:cNvPr id="238" name="円/楕円 237"/>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9" name="テキスト ボックス 238"/>
            <p:cNvSpPr txBox="1"/>
            <p:nvPr/>
          </p:nvSpPr>
          <p:spPr>
            <a:xfrm>
              <a:off x="899592" y="3861048"/>
              <a:ext cx="429926" cy="369332"/>
            </a:xfrm>
            <a:prstGeom prst="rect">
              <a:avLst/>
            </a:prstGeom>
            <a:noFill/>
          </p:spPr>
          <p:txBody>
            <a:bodyPr wrap="none" rtlCol="0">
              <a:spAutoFit/>
            </a:bodyPr>
            <a:lstStyle/>
            <a:p>
              <a:r>
                <a:rPr lang="en-US" altLang="ja-JP" dirty="0" smtClean="0"/>
                <a:t>12</a:t>
              </a:r>
              <a:endParaRPr kumimoji="1" lang="ja-JP" altLang="en-US" dirty="0"/>
            </a:p>
          </p:txBody>
        </p:sp>
      </p:grpSp>
      <p:grpSp>
        <p:nvGrpSpPr>
          <p:cNvPr id="15" name="グループ化 239"/>
          <p:cNvGrpSpPr/>
          <p:nvPr/>
        </p:nvGrpSpPr>
        <p:grpSpPr>
          <a:xfrm>
            <a:off x="6300192" y="6309320"/>
            <a:ext cx="504056" cy="504056"/>
            <a:chOff x="827584" y="3789040"/>
            <a:chExt cx="504056" cy="504056"/>
          </a:xfrm>
        </p:grpSpPr>
        <p:sp>
          <p:nvSpPr>
            <p:cNvPr id="241" name="円/楕円 240"/>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2" name="テキスト ボックス 241"/>
            <p:cNvSpPr txBox="1"/>
            <p:nvPr/>
          </p:nvSpPr>
          <p:spPr>
            <a:xfrm>
              <a:off x="899592" y="3861048"/>
              <a:ext cx="429926" cy="369332"/>
            </a:xfrm>
            <a:prstGeom prst="rect">
              <a:avLst/>
            </a:prstGeom>
            <a:noFill/>
          </p:spPr>
          <p:txBody>
            <a:bodyPr wrap="none" rtlCol="0">
              <a:spAutoFit/>
            </a:bodyPr>
            <a:lstStyle/>
            <a:p>
              <a:r>
                <a:rPr lang="en-US" altLang="ja-JP" dirty="0" smtClean="0"/>
                <a:t>13</a:t>
              </a:r>
              <a:endParaRPr kumimoji="1" lang="ja-JP" altLang="en-US" dirty="0"/>
            </a:p>
          </p:txBody>
        </p:sp>
      </p:grpSp>
      <p:grpSp>
        <p:nvGrpSpPr>
          <p:cNvPr id="16" name="グループ化 242"/>
          <p:cNvGrpSpPr/>
          <p:nvPr/>
        </p:nvGrpSpPr>
        <p:grpSpPr>
          <a:xfrm>
            <a:off x="7308304" y="6309320"/>
            <a:ext cx="504056" cy="504056"/>
            <a:chOff x="827584" y="3789040"/>
            <a:chExt cx="504056" cy="504056"/>
          </a:xfrm>
        </p:grpSpPr>
        <p:sp>
          <p:nvSpPr>
            <p:cNvPr id="244" name="円/楕円 243"/>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5" name="テキスト ボックス 244"/>
            <p:cNvSpPr txBox="1"/>
            <p:nvPr/>
          </p:nvSpPr>
          <p:spPr>
            <a:xfrm>
              <a:off x="899592" y="3861048"/>
              <a:ext cx="429926" cy="369332"/>
            </a:xfrm>
            <a:prstGeom prst="rect">
              <a:avLst/>
            </a:prstGeom>
            <a:noFill/>
          </p:spPr>
          <p:txBody>
            <a:bodyPr wrap="none" rtlCol="0">
              <a:spAutoFit/>
            </a:bodyPr>
            <a:lstStyle/>
            <a:p>
              <a:r>
                <a:rPr lang="en-US" altLang="ja-JP" dirty="0" smtClean="0"/>
                <a:t>14</a:t>
              </a:r>
              <a:endParaRPr kumimoji="1" lang="ja-JP" altLang="en-US" dirty="0"/>
            </a:p>
          </p:txBody>
        </p:sp>
      </p:grpSp>
      <p:cxnSp>
        <p:nvCxnSpPr>
          <p:cNvPr id="246" name="直線コネクタ 245"/>
          <p:cNvCxnSpPr/>
          <p:nvPr/>
        </p:nvCxnSpPr>
        <p:spPr bwMode="auto">
          <a:xfrm>
            <a:off x="5796136" y="656134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47" name="直線コネクタ 246"/>
          <p:cNvCxnSpPr/>
          <p:nvPr/>
        </p:nvCxnSpPr>
        <p:spPr bwMode="auto">
          <a:xfrm>
            <a:off x="6804248" y="6561348"/>
            <a:ext cx="504056" cy="0"/>
          </a:xfrm>
          <a:prstGeom prst="line">
            <a:avLst/>
          </a:prstGeom>
          <a:noFill/>
          <a:ln w="38100" cap="flat" cmpd="sng" algn="ctr">
            <a:solidFill>
              <a:schemeClr val="tx1"/>
            </a:solidFill>
            <a:prstDash val="solid"/>
            <a:round/>
            <a:headEnd type="arrow" w="med" len="med"/>
            <a:tailEnd type="none" w="med" len="med"/>
          </a:ln>
          <a:effectLst/>
        </p:spPr>
      </p:cxnSp>
      <p:grpSp>
        <p:nvGrpSpPr>
          <p:cNvPr id="17" name="グループ化 247"/>
          <p:cNvGrpSpPr/>
          <p:nvPr/>
        </p:nvGrpSpPr>
        <p:grpSpPr>
          <a:xfrm>
            <a:off x="8316416" y="6309320"/>
            <a:ext cx="504056" cy="504056"/>
            <a:chOff x="827584" y="3789040"/>
            <a:chExt cx="504056" cy="504056"/>
          </a:xfrm>
        </p:grpSpPr>
        <p:sp>
          <p:nvSpPr>
            <p:cNvPr id="249" name="円/楕円 248"/>
            <p:cNvSpPr/>
            <p:nvPr/>
          </p:nvSpPr>
          <p:spPr bwMode="auto">
            <a:xfrm>
              <a:off x="827584" y="3789040"/>
              <a:ext cx="504056" cy="504056"/>
            </a:xfrm>
            <a:prstGeom prst="ellips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0" name="テキスト ボックス 249"/>
            <p:cNvSpPr txBox="1"/>
            <p:nvPr/>
          </p:nvSpPr>
          <p:spPr>
            <a:xfrm>
              <a:off x="899592" y="3861048"/>
              <a:ext cx="429926" cy="369332"/>
            </a:xfrm>
            <a:prstGeom prst="rect">
              <a:avLst/>
            </a:prstGeom>
            <a:noFill/>
          </p:spPr>
          <p:txBody>
            <a:bodyPr wrap="none" rtlCol="0">
              <a:spAutoFit/>
            </a:bodyPr>
            <a:lstStyle/>
            <a:p>
              <a:r>
                <a:rPr lang="en-US" altLang="ja-JP" dirty="0" smtClean="0"/>
                <a:t>15</a:t>
              </a:r>
              <a:endParaRPr kumimoji="1" lang="ja-JP" altLang="en-US" dirty="0"/>
            </a:p>
          </p:txBody>
        </p:sp>
      </p:grpSp>
      <p:cxnSp>
        <p:nvCxnSpPr>
          <p:cNvPr id="251" name="直線コネクタ 250"/>
          <p:cNvCxnSpPr/>
          <p:nvPr/>
        </p:nvCxnSpPr>
        <p:spPr bwMode="auto">
          <a:xfrm>
            <a:off x="7812360" y="6561348"/>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52" name="直線コネクタ 251"/>
          <p:cNvCxnSpPr/>
          <p:nvPr/>
        </p:nvCxnSpPr>
        <p:spPr bwMode="auto">
          <a:xfrm rot="5400000">
            <a:off x="5292080" y="6057292"/>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53" name="直線コネクタ 252"/>
          <p:cNvCxnSpPr/>
          <p:nvPr/>
        </p:nvCxnSpPr>
        <p:spPr bwMode="auto">
          <a:xfrm rot="5400000">
            <a:off x="6300192" y="6057292"/>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54" name="直線コネクタ 253"/>
          <p:cNvCxnSpPr/>
          <p:nvPr/>
        </p:nvCxnSpPr>
        <p:spPr bwMode="auto">
          <a:xfrm rot="5400000">
            <a:off x="7308304" y="6057292"/>
            <a:ext cx="504056" cy="0"/>
          </a:xfrm>
          <a:prstGeom prst="line">
            <a:avLst/>
          </a:prstGeom>
          <a:noFill/>
          <a:ln w="38100" cap="flat" cmpd="sng" algn="ctr">
            <a:solidFill>
              <a:schemeClr val="tx1"/>
            </a:solidFill>
            <a:prstDash val="solid"/>
            <a:round/>
            <a:headEnd type="arrow" w="med" len="med"/>
            <a:tailEnd type="none" w="med" len="med"/>
          </a:ln>
          <a:effectLst/>
        </p:spPr>
      </p:cxnSp>
      <p:cxnSp>
        <p:nvCxnSpPr>
          <p:cNvPr id="255" name="直線コネクタ 254"/>
          <p:cNvCxnSpPr/>
          <p:nvPr/>
        </p:nvCxnSpPr>
        <p:spPr bwMode="auto">
          <a:xfrm rot="5400000">
            <a:off x="8316416" y="6057292"/>
            <a:ext cx="504056" cy="0"/>
          </a:xfrm>
          <a:prstGeom prst="line">
            <a:avLst/>
          </a:prstGeom>
          <a:noFill/>
          <a:ln w="38100" cap="flat" cmpd="sng" algn="ctr">
            <a:solidFill>
              <a:schemeClr val="tx1"/>
            </a:solidFill>
            <a:prstDash val="solid"/>
            <a:round/>
            <a:headEnd type="arrow" w="med" len="med"/>
            <a:tailEnd type="none" w="med" len="med"/>
          </a:ln>
          <a:effectLst/>
        </p:spPr>
      </p:cxnSp>
      <p:sp>
        <p:nvSpPr>
          <p:cNvPr id="256" name="テキスト ボックス 255"/>
          <p:cNvSpPr txBox="1"/>
          <p:nvPr/>
        </p:nvSpPr>
        <p:spPr>
          <a:xfrm>
            <a:off x="4572000" y="3356992"/>
            <a:ext cx="736099" cy="400110"/>
          </a:xfrm>
          <a:prstGeom prst="rect">
            <a:avLst/>
          </a:prstGeom>
          <a:noFill/>
        </p:spPr>
        <p:txBody>
          <a:bodyPr wrap="none" rtlCol="0">
            <a:spAutoFit/>
          </a:bodyPr>
          <a:lstStyle/>
          <a:p>
            <a:r>
              <a:rPr kumimoji="1" lang="en-US" altLang="ja-JP" sz="2000" dirty="0" smtClean="0"/>
              <a:t>Root</a:t>
            </a:r>
            <a:endParaRPr kumimoji="1" lang="ja-JP" altLang="en-US" sz="2000" dirty="0"/>
          </a:p>
        </p:txBody>
      </p:sp>
      <p:grpSp>
        <p:nvGrpSpPr>
          <p:cNvPr id="18" name="グループ化 144"/>
          <p:cNvGrpSpPr/>
          <p:nvPr/>
        </p:nvGrpSpPr>
        <p:grpSpPr>
          <a:xfrm>
            <a:off x="5754723" y="3667874"/>
            <a:ext cx="1706538" cy="1777350"/>
            <a:chOff x="1290227" y="3667874"/>
            <a:chExt cx="1706538" cy="1777350"/>
          </a:xfrm>
        </p:grpSpPr>
        <p:sp>
          <p:nvSpPr>
            <p:cNvPr id="204" name="フリーフォーム 203"/>
            <p:cNvSpPr/>
            <p:nvPr/>
          </p:nvSpPr>
          <p:spPr bwMode="auto">
            <a:xfrm>
              <a:off x="1907704" y="3667874"/>
              <a:ext cx="1089061" cy="1777350"/>
            </a:xfrm>
            <a:custGeom>
              <a:avLst/>
              <a:gdLst>
                <a:gd name="connsiteX0" fmla="*/ 0 w 1089061"/>
                <a:gd name="connsiteY0" fmla="*/ 1613043 h 1613043"/>
                <a:gd name="connsiteX1" fmla="*/ 0 w 1089061"/>
                <a:gd name="connsiteY1" fmla="*/ 0 h 1613043"/>
                <a:gd name="connsiteX2" fmla="*/ 1089061 w 1089061"/>
                <a:gd name="connsiteY2" fmla="*/ 0 h 1613043"/>
              </a:gdLst>
              <a:ahLst/>
              <a:cxnLst>
                <a:cxn ang="0">
                  <a:pos x="connsiteX0" y="connsiteY0"/>
                </a:cxn>
                <a:cxn ang="0">
                  <a:pos x="connsiteX1" y="connsiteY1"/>
                </a:cxn>
                <a:cxn ang="0">
                  <a:pos x="connsiteX2" y="connsiteY2"/>
                </a:cxn>
              </a:cxnLst>
              <a:rect l="l" t="t" r="r" b="b"/>
              <a:pathLst>
                <a:path w="1089061" h="1613043">
                  <a:moveTo>
                    <a:pt x="0" y="1613043"/>
                  </a:moveTo>
                  <a:lnTo>
                    <a:pt x="0" y="0"/>
                  </a:lnTo>
                  <a:lnTo>
                    <a:pt x="1089061" y="0"/>
                  </a:lnTo>
                </a:path>
              </a:pathLst>
            </a:custGeom>
            <a:noFill/>
            <a:ln w="76200" cap="flat" cmpd="sng" algn="ctr">
              <a:solidFill>
                <a:schemeClr val="accent6"/>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5" name="テキスト ボックス 204"/>
            <p:cNvSpPr txBox="1"/>
            <p:nvPr/>
          </p:nvSpPr>
          <p:spPr>
            <a:xfrm>
              <a:off x="1290227" y="3861048"/>
              <a:ext cx="617477" cy="461665"/>
            </a:xfrm>
            <a:prstGeom prst="rect">
              <a:avLst/>
            </a:prstGeom>
            <a:noFill/>
          </p:spPr>
          <p:txBody>
            <a:bodyPr wrap="none" rtlCol="0">
              <a:spAutoFit/>
            </a:bodyPr>
            <a:lstStyle/>
            <a:p>
              <a:r>
                <a:rPr kumimoji="1" lang="en-US" altLang="ja-JP" sz="2400" b="1" dirty="0" smtClean="0">
                  <a:solidFill>
                    <a:schemeClr val="accent6"/>
                  </a:solidFill>
                </a:rPr>
                <a:t>OK</a:t>
              </a:r>
              <a:endParaRPr kumimoji="1" lang="ja-JP" altLang="en-US" sz="2400" b="1" dirty="0">
                <a:solidFill>
                  <a:schemeClr val="accent6"/>
                </a:solidFill>
              </a:endParaRPr>
            </a:p>
          </p:txBody>
        </p:sp>
      </p:grpSp>
      <p:grpSp>
        <p:nvGrpSpPr>
          <p:cNvPr id="19" name="グループ化 147"/>
          <p:cNvGrpSpPr/>
          <p:nvPr/>
        </p:nvGrpSpPr>
        <p:grpSpPr>
          <a:xfrm>
            <a:off x="6539876" y="3780890"/>
            <a:ext cx="904126" cy="2384414"/>
            <a:chOff x="2075380" y="3780890"/>
            <a:chExt cx="904126" cy="2384414"/>
          </a:xfrm>
        </p:grpSpPr>
        <p:sp>
          <p:nvSpPr>
            <p:cNvPr id="207" name="フリーフォーム 206"/>
            <p:cNvSpPr/>
            <p:nvPr/>
          </p:nvSpPr>
          <p:spPr bwMode="auto">
            <a:xfrm>
              <a:off x="2075380" y="3780890"/>
              <a:ext cx="904126" cy="1910993"/>
            </a:xfrm>
            <a:custGeom>
              <a:avLst/>
              <a:gdLst>
                <a:gd name="connsiteX0" fmla="*/ 0 w 904126"/>
                <a:gd name="connsiteY0" fmla="*/ 1910993 h 1910993"/>
                <a:gd name="connsiteX1" fmla="*/ 904126 w 904126"/>
                <a:gd name="connsiteY1" fmla="*/ 1910993 h 1910993"/>
                <a:gd name="connsiteX2" fmla="*/ 904126 w 904126"/>
                <a:gd name="connsiteY2" fmla="*/ 0 h 1910993"/>
              </a:gdLst>
              <a:ahLst/>
              <a:cxnLst>
                <a:cxn ang="0">
                  <a:pos x="connsiteX0" y="connsiteY0"/>
                </a:cxn>
                <a:cxn ang="0">
                  <a:pos x="connsiteX1" y="connsiteY1"/>
                </a:cxn>
                <a:cxn ang="0">
                  <a:pos x="connsiteX2" y="connsiteY2"/>
                </a:cxn>
              </a:cxnLst>
              <a:rect l="l" t="t" r="r" b="b"/>
              <a:pathLst>
                <a:path w="904126" h="1910993">
                  <a:moveTo>
                    <a:pt x="0" y="1910993"/>
                  </a:moveTo>
                  <a:lnTo>
                    <a:pt x="904126" y="1910993"/>
                  </a:lnTo>
                  <a:lnTo>
                    <a:pt x="904126" y="0"/>
                  </a:lnTo>
                </a:path>
              </a:pathLst>
            </a:custGeom>
            <a:noFill/>
            <a:ln w="76200" cap="flat" cmpd="sng" algn="ctr">
              <a:solidFill>
                <a:srgbClr val="FF000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8" name="テキスト ボックス 207"/>
            <p:cNvSpPr txBox="1"/>
            <p:nvPr/>
          </p:nvSpPr>
          <p:spPr>
            <a:xfrm>
              <a:off x="2298339" y="5703639"/>
              <a:ext cx="644728" cy="461665"/>
            </a:xfrm>
            <a:prstGeom prst="rect">
              <a:avLst/>
            </a:prstGeom>
            <a:noFill/>
          </p:spPr>
          <p:txBody>
            <a:bodyPr wrap="none" rtlCol="0">
              <a:spAutoFit/>
            </a:bodyPr>
            <a:lstStyle/>
            <a:p>
              <a:r>
                <a:rPr lang="en-US" altLang="ja-JP" sz="2400" b="1" dirty="0" smtClean="0">
                  <a:solidFill>
                    <a:srgbClr val="FF0000"/>
                  </a:solidFill>
                </a:rPr>
                <a:t>NG</a:t>
              </a:r>
              <a:endParaRPr kumimoji="1" lang="ja-JP" altLang="en-US" sz="2400" b="1" dirty="0">
                <a:solidFill>
                  <a:srgbClr val="FF0000"/>
                </a:solidFill>
              </a:endParaRPr>
            </a:p>
          </p:txBody>
        </p:sp>
      </p:grpSp>
      <p:sp>
        <p:nvSpPr>
          <p:cNvPr id="149" name="テキスト ボックス 148"/>
          <p:cNvSpPr txBox="1"/>
          <p:nvPr/>
        </p:nvSpPr>
        <p:spPr>
          <a:xfrm>
            <a:off x="4814930" y="980728"/>
            <a:ext cx="2565382"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[Schroeder,JSAC’91]</a:t>
            </a:r>
            <a:endParaRPr kumimoji="1" lang="ja-JP" altLang="en-US" sz="2000" dirty="0">
              <a:latin typeface="Arial" pitchFamily="34" charset="0"/>
              <a:cs typeface="Arial" pitchFamily="34" charset="0"/>
            </a:endParaRPr>
          </a:p>
        </p:txBody>
      </p:sp>
      <p:cxnSp>
        <p:nvCxnSpPr>
          <p:cNvPr id="156" name="直線コネクタ 155"/>
          <p:cNvCxnSpPr/>
          <p:nvPr/>
        </p:nvCxnSpPr>
        <p:spPr bwMode="auto">
          <a:xfrm>
            <a:off x="6228184" y="2924944"/>
            <a:ext cx="1800200" cy="0"/>
          </a:xfrm>
          <a:prstGeom prst="line">
            <a:avLst/>
          </a:prstGeom>
          <a:noFill/>
          <a:ln w="38100" cap="flat" cmpd="sng" algn="ctr">
            <a:solidFill>
              <a:schemeClr val="tx1"/>
            </a:solidFill>
            <a:prstDash val="solid"/>
            <a:round/>
            <a:headEnd type="arrow" w="med" len="med"/>
            <a:tailEnd type="none" w="med" len="med"/>
          </a:ln>
          <a:effectLst/>
        </p:spPr>
      </p:cxnSp>
      <p:sp>
        <p:nvSpPr>
          <p:cNvPr id="159" name="テキスト ボックス 158"/>
          <p:cNvSpPr txBox="1"/>
          <p:nvPr/>
        </p:nvSpPr>
        <p:spPr>
          <a:xfrm>
            <a:off x="6356181" y="2492896"/>
            <a:ext cx="1669047" cy="400110"/>
          </a:xfrm>
          <a:prstGeom prst="rect">
            <a:avLst/>
          </a:prstGeom>
          <a:noFill/>
        </p:spPr>
        <p:txBody>
          <a:bodyPr wrap="none" rtlCol="0">
            <a:spAutoFit/>
          </a:bodyPr>
          <a:lstStyle/>
          <a:p>
            <a:r>
              <a:rPr lang="en-US" altLang="ja-JP" sz="2000" dirty="0" smtClean="0"/>
              <a:t>Up direction</a:t>
            </a:r>
            <a:endParaRPr kumimoji="1" lang="ja-JP" altLang="en-US" sz="2000" dirty="0"/>
          </a:p>
        </p:txBody>
      </p:sp>
      <p:sp>
        <p:nvSpPr>
          <p:cNvPr id="163" name="正方形/長方形 162"/>
          <p:cNvSpPr/>
          <p:nvPr/>
        </p:nvSpPr>
        <p:spPr bwMode="auto">
          <a:xfrm>
            <a:off x="6084168" y="2420888"/>
            <a:ext cx="2160240" cy="720080"/>
          </a:xfrm>
          <a:prstGeom prst="rect">
            <a:avLst/>
          </a:prstGeom>
          <a:no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Up*/down* routing</a:t>
            </a:r>
            <a:endParaRPr lang="ja-JP" altLang="en-US" dirty="0" smtClean="0"/>
          </a:p>
        </p:txBody>
      </p:sp>
      <p:sp>
        <p:nvSpPr>
          <p:cNvPr id="100" name="コンテンツ プレースホルダ 2"/>
          <p:cNvSpPr>
            <a:spLocks noGrp="1"/>
          </p:cNvSpPr>
          <p:nvPr>
            <p:ph idx="1"/>
          </p:nvPr>
        </p:nvSpPr>
        <p:spPr>
          <a:xfrm>
            <a:off x="228600" y="914400"/>
            <a:ext cx="5423520" cy="2370584"/>
          </a:xfrm>
        </p:spPr>
        <p:txBody>
          <a:bodyPr/>
          <a:lstStyle/>
          <a:p>
            <a:pPr eaLnBrk="1" hangingPunct="1"/>
            <a:r>
              <a:rPr lang="en-US" altLang="ja-JP" sz="2800" dirty="0" smtClean="0"/>
              <a:t>Up*/down* (UD) routing</a:t>
            </a:r>
          </a:p>
          <a:p>
            <a:pPr lvl="1"/>
            <a:r>
              <a:rPr lang="en-US" altLang="ja-JP" sz="2400" dirty="0" smtClean="0"/>
              <a:t>Irregular network routing</a:t>
            </a:r>
          </a:p>
          <a:p>
            <a:pPr lvl="1"/>
            <a:r>
              <a:rPr lang="en-US" altLang="ja-JP" sz="2400" dirty="0" smtClean="0"/>
              <a:t>A root node is selected</a:t>
            </a:r>
          </a:p>
          <a:p>
            <a:pPr lvl="1"/>
            <a:r>
              <a:rPr lang="en-US" altLang="ja-JP" sz="2400" dirty="0" smtClean="0"/>
              <a:t>Packets go up and then go down</a:t>
            </a:r>
          </a:p>
          <a:p>
            <a:pPr lvl="1"/>
            <a:endParaRPr lang="en-US" altLang="ja-JP" dirty="0" smtClean="0"/>
          </a:p>
          <a:p>
            <a:r>
              <a:rPr lang="en-US" altLang="ja-JP" sz="2800" dirty="0" smtClean="0"/>
              <a:t>Another example</a:t>
            </a:r>
          </a:p>
          <a:p>
            <a:pPr lvl="1"/>
            <a:r>
              <a:rPr lang="en-US" altLang="ja-JP" sz="2400" dirty="0" smtClean="0"/>
              <a:t>3D NoC with 4 chips</a:t>
            </a:r>
          </a:p>
        </p:txBody>
      </p:sp>
      <p:sp>
        <p:nvSpPr>
          <p:cNvPr id="101" name="正方形/長方形 100"/>
          <p:cNvSpPr/>
          <p:nvPr/>
        </p:nvSpPr>
        <p:spPr bwMode="auto">
          <a:xfrm>
            <a:off x="6732240" y="42930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2" name="正方形/長方形 101"/>
          <p:cNvSpPr/>
          <p:nvPr/>
        </p:nvSpPr>
        <p:spPr bwMode="auto">
          <a:xfrm>
            <a:off x="6732240" y="42210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3" name="正方形/長方形 102"/>
          <p:cNvSpPr/>
          <p:nvPr/>
        </p:nvSpPr>
        <p:spPr bwMode="auto">
          <a:xfrm>
            <a:off x="7164288" y="46531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05" name="正方形/長方形 104"/>
          <p:cNvSpPr/>
          <p:nvPr/>
        </p:nvSpPr>
        <p:spPr bwMode="auto">
          <a:xfrm>
            <a:off x="7740352"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6" name="正方形/長方形 105"/>
          <p:cNvSpPr/>
          <p:nvPr/>
        </p:nvSpPr>
        <p:spPr bwMode="auto">
          <a:xfrm>
            <a:off x="8172400" y="587727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16" name="テキスト ボックス 115"/>
          <p:cNvSpPr txBox="1"/>
          <p:nvPr/>
        </p:nvSpPr>
        <p:spPr bwMode="auto">
          <a:xfrm>
            <a:off x="5724128" y="573325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120" name="テキスト ボックス 119"/>
          <p:cNvSpPr txBox="1"/>
          <p:nvPr/>
        </p:nvSpPr>
        <p:spPr bwMode="auto">
          <a:xfrm>
            <a:off x="5724128" y="4541058"/>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121" name="テキスト ボックス 120"/>
          <p:cNvSpPr txBox="1"/>
          <p:nvPr/>
        </p:nvSpPr>
        <p:spPr bwMode="auto">
          <a:xfrm>
            <a:off x="5724128" y="206084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3 </a:t>
            </a:r>
            <a:endParaRPr lang="ja-JP" altLang="en-US" sz="2000" dirty="0">
              <a:latin typeface="+mj-lt"/>
              <a:ea typeface="ＭＳ Ｐゴシック" pitchFamily="50" charset="-128"/>
            </a:endParaRPr>
          </a:p>
        </p:txBody>
      </p:sp>
      <p:sp>
        <p:nvSpPr>
          <p:cNvPr id="125" name="正方形/長方形 124"/>
          <p:cNvSpPr/>
          <p:nvPr/>
        </p:nvSpPr>
        <p:spPr bwMode="auto">
          <a:xfrm>
            <a:off x="6732240"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6" name="正方形/長方形 125"/>
          <p:cNvSpPr/>
          <p:nvPr/>
        </p:nvSpPr>
        <p:spPr bwMode="auto">
          <a:xfrm>
            <a:off x="7164288" y="587727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8" name="正方形/長方形 127"/>
          <p:cNvSpPr/>
          <p:nvPr/>
        </p:nvSpPr>
        <p:spPr bwMode="auto">
          <a:xfrm>
            <a:off x="7740352" y="42930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9" name="正方形/長方形 128"/>
          <p:cNvSpPr/>
          <p:nvPr/>
        </p:nvSpPr>
        <p:spPr bwMode="auto">
          <a:xfrm>
            <a:off x="7740352" y="42210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0" name="正方形/長方形 129"/>
          <p:cNvSpPr/>
          <p:nvPr/>
        </p:nvSpPr>
        <p:spPr bwMode="auto">
          <a:xfrm>
            <a:off x="8172400" y="46531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1" name="正方形/長方形 130"/>
          <p:cNvSpPr/>
          <p:nvPr/>
        </p:nvSpPr>
        <p:spPr bwMode="auto">
          <a:xfrm>
            <a:off x="6732240" y="184482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2" name="正方形/長方形 131"/>
          <p:cNvSpPr/>
          <p:nvPr/>
        </p:nvSpPr>
        <p:spPr bwMode="auto">
          <a:xfrm>
            <a:off x="6732240" y="1772816"/>
            <a:ext cx="1008112" cy="1008112"/>
          </a:xfrm>
          <a:prstGeom prst="rect">
            <a:avLst/>
          </a:prstGeom>
          <a:solidFill>
            <a:srgbClr val="FFFF99"/>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3" name="正方形/長方形 132"/>
          <p:cNvSpPr/>
          <p:nvPr/>
        </p:nvSpPr>
        <p:spPr bwMode="auto">
          <a:xfrm>
            <a:off x="7164288"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4" name="正方形/長方形 133"/>
          <p:cNvSpPr/>
          <p:nvPr/>
        </p:nvSpPr>
        <p:spPr bwMode="auto">
          <a:xfrm>
            <a:off x="7740352" y="177281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5" name="正方形/長方形 134"/>
          <p:cNvSpPr/>
          <p:nvPr/>
        </p:nvSpPr>
        <p:spPr bwMode="auto">
          <a:xfrm>
            <a:off x="8172400"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136" name="直線コネクタ 135"/>
          <p:cNvCxnSpPr>
            <a:stCxn id="133" idx="3"/>
          </p:cNvCxnSpPr>
          <p:nvPr/>
        </p:nvCxnSpPr>
        <p:spPr bwMode="auto">
          <a:xfrm>
            <a:off x="7307163" y="2276302"/>
            <a:ext cx="936103" cy="570"/>
          </a:xfrm>
          <a:prstGeom prst="line">
            <a:avLst/>
          </a:prstGeom>
          <a:noFill/>
          <a:ln w="38100" cap="flat" cmpd="sng" algn="ctr">
            <a:solidFill>
              <a:schemeClr val="tx1"/>
            </a:solidFill>
            <a:prstDash val="solid"/>
            <a:round/>
            <a:headEnd type="none" w="med" len="med"/>
            <a:tailEnd type="none" w="med" len="med"/>
          </a:ln>
          <a:effectLst/>
        </p:spPr>
      </p:cxnSp>
      <p:cxnSp>
        <p:nvCxnSpPr>
          <p:cNvPr id="259" name="直線コネクタ 258"/>
          <p:cNvCxnSpPr>
            <a:stCxn id="103" idx="3"/>
          </p:cNvCxnSpPr>
          <p:nvPr/>
        </p:nvCxnSpPr>
        <p:spPr bwMode="auto">
          <a:xfrm>
            <a:off x="7307163" y="4724574"/>
            <a:ext cx="936104" cy="570"/>
          </a:xfrm>
          <a:prstGeom prst="line">
            <a:avLst/>
          </a:prstGeom>
          <a:noFill/>
          <a:ln w="28575" cap="flat" cmpd="sng" algn="ctr">
            <a:solidFill>
              <a:schemeClr val="tx1"/>
            </a:solidFill>
            <a:prstDash val="solid"/>
            <a:round/>
            <a:headEnd type="none" w="med" len="med"/>
            <a:tailEnd type="none" w="med" len="med"/>
          </a:ln>
          <a:effectLst/>
        </p:spPr>
      </p:cxnSp>
      <p:sp>
        <p:nvSpPr>
          <p:cNvPr id="260" name="テキスト ボックス 259"/>
          <p:cNvSpPr txBox="1"/>
          <p:nvPr/>
        </p:nvSpPr>
        <p:spPr bwMode="auto">
          <a:xfrm>
            <a:off x="5724128" y="328498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261" name="正方形/長方形 260"/>
          <p:cNvSpPr/>
          <p:nvPr/>
        </p:nvSpPr>
        <p:spPr bwMode="auto">
          <a:xfrm>
            <a:off x="6732240" y="3068960"/>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2" name="正方形/長方形 261"/>
          <p:cNvSpPr/>
          <p:nvPr/>
        </p:nvSpPr>
        <p:spPr bwMode="auto">
          <a:xfrm>
            <a:off x="6732240" y="29969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3" name="正方形/長方形 262"/>
          <p:cNvSpPr/>
          <p:nvPr/>
        </p:nvSpPr>
        <p:spPr bwMode="auto">
          <a:xfrm>
            <a:off x="7164288" y="342900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4" name="正方形/長方形 263"/>
          <p:cNvSpPr/>
          <p:nvPr/>
        </p:nvSpPr>
        <p:spPr bwMode="auto">
          <a:xfrm>
            <a:off x="7740352" y="29969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5" name="正方形/長方形 264"/>
          <p:cNvSpPr/>
          <p:nvPr/>
        </p:nvSpPr>
        <p:spPr bwMode="auto">
          <a:xfrm>
            <a:off x="8172400" y="342900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72" name="テキスト ボックス 271"/>
          <p:cNvSpPr txBox="1"/>
          <p:nvPr/>
        </p:nvSpPr>
        <p:spPr>
          <a:xfrm>
            <a:off x="6732240" y="6033116"/>
            <a:ext cx="325730" cy="369332"/>
          </a:xfrm>
          <a:prstGeom prst="rect">
            <a:avLst/>
          </a:prstGeom>
          <a:noFill/>
        </p:spPr>
        <p:txBody>
          <a:bodyPr wrap="none" rtlCol="0">
            <a:spAutoFit/>
          </a:bodyPr>
          <a:lstStyle/>
          <a:p>
            <a:r>
              <a:rPr lang="en-US" altLang="ja-JP" dirty="0" smtClean="0"/>
              <a:t>6</a:t>
            </a:r>
            <a:endParaRPr kumimoji="1" lang="ja-JP" altLang="en-US" dirty="0"/>
          </a:p>
        </p:txBody>
      </p:sp>
      <p:sp>
        <p:nvSpPr>
          <p:cNvPr id="273" name="テキスト ボックス 272"/>
          <p:cNvSpPr txBox="1"/>
          <p:nvPr/>
        </p:nvSpPr>
        <p:spPr>
          <a:xfrm>
            <a:off x="8422734" y="6042408"/>
            <a:ext cx="325730" cy="369332"/>
          </a:xfrm>
          <a:prstGeom prst="rect">
            <a:avLst/>
          </a:prstGeom>
          <a:noFill/>
        </p:spPr>
        <p:txBody>
          <a:bodyPr wrap="none" rtlCol="0">
            <a:spAutoFit/>
          </a:bodyPr>
          <a:lstStyle/>
          <a:p>
            <a:r>
              <a:rPr lang="en-US" altLang="ja-JP" dirty="0" smtClean="0"/>
              <a:t>7</a:t>
            </a:r>
            <a:endParaRPr kumimoji="1" lang="ja-JP" altLang="en-US" dirty="0"/>
          </a:p>
        </p:txBody>
      </p:sp>
      <p:sp>
        <p:nvSpPr>
          <p:cNvPr id="274" name="テキスト ボックス 273"/>
          <p:cNvSpPr txBox="1"/>
          <p:nvPr/>
        </p:nvSpPr>
        <p:spPr>
          <a:xfrm>
            <a:off x="6732240" y="4807426"/>
            <a:ext cx="325730" cy="369332"/>
          </a:xfrm>
          <a:prstGeom prst="rect">
            <a:avLst/>
          </a:prstGeom>
          <a:noFill/>
        </p:spPr>
        <p:txBody>
          <a:bodyPr wrap="none" rtlCol="0">
            <a:spAutoFit/>
          </a:bodyPr>
          <a:lstStyle/>
          <a:p>
            <a:r>
              <a:rPr lang="en-US" altLang="ja-JP" dirty="0" smtClean="0"/>
              <a:t>4</a:t>
            </a:r>
            <a:endParaRPr kumimoji="1" lang="ja-JP" altLang="en-US" dirty="0"/>
          </a:p>
        </p:txBody>
      </p:sp>
      <p:sp>
        <p:nvSpPr>
          <p:cNvPr id="275" name="テキスト ボックス 274"/>
          <p:cNvSpPr txBox="1"/>
          <p:nvPr/>
        </p:nvSpPr>
        <p:spPr>
          <a:xfrm>
            <a:off x="8422734" y="4816718"/>
            <a:ext cx="325730" cy="369332"/>
          </a:xfrm>
          <a:prstGeom prst="rect">
            <a:avLst/>
          </a:prstGeom>
          <a:noFill/>
        </p:spPr>
        <p:txBody>
          <a:bodyPr wrap="none" rtlCol="0">
            <a:spAutoFit/>
          </a:bodyPr>
          <a:lstStyle/>
          <a:p>
            <a:r>
              <a:rPr lang="en-US" altLang="ja-JP" dirty="0" smtClean="0"/>
              <a:t>5</a:t>
            </a:r>
            <a:endParaRPr kumimoji="1" lang="ja-JP" altLang="en-US" dirty="0"/>
          </a:p>
        </p:txBody>
      </p:sp>
      <p:sp>
        <p:nvSpPr>
          <p:cNvPr id="276" name="テキスト ボックス 275"/>
          <p:cNvSpPr txBox="1"/>
          <p:nvPr/>
        </p:nvSpPr>
        <p:spPr>
          <a:xfrm>
            <a:off x="6732240" y="3573016"/>
            <a:ext cx="325730" cy="369332"/>
          </a:xfrm>
          <a:prstGeom prst="rect">
            <a:avLst/>
          </a:prstGeom>
          <a:noFill/>
        </p:spPr>
        <p:txBody>
          <a:bodyPr wrap="none" rtlCol="0">
            <a:spAutoFit/>
          </a:bodyPr>
          <a:lstStyle/>
          <a:p>
            <a:r>
              <a:rPr lang="en-US" altLang="ja-JP" dirty="0" smtClean="0"/>
              <a:t>2</a:t>
            </a:r>
            <a:endParaRPr kumimoji="1" lang="ja-JP" altLang="en-US" dirty="0"/>
          </a:p>
        </p:txBody>
      </p:sp>
      <p:sp>
        <p:nvSpPr>
          <p:cNvPr id="277" name="テキスト ボックス 276"/>
          <p:cNvSpPr txBox="1"/>
          <p:nvPr/>
        </p:nvSpPr>
        <p:spPr>
          <a:xfrm>
            <a:off x="8422734" y="3582308"/>
            <a:ext cx="325730" cy="369332"/>
          </a:xfrm>
          <a:prstGeom prst="rect">
            <a:avLst/>
          </a:prstGeom>
          <a:noFill/>
        </p:spPr>
        <p:txBody>
          <a:bodyPr wrap="none" rtlCol="0">
            <a:spAutoFit/>
          </a:bodyPr>
          <a:lstStyle/>
          <a:p>
            <a:r>
              <a:rPr lang="en-US" altLang="ja-JP" dirty="0" smtClean="0"/>
              <a:t>3</a:t>
            </a:r>
            <a:endParaRPr kumimoji="1" lang="ja-JP" altLang="en-US" dirty="0"/>
          </a:p>
        </p:txBody>
      </p:sp>
      <p:sp>
        <p:nvSpPr>
          <p:cNvPr id="278" name="テキスト ボックス 277"/>
          <p:cNvSpPr txBox="1"/>
          <p:nvPr/>
        </p:nvSpPr>
        <p:spPr>
          <a:xfrm>
            <a:off x="6732240" y="2348880"/>
            <a:ext cx="325730"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79" name="テキスト ボックス 278"/>
          <p:cNvSpPr txBox="1"/>
          <p:nvPr/>
        </p:nvSpPr>
        <p:spPr>
          <a:xfrm>
            <a:off x="8422734" y="2358172"/>
            <a:ext cx="288862" cy="369332"/>
          </a:xfrm>
          <a:prstGeom prst="rect">
            <a:avLst/>
          </a:prstGeom>
          <a:noFill/>
        </p:spPr>
        <p:txBody>
          <a:bodyPr wrap="none" rtlCol="0">
            <a:spAutoFit/>
          </a:bodyPr>
          <a:lstStyle/>
          <a:p>
            <a:r>
              <a:rPr lang="en-US" altLang="ja-JP" dirty="0" smtClean="0"/>
              <a:t>1</a:t>
            </a:r>
            <a:endParaRPr kumimoji="1" lang="ja-JP" altLang="en-US" dirty="0"/>
          </a:p>
        </p:txBody>
      </p:sp>
      <p:cxnSp>
        <p:nvCxnSpPr>
          <p:cNvPr id="157" name="直線コネクタ 156"/>
          <p:cNvCxnSpPr>
            <a:stCxn id="133" idx="2"/>
            <a:endCxn id="263" idx="0"/>
          </p:cNvCxnSpPr>
          <p:nvPr/>
        </p:nvCxnSpPr>
        <p:spPr bwMode="auto">
          <a:xfrm rot="5400000">
            <a:off x="6695096" y="2888369"/>
            <a:ext cx="1081261" cy="0"/>
          </a:xfrm>
          <a:prstGeom prst="line">
            <a:avLst/>
          </a:prstGeom>
          <a:noFill/>
          <a:ln w="38100" cap="flat" cmpd="sng" algn="ctr">
            <a:solidFill>
              <a:schemeClr val="tx1"/>
            </a:solidFill>
            <a:prstDash val="solid"/>
            <a:round/>
            <a:headEnd type="none" w="med" len="med"/>
            <a:tailEnd type="none" w="med" len="med"/>
          </a:ln>
          <a:effectLst/>
        </p:spPr>
      </p:cxnSp>
      <p:cxnSp>
        <p:nvCxnSpPr>
          <p:cNvPr id="178" name="直線コネクタ 177"/>
          <p:cNvCxnSpPr/>
          <p:nvPr/>
        </p:nvCxnSpPr>
        <p:spPr bwMode="auto">
          <a:xfrm rot="16200000" flipH="1">
            <a:off x="6701938" y="5331510"/>
            <a:ext cx="1080120" cy="11403"/>
          </a:xfrm>
          <a:prstGeom prst="line">
            <a:avLst/>
          </a:prstGeom>
          <a:noFill/>
          <a:ln w="38100" cap="flat" cmpd="sng" algn="ctr">
            <a:solidFill>
              <a:schemeClr val="tx1"/>
            </a:solidFill>
            <a:prstDash val="solid"/>
            <a:round/>
            <a:headEnd type="none" w="med" len="med"/>
            <a:tailEnd type="none" w="med" len="med"/>
          </a:ln>
          <a:effectLst/>
        </p:spPr>
      </p:cxnSp>
      <p:cxnSp>
        <p:nvCxnSpPr>
          <p:cNvPr id="180" name="直線コネクタ 179"/>
          <p:cNvCxnSpPr/>
          <p:nvPr/>
        </p:nvCxnSpPr>
        <p:spPr bwMode="auto">
          <a:xfrm rot="16200000" flipH="1">
            <a:off x="6701938" y="4107375"/>
            <a:ext cx="1080120" cy="11403"/>
          </a:xfrm>
          <a:prstGeom prst="line">
            <a:avLst/>
          </a:prstGeom>
          <a:noFill/>
          <a:ln w="38100" cap="flat" cmpd="sng" algn="ctr">
            <a:solidFill>
              <a:schemeClr val="tx1"/>
            </a:solidFill>
            <a:prstDash val="solid"/>
            <a:round/>
            <a:headEnd type="none" w="med" len="med"/>
            <a:tailEnd type="none" w="med" len="med"/>
          </a:ln>
          <a:effectLst/>
        </p:spPr>
      </p:cxnSp>
      <p:cxnSp>
        <p:nvCxnSpPr>
          <p:cNvPr id="181" name="直線コネクタ 180"/>
          <p:cNvCxnSpPr/>
          <p:nvPr/>
        </p:nvCxnSpPr>
        <p:spPr bwMode="auto">
          <a:xfrm rot="16200000" flipH="1">
            <a:off x="7698646" y="2883238"/>
            <a:ext cx="1080120" cy="11403"/>
          </a:xfrm>
          <a:prstGeom prst="line">
            <a:avLst/>
          </a:prstGeom>
          <a:noFill/>
          <a:ln w="38100" cap="flat" cmpd="sng" algn="ctr">
            <a:solidFill>
              <a:schemeClr val="tx1"/>
            </a:solidFill>
            <a:prstDash val="solid"/>
            <a:round/>
            <a:headEnd type="none" w="med" len="med"/>
            <a:tailEnd type="none" w="med" len="med"/>
          </a:ln>
          <a:effectLst/>
        </p:spPr>
      </p:cxnSp>
      <p:cxnSp>
        <p:nvCxnSpPr>
          <p:cNvPr id="182" name="直線コネクタ 181"/>
          <p:cNvCxnSpPr/>
          <p:nvPr/>
        </p:nvCxnSpPr>
        <p:spPr bwMode="auto">
          <a:xfrm rot="16200000" flipH="1">
            <a:off x="7698646" y="4107374"/>
            <a:ext cx="1080120" cy="11403"/>
          </a:xfrm>
          <a:prstGeom prst="line">
            <a:avLst/>
          </a:prstGeom>
          <a:noFill/>
          <a:ln w="38100" cap="flat" cmpd="sng" algn="ctr">
            <a:solidFill>
              <a:schemeClr val="tx1"/>
            </a:solidFill>
            <a:prstDash val="solid"/>
            <a:round/>
            <a:headEnd type="none" w="med" len="med"/>
            <a:tailEnd type="none" w="med" len="med"/>
          </a:ln>
          <a:effectLst/>
        </p:spPr>
      </p:cxnSp>
      <p:cxnSp>
        <p:nvCxnSpPr>
          <p:cNvPr id="183" name="直線コネクタ 182"/>
          <p:cNvCxnSpPr/>
          <p:nvPr/>
        </p:nvCxnSpPr>
        <p:spPr bwMode="auto">
          <a:xfrm rot="16200000" flipH="1">
            <a:off x="7710050" y="5331510"/>
            <a:ext cx="1080120" cy="11403"/>
          </a:xfrm>
          <a:prstGeom prst="line">
            <a:avLst/>
          </a:prstGeom>
          <a:noFill/>
          <a:ln w="38100" cap="flat" cmpd="sng" algn="ctr">
            <a:solidFill>
              <a:schemeClr val="tx1"/>
            </a:solidFill>
            <a:prstDash val="solid"/>
            <a:round/>
            <a:headEnd type="none" w="med" len="med"/>
            <a:tailEnd type="none" w="med" len="med"/>
          </a:ln>
          <a:effectLst/>
        </p:spPr>
      </p:cxnSp>
      <p:sp>
        <p:nvSpPr>
          <p:cNvPr id="199" name="テキスト ボックス 198"/>
          <p:cNvSpPr txBox="1"/>
          <p:nvPr/>
        </p:nvSpPr>
        <p:spPr>
          <a:xfrm>
            <a:off x="6876256" y="1732746"/>
            <a:ext cx="736099" cy="400110"/>
          </a:xfrm>
          <a:prstGeom prst="rect">
            <a:avLst/>
          </a:prstGeom>
          <a:noFill/>
        </p:spPr>
        <p:txBody>
          <a:bodyPr wrap="none" rtlCol="0">
            <a:spAutoFit/>
          </a:bodyPr>
          <a:lstStyle/>
          <a:p>
            <a:r>
              <a:rPr kumimoji="1" lang="en-US" altLang="ja-JP" sz="2000" dirty="0" smtClean="0"/>
              <a:t>Root</a:t>
            </a:r>
            <a:endParaRPr kumimoji="1" lang="ja-JP" altLang="en-US" sz="2000" dirty="0"/>
          </a:p>
        </p:txBody>
      </p:sp>
      <p:cxnSp>
        <p:nvCxnSpPr>
          <p:cNvPr id="124" name="直線コネクタ 123"/>
          <p:cNvCxnSpPr/>
          <p:nvPr/>
        </p:nvCxnSpPr>
        <p:spPr bwMode="auto">
          <a:xfrm>
            <a:off x="7307163" y="5949280"/>
            <a:ext cx="1009253" cy="569"/>
          </a:xfrm>
          <a:prstGeom prst="line">
            <a:avLst/>
          </a:prstGeom>
          <a:noFill/>
          <a:ln w="38100" cap="flat" cmpd="sng" algn="ctr">
            <a:solidFill>
              <a:schemeClr val="tx1"/>
            </a:solidFill>
            <a:prstDash val="solid"/>
            <a:round/>
            <a:headEnd type="none" w="med" len="med"/>
            <a:tailEnd type="none" w="med" len="med"/>
          </a:ln>
          <a:effectLst/>
        </p:spPr>
      </p:cxnSp>
      <p:sp>
        <p:nvSpPr>
          <p:cNvPr id="212" name="テキスト ボックス 211"/>
          <p:cNvSpPr txBox="1"/>
          <p:nvPr/>
        </p:nvSpPr>
        <p:spPr>
          <a:xfrm>
            <a:off x="4814930" y="980728"/>
            <a:ext cx="2565382"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[Schroeder,JSAC’91]</a:t>
            </a:r>
            <a:endParaRPr kumimoji="1" lang="ja-JP" altLang="en-US" sz="2000" dirty="0">
              <a:latin typeface="Arial" pitchFamily="34" charset="0"/>
              <a:cs typeface="Arial" pitchFamily="34" charset="0"/>
            </a:endParaRPr>
          </a:p>
        </p:txBody>
      </p:sp>
      <p:pic>
        <p:nvPicPr>
          <p:cNvPr id="123" name="図 122" descr="stack.jpg"/>
          <p:cNvPicPr>
            <a:picLocks noChangeAspect="1"/>
          </p:cNvPicPr>
          <p:nvPr/>
        </p:nvPicPr>
        <p:blipFill>
          <a:blip r:embed="rId2" cstate="print"/>
          <a:stretch>
            <a:fillRect/>
          </a:stretch>
        </p:blipFill>
        <p:spPr>
          <a:xfrm>
            <a:off x="755576" y="4293096"/>
            <a:ext cx="3362344" cy="24208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Up*/down* routing</a:t>
            </a:r>
            <a:endParaRPr lang="ja-JP" altLang="en-US" dirty="0" smtClean="0"/>
          </a:p>
        </p:txBody>
      </p:sp>
      <p:sp>
        <p:nvSpPr>
          <p:cNvPr id="100" name="コンテンツ プレースホルダ 2"/>
          <p:cNvSpPr>
            <a:spLocks noGrp="1"/>
          </p:cNvSpPr>
          <p:nvPr>
            <p:ph idx="1"/>
          </p:nvPr>
        </p:nvSpPr>
        <p:spPr>
          <a:xfrm>
            <a:off x="228600" y="914400"/>
            <a:ext cx="5423520" cy="2370584"/>
          </a:xfrm>
        </p:spPr>
        <p:txBody>
          <a:bodyPr/>
          <a:lstStyle/>
          <a:p>
            <a:pPr eaLnBrk="1" hangingPunct="1"/>
            <a:r>
              <a:rPr lang="en-US" altLang="ja-JP" sz="2800" dirty="0" smtClean="0"/>
              <a:t>Up*/down* (UD) routing</a:t>
            </a:r>
          </a:p>
          <a:p>
            <a:pPr lvl="1"/>
            <a:r>
              <a:rPr lang="en-US" altLang="ja-JP" sz="2400" dirty="0" smtClean="0"/>
              <a:t>Irregular network routing</a:t>
            </a:r>
          </a:p>
          <a:p>
            <a:pPr lvl="1"/>
            <a:r>
              <a:rPr lang="en-US" altLang="ja-JP" sz="2400" dirty="0" smtClean="0"/>
              <a:t>A root node is selected</a:t>
            </a:r>
          </a:p>
          <a:p>
            <a:pPr lvl="1"/>
            <a:r>
              <a:rPr lang="en-US" altLang="ja-JP" sz="2400" dirty="0" smtClean="0"/>
              <a:t>Packets go up and then go down</a:t>
            </a:r>
          </a:p>
          <a:p>
            <a:pPr lvl="1"/>
            <a:endParaRPr lang="en-US" altLang="ja-JP" dirty="0" smtClean="0"/>
          </a:p>
          <a:p>
            <a:r>
              <a:rPr lang="en-US" altLang="ja-JP" sz="2800" dirty="0" smtClean="0"/>
              <a:t>Another example</a:t>
            </a:r>
          </a:p>
          <a:p>
            <a:pPr lvl="1"/>
            <a:r>
              <a:rPr lang="en-US" altLang="ja-JP" sz="2400" dirty="0" smtClean="0"/>
              <a:t>3D NoC with 4 chips</a:t>
            </a:r>
          </a:p>
        </p:txBody>
      </p:sp>
      <p:sp>
        <p:nvSpPr>
          <p:cNvPr id="101" name="正方形/長方形 100"/>
          <p:cNvSpPr/>
          <p:nvPr/>
        </p:nvSpPr>
        <p:spPr bwMode="auto">
          <a:xfrm>
            <a:off x="6732240" y="42930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2" name="正方形/長方形 101"/>
          <p:cNvSpPr/>
          <p:nvPr/>
        </p:nvSpPr>
        <p:spPr bwMode="auto">
          <a:xfrm>
            <a:off x="6732240" y="42210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3" name="正方形/長方形 102"/>
          <p:cNvSpPr/>
          <p:nvPr/>
        </p:nvSpPr>
        <p:spPr bwMode="auto">
          <a:xfrm>
            <a:off x="7164288" y="46531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05" name="正方形/長方形 104"/>
          <p:cNvSpPr/>
          <p:nvPr/>
        </p:nvSpPr>
        <p:spPr bwMode="auto">
          <a:xfrm>
            <a:off x="7740352"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6" name="正方形/長方形 105"/>
          <p:cNvSpPr/>
          <p:nvPr/>
        </p:nvSpPr>
        <p:spPr bwMode="auto">
          <a:xfrm>
            <a:off x="8172400" y="587727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16" name="テキスト ボックス 115"/>
          <p:cNvSpPr txBox="1"/>
          <p:nvPr/>
        </p:nvSpPr>
        <p:spPr bwMode="auto">
          <a:xfrm>
            <a:off x="5724128" y="573325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120" name="テキスト ボックス 119"/>
          <p:cNvSpPr txBox="1"/>
          <p:nvPr/>
        </p:nvSpPr>
        <p:spPr bwMode="auto">
          <a:xfrm>
            <a:off x="5724128" y="4541058"/>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121" name="テキスト ボックス 120"/>
          <p:cNvSpPr txBox="1"/>
          <p:nvPr/>
        </p:nvSpPr>
        <p:spPr bwMode="auto">
          <a:xfrm>
            <a:off x="5724128" y="206084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3 </a:t>
            </a:r>
            <a:endParaRPr lang="ja-JP" altLang="en-US" sz="2000" dirty="0">
              <a:latin typeface="+mj-lt"/>
              <a:ea typeface="ＭＳ Ｐゴシック" pitchFamily="50" charset="-128"/>
            </a:endParaRPr>
          </a:p>
        </p:txBody>
      </p:sp>
      <p:sp>
        <p:nvSpPr>
          <p:cNvPr id="125" name="正方形/長方形 124"/>
          <p:cNvSpPr/>
          <p:nvPr/>
        </p:nvSpPr>
        <p:spPr bwMode="auto">
          <a:xfrm>
            <a:off x="6732240"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6" name="正方形/長方形 125"/>
          <p:cNvSpPr/>
          <p:nvPr/>
        </p:nvSpPr>
        <p:spPr bwMode="auto">
          <a:xfrm>
            <a:off x="7164288" y="587727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8" name="正方形/長方形 127"/>
          <p:cNvSpPr/>
          <p:nvPr/>
        </p:nvSpPr>
        <p:spPr bwMode="auto">
          <a:xfrm>
            <a:off x="7740352" y="42930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9" name="正方形/長方形 128"/>
          <p:cNvSpPr/>
          <p:nvPr/>
        </p:nvSpPr>
        <p:spPr bwMode="auto">
          <a:xfrm>
            <a:off x="7740352" y="42210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0" name="正方形/長方形 129"/>
          <p:cNvSpPr/>
          <p:nvPr/>
        </p:nvSpPr>
        <p:spPr bwMode="auto">
          <a:xfrm>
            <a:off x="8172400" y="46531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1" name="正方形/長方形 130"/>
          <p:cNvSpPr/>
          <p:nvPr/>
        </p:nvSpPr>
        <p:spPr bwMode="auto">
          <a:xfrm>
            <a:off x="6732240" y="184482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2" name="正方形/長方形 131"/>
          <p:cNvSpPr/>
          <p:nvPr/>
        </p:nvSpPr>
        <p:spPr bwMode="auto">
          <a:xfrm>
            <a:off x="6732240" y="1772816"/>
            <a:ext cx="1008112" cy="1008112"/>
          </a:xfrm>
          <a:prstGeom prst="rect">
            <a:avLst/>
          </a:prstGeom>
          <a:solidFill>
            <a:srgbClr val="FFFF99"/>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3" name="正方形/長方形 132"/>
          <p:cNvSpPr/>
          <p:nvPr/>
        </p:nvSpPr>
        <p:spPr bwMode="auto">
          <a:xfrm>
            <a:off x="7164288"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4" name="正方形/長方形 133"/>
          <p:cNvSpPr/>
          <p:nvPr/>
        </p:nvSpPr>
        <p:spPr bwMode="auto">
          <a:xfrm>
            <a:off x="7740352" y="177281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5" name="正方形/長方形 134"/>
          <p:cNvSpPr/>
          <p:nvPr/>
        </p:nvSpPr>
        <p:spPr bwMode="auto">
          <a:xfrm>
            <a:off x="8172400"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136" name="直線コネクタ 135"/>
          <p:cNvCxnSpPr>
            <a:stCxn id="133" idx="3"/>
          </p:cNvCxnSpPr>
          <p:nvPr/>
        </p:nvCxnSpPr>
        <p:spPr bwMode="auto">
          <a:xfrm>
            <a:off x="7307163" y="2276302"/>
            <a:ext cx="936103" cy="570"/>
          </a:xfrm>
          <a:prstGeom prst="line">
            <a:avLst/>
          </a:prstGeom>
          <a:noFill/>
          <a:ln w="38100" cap="flat" cmpd="sng" algn="ctr">
            <a:solidFill>
              <a:schemeClr val="tx1"/>
            </a:solidFill>
            <a:prstDash val="solid"/>
            <a:round/>
            <a:headEnd type="arrow" w="med" len="med"/>
            <a:tailEnd type="none" w="med" len="med"/>
          </a:ln>
          <a:effectLst/>
        </p:spPr>
      </p:cxnSp>
      <p:cxnSp>
        <p:nvCxnSpPr>
          <p:cNvPr id="259" name="直線コネクタ 258"/>
          <p:cNvCxnSpPr>
            <a:stCxn id="103" idx="3"/>
          </p:cNvCxnSpPr>
          <p:nvPr/>
        </p:nvCxnSpPr>
        <p:spPr bwMode="auto">
          <a:xfrm>
            <a:off x="7307163" y="4724574"/>
            <a:ext cx="936104" cy="570"/>
          </a:xfrm>
          <a:prstGeom prst="line">
            <a:avLst/>
          </a:prstGeom>
          <a:noFill/>
          <a:ln w="28575" cap="flat" cmpd="sng" algn="ctr">
            <a:solidFill>
              <a:schemeClr val="tx1"/>
            </a:solidFill>
            <a:prstDash val="solid"/>
            <a:round/>
            <a:headEnd type="arrow" w="med" len="med"/>
            <a:tailEnd type="none" w="med" len="med"/>
          </a:ln>
          <a:effectLst/>
        </p:spPr>
      </p:cxnSp>
      <p:sp>
        <p:nvSpPr>
          <p:cNvPr id="260" name="テキスト ボックス 259"/>
          <p:cNvSpPr txBox="1"/>
          <p:nvPr/>
        </p:nvSpPr>
        <p:spPr bwMode="auto">
          <a:xfrm>
            <a:off x="5724128" y="328498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261" name="正方形/長方形 260"/>
          <p:cNvSpPr/>
          <p:nvPr/>
        </p:nvSpPr>
        <p:spPr bwMode="auto">
          <a:xfrm>
            <a:off x="6732240" y="3068960"/>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2" name="正方形/長方形 261"/>
          <p:cNvSpPr/>
          <p:nvPr/>
        </p:nvSpPr>
        <p:spPr bwMode="auto">
          <a:xfrm>
            <a:off x="6732240" y="29969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3" name="正方形/長方形 262"/>
          <p:cNvSpPr/>
          <p:nvPr/>
        </p:nvSpPr>
        <p:spPr bwMode="auto">
          <a:xfrm>
            <a:off x="7164288" y="342900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4" name="正方形/長方形 263"/>
          <p:cNvSpPr/>
          <p:nvPr/>
        </p:nvSpPr>
        <p:spPr bwMode="auto">
          <a:xfrm>
            <a:off x="7740352" y="29969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5" name="正方形/長方形 264"/>
          <p:cNvSpPr/>
          <p:nvPr/>
        </p:nvSpPr>
        <p:spPr bwMode="auto">
          <a:xfrm>
            <a:off x="8172400" y="342900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72" name="テキスト ボックス 271"/>
          <p:cNvSpPr txBox="1"/>
          <p:nvPr/>
        </p:nvSpPr>
        <p:spPr>
          <a:xfrm>
            <a:off x="6732240" y="6033116"/>
            <a:ext cx="325730" cy="369332"/>
          </a:xfrm>
          <a:prstGeom prst="rect">
            <a:avLst/>
          </a:prstGeom>
          <a:noFill/>
        </p:spPr>
        <p:txBody>
          <a:bodyPr wrap="none" rtlCol="0">
            <a:spAutoFit/>
          </a:bodyPr>
          <a:lstStyle/>
          <a:p>
            <a:r>
              <a:rPr lang="en-US" altLang="ja-JP" dirty="0" smtClean="0"/>
              <a:t>6</a:t>
            </a:r>
            <a:endParaRPr kumimoji="1" lang="ja-JP" altLang="en-US" dirty="0"/>
          </a:p>
        </p:txBody>
      </p:sp>
      <p:sp>
        <p:nvSpPr>
          <p:cNvPr id="273" name="テキスト ボックス 272"/>
          <p:cNvSpPr txBox="1"/>
          <p:nvPr/>
        </p:nvSpPr>
        <p:spPr>
          <a:xfrm>
            <a:off x="8422734" y="6042408"/>
            <a:ext cx="325730" cy="369332"/>
          </a:xfrm>
          <a:prstGeom prst="rect">
            <a:avLst/>
          </a:prstGeom>
          <a:noFill/>
        </p:spPr>
        <p:txBody>
          <a:bodyPr wrap="none" rtlCol="0">
            <a:spAutoFit/>
          </a:bodyPr>
          <a:lstStyle/>
          <a:p>
            <a:r>
              <a:rPr lang="en-US" altLang="ja-JP" dirty="0" smtClean="0"/>
              <a:t>7</a:t>
            </a:r>
            <a:endParaRPr kumimoji="1" lang="ja-JP" altLang="en-US" dirty="0"/>
          </a:p>
        </p:txBody>
      </p:sp>
      <p:sp>
        <p:nvSpPr>
          <p:cNvPr id="274" name="テキスト ボックス 273"/>
          <p:cNvSpPr txBox="1"/>
          <p:nvPr/>
        </p:nvSpPr>
        <p:spPr>
          <a:xfrm>
            <a:off x="6732240" y="4807426"/>
            <a:ext cx="325730" cy="369332"/>
          </a:xfrm>
          <a:prstGeom prst="rect">
            <a:avLst/>
          </a:prstGeom>
          <a:noFill/>
        </p:spPr>
        <p:txBody>
          <a:bodyPr wrap="none" rtlCol="0">
            <a:spAutoFit/>
          </a:bodyPr>
          <a:lstStyle/>
          <a:p>
            <a:r>
              <a:rPr lang="en-US" altLang="ja-JP" dirty="0" smtClean="0"/>
              <a:t>4</a:t>
            </a:r>
            <a:endParaRPr kumimoji="1" lang="ja-JP" altLang="en-US" dirty="0"/>
          </a:p>
        </p:txBody>
      </p:sp>
      <p:sp>
        <p:nvSpPr>
          <p:cNvPr id="275" name="テキスト ボックス 274"/>
          <p:cNvSpPr txBox="1"/>
          <p:nvPr/>
        </p:nvSpPr>
        <p:spPr>
          <a:xfrm>
            <a:off x="8422734" y="4816718"/>
            <a:ext cx="325730" cy="369332"/>
          </a:xfrm>
          <a:prstGeom prst="rect">
            <a:avLst/>
          </a:prstGeom>
          <a:noFill/>
        </p:spPr>
        <p:txBody>
          <a:bodyPr wrap="none" rtlCol="0">
            <a:spAutoFit/>
          </a:bodyPr>
          <a:lstStyle/>
          <a:p>
            <a:r>
              <a:rPr lang="en-US" altLang="ja-JP" dirty="0" smtClean="0"/>
              <a:t>5</a:t>
            </a:r>
            <a:endParaRPr kumimoji="1" lang="ja-JP" altLang="en-US" dirty="0"/>
          </a:p>
        </p:txBody>
      </p:sp>
      <p:sp>
        <p:nvSpPr>
          <p:cNvPr id="276" name="テキスト ボックス 275"/>
          <p:cNvSpPr txBox="1"/>
          <p:nvPr/>
        </p:nvSpPr>
        <p:spPr>
          <a:xfrm>
            <a:off x="6732240" y="3573016"/>
            <a:ext cx="325730" cy="369332"/>
          </a:xfrm>
          <a:prstGeom prst="rect">
            <a:avLst/>
          </a:prstGeom>
          <a:noFill/>
        </p:spPr>
        <p:txBody>
          <a:bodyPr wrap="none" rtlCol="0">
            <a:spAutoFit/>
          </a:bodyPr>
          <a:lstStyle/>
          <a:p>
            <a:r>
              <a:rPr lang="en-US" altLang="ja-JP" dirty="0" smtClean="0"/>
              <a:t>2</a:t>
            </a:r>
            <a:endParaRPr kumimoji="1" lang="ja-JP" altLang="en-US" dirty="0"/>
          </a:p>
        </p:txBody>
      </p:sp>
      <p:sp>
        <p:nvSpPr>
          <p:cNvPr id="277" name="テキスト ボックス 276"/>
          <p:cNvSpPr txBox="1"/>
          <p:nvPr/>
        </p:nvSpPr>
        <p:spPr>
          <a:xfrm>
            <a:off x="8422734" y="3582308"/>
            <a:ext cx="325730" cy="369332"/>
          </a:xfrm>
          <a:prstGeom prst="rect">
            <a:avLst/>
          </a:prstGeom>
          <a:noFill/>
        </p:spPr>
        <p:txBody>
          <a:bodyPr wrap="none" rtlCol="0">
            <a:spAutoFit/>
          </a:bodyPr>
          <a:lstStyle/>
          <a:p>
            <a:r>
              <a:rPr lang="en-US" altLang="ja-JP" dirty="0" smtClean="0"/>
              <a:t>3</a:t>
            </a:r>
            <a:endParaRPr kumimoji="1" lang="ja-JP" altLang="en-US" dirty="0"/>
          </a:p>
        </p:txBody>
      </p:sp>
      <p:sp>
        <p:nvSpPr>
          <p:cNvPr id="278" name="テキスト ボックス 277"/>
          <p:cNvSpPr txBox="1"/>
          <p:nvPr/>
        </p:nvSpPr>
        <p:spPr>
          <a:xfrm>
            <a:off x="6732240" y="2348880"/>
            <a:ext cx="325730"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79" name="テキスト ボックス 278"/>
          <p:cNvSpPr txBox="1"/>
          <p:nvPr/>
        </p:nvSpPr>
        <p:spPr>
          <a:xfrm>
            <a:off x="8422734" y="2358172"/>
            <a:ext cx="288862" cy="369332"/>
          </a:xfrm>
          <a:prstGeom prst="rect">
            <a:avLst/>
          </a:prstGeom>
          <a:noFill/>
        </p:spPr>
        <p:txBody>
          <a:bodyPr wrap="none" rtlCol="0">
            <a:spAutoFit/>
          </a:bodyPr>
          <a:lstStyle/>
          <a:p>
            <a:r>
              <a:rPr lang="en-US" altLang="ja-JP" dirty="0" smtClean="0"/>
              <a:t>1</a:t>
            </a:r>
            <a:endParaRPr kumimoji="1" lang="ja-JP" altLang="en-US" dirty="0"/>
          </a:p>
        </p:txBody>
      </p:sp>
      <p:cxnSp>
        <p:nvCxnSpPr>
          <p:cNvPr id="157" name="直線コネクタ 156"/>
          <p:cNvCxnSpPr>
            <a:stCxn id="133" idx="2"/>
            <a:endCxn id="263" idx="0"/>
          </p:cNvCxnSpPr>
          <p:nvPr/>
        </p:nvCxnSpPr>
        <p:spPr bwMode="auto">
          <a:xfrm rot="5400000">
            <a:off x="6695096" y="2888369"/>
            <a:ext cx="1081261" cy="0"/>
          </a:xfrm>
          <a:prstGeom prst="line">
            <a:avLst/>
          </a:prstGeom>
          <a:noFill/>
          <a:ln w="38100" cap="flat" cmpd="sng" algn="ctr">
            <a:solidFill>
              <a:schemeClr val="tx1"/>
            </a:solidFill>
            <a:prstDash val="solid"/>
            <a:round/>
            <a:headEnd type="arrow" w="med" len="med"/>
            <a:tailEnd type="none" w="med" len="med"/>
          </a:ln>
          <a:effectLst/>
        </p:spPr>
      </p:cxnSp>
      <p:cxnSp>
        <p:nvCxnSpPr>
          <p:cNvPr id="178" name="直線コネクタ 177"/>
          <p:cNvCxnSpPr/>
          <p:nvPr/>
        </p:nvCxnSpPr>
        <p:spPr bwMode="auto">
          <a:xfrm rot="16200000" flipH="1">
            <a:off x="6701938" y="5331510"/>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0" name="直線コネクタ 179"/>
          <p:cNvCxnSpPr/>
          <p:nvPr/>
        </p:nvCxnSpPr>
        <p:spPr bwMode="auto">
          <a:xfrm rot="16200000" flipH="1">
            <a:off x="6701938" y="4107375"/>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1" name="直線コネクタ 180"/>
          <p:cNvCxnSpPr/>
          <p:nvPr/>
        </p:nvCxnSpPr>
        <p:spPr bwMode="auto">
          <a:xfrm rot="16200000" flipH="1">
            <a:off x="7698646" y="2883238"/>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2" name="直線コネクタ 181"/>
          <p:cNvCxnSpPr/>
          <p:nvPr/>
        </p:nvCxnSpPr>
        <p:spPr bwMode="auto">
          <a:xfrm rot="16200000" flipH="1">
            <a:off x="7698646" y="4107374"/>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3" name="直線コネクタ 182"/>
          <p:cNvCxnSpPr/>
          <p:nvPr/>
        </p:nvCxnSpPr>
        <p:spPr bwMode="auto">
          <a:xfrm rot="16200000" flipH="1">
            <a:off x="7710050" y="5331510"/>
            <a:ext cx="1080120" cy="11403"/>
          </a:xfrm>
          <a:prstGeom prst="line">
            <a:avLst/>
          </a:prstGeom>
          <a:noFill/>
          <a:ln w="38100" cap="flat" cmpd="sng" algn="ctr">
            <a:solidFill>
              <a:schemeClr val="tx1"/>
            </a:solidFill>
            <a:prstDash val="solid"/>
            <a:round/>
            <a:headEnd type="arrow" w="med" len="med"/>
            <a:tailEnd type="none" w="med" len="med"/>
          </a:ln>
          <a:effectLst/>
        </p:spPr>
      </p:cxnSp>
      <p:sp>
        <p:nvSpPr>
          <p:cNvPr id="199" name="テキスト ボックス 198"/>
          <p:cNvSpPr txBox="1"/>
          <p:nvPr/>
        </p:nvSpPr>
        <p:spPr>
          <a:xfrm>
            <a:off x="6876256" y="1732746"/>
            <a:ext cx="736099" cy="400110"/>
          </a:xfrm>
          <a:prstGeom prst="rect">
            <a:avLst/>
          </a:prstGeom>
          <a:noFill/>
        </p:spPr>
        <p:txBody>
          <a:bodyPr wrap="none" rtlCol="0">
            <a:spAutoFit/>
          </a:bodyPr>
          <a:lstStyle/>
          <a:p>
            <a:r>
              <a:rPr kumimoji="1" lang="en-US" altLang="ja-JP" sz="2000" dirty="0" smtClean="0"/>
              <a:t>Root</a:t>
            </a:r>
            <a:endParaRPr kumimoji="1" lang="ja-JP" altLang="en-US" sz="2000" dirty="0"/>
          </a:p>
        </p:txBody>
      </p:sp>
      <p:cxnSp>
        <p:nvCxnSpPr>
          <p:cNvPr id="124" name="直線コネクタ 123"/>
          <p:cNvCxnSpPr/>
          <p:nvPr/>
        </p:nvCxnSpPr>
        <p:spPr bwMode="auto">
          <a:xfrm>
            <a:off x="7307163" y="5949280"/>
            <a:ext cx="1009253" cy="569"/>
          </a:xfrm>
          <a:prstGeom prst="line">
            <a:avLst/>
          </a:prstGeom>
          <a:noFill/>
          <a:ln w="38100" cap="flat" cmpd="sng" algn="ctr">
            <a:solidFill>
              <a:schemeClr val="tx1"/>
            </a:solidFill>
            <a:prstDash val="solid"/>
            <a:round/>
            <a:headEnd type="arrow" w="med" len="med"/>
            <a:tailEnd type="none" w="med" len="med"/>
          </a:ln>
          <a:effectLst/>
        </p:spPr>
      </p:cxnSp>
      <p:sp>
        <p:nvSpPr>
          <p:cNvPr id="212" name="テキスト ボックス 211"/>
          <p:cNvSpPr txBox="1"/>
          <p:nvPr/>
        </p:nvSpPr>
        <p:spPr>
          <a:xfrm>
            <a:off x="4814930" y="980728"/>
            <a:ext cx="2565382"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[Schroeder,JSAC’91]</a:t>
            </a:r>
            <a:endParaRPr kumimoji="1" lang="ja-JP" altLang="en-US" sz="2000" dirty="0">
              <a:latin typeface="Arial" pitchFamily="34" charset="0"/>
              <a:cs typeface="Arial" pitchFamily="34" charset="0"/>
            </a:endParaRPr>
          </a:p>
        </p:txBody>
      </p:sp>
      <p:pic>
        <p:nvPicPr>
          <p:cNvPr id="123" name="図 122" descr="stack.jpg"/>
          <p:cNvPicPr>
            <a:picLocks noChangeAspect="1"/>
          </p:cNvPicPr>
          <p:nvPr/>
        </p:nvPicPr>
        <p:blipFill>
          <a:blip r:embed="rId2" cstate="print"/>
          <a:stretch>
            <a:fillRect/>
          </a:stretch>
        </p:blipFill>
        <p:spPr>
          <a:xfrm>
            <a:off x="755576" y="4293096"/>
            <a:ext cx="3362344" cy="24208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Up*/down* routing</a:t>
            </a:r>
            <a:endParaRPr lang="ja-JP" altLang="en-US" dirty="0" smtClean="0"/>
          </a:p>
        </p:txBody>
      </p:sp>
      <p:sp>
        <p:nvSpPr>
          <p:cNvPr id="100" name="コンテンツ プレースホルダ 2"/>
          <p:cNvSpPr>
            <a:spLocks noGrp="1"/>
          </p:cNvSpPr>
          <p:nvPr>
            <p:ph idx="1"/>
          </p:nvPr>
        </p:nvSpPr>
        <p:spPr>
          <a:xfrm>
            <a:off x="228600" y="914400"/>
            <a:ext cx="5423520" cy="2370584"/>
          </a:xfrm>
        </p:spPr>
        <p:txBody>
          <a:bodyPr/>
          <a:lstStyle/>
          <a:p>
            <a:pPr eaLnBrk="1" hangingPunct="1"/>
            <a:r>
              <a:rPr lang="en-US" altLang="ja-JP" sz="2800" dirty="0" smtClean="0"/>
              <a:t>Up*/down* (UD) routing</a:t>
            </a:r>
          </a:p>
          <a:p>
            <a:pPr lvl="1"/>
            <a:r>
              <a:rPr lang="en-US" altLang="ja-JP" sz="2400" dirty="0" smtClean="0"/>
              <a:t>Irregular network routing</a:t>
            </a:r>
          </a:p>
          <a:p>
            <a:pPr lvl="1"/>
            <a:r>
              <a:rPr lang="en-US" altLang="ja-JP" sz="2400" dirty="0" smtClean="0"/>
              <a:t>A root node is selected</a:t>
            </a:r>
          </a:p>
          <a:p>
            <a:pPr lvl="1"/>
            <a:r>
              <a:rPr lang="en-US" altLang="ja-JP" sz="2400" dirty="0" smtClean="0"/>
              <a:t>Packets go up and then go down</a:t>
            </a:r>
          </a:p>
          <a:p>
            <a:pPr lvl="1"/>
            <a:endParaRPr lang="en-US" altLang="ja-JP" dirty="0" smtClean="0"/>
          </a:p>
          <a:p>
            <a:r>
              <a:rPr lang="en-US" altLang="ja-JP" sz="2800" dirty="0" smtClean="0"/>
              <a:t>Another example</a:t>
            </a:r>
          </a:p>
          <a:p>
            <a:pPr lvl="1"/>
            <a:r>
              <a:rPr lang="en-US" altLang="ja-JP" sz="2400" dirty="0" smtClean="0"/>
              <a:t>3D NoC with 4 chips</a:t>
            </a:r>
          </a:p>
        </p:txBody>
      </p:sp>
      <p:sp>
        <p:nvSpPr>
          <p:cNvPr id="101" name="正方形/長方形 100"/>
          <p:cNvSpPr/>
          <p:nvPr/>
        </p:nvSpPr>
        <p:spPr bwMode="auto">
          <a:xfrm>
            <a:off x="6732240" y="42930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2" name="正方形/長方形 101"/>
          <p:cNvSpPr/>
          <p:nvPr/>
        </p:nvSpPr>
        <p:spPr bwMode="auto">
          <a:xfrm>
            <a:off x="6732240" y="42210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3" name="正方形/長方形 102"/>
          <p:cNvSpPr/>
          <p:nvPr/>
        </p:nvSpPr>
        <p:spPr bwMode="auto">
          <a:xfrm>
            <a:off x="7164288" y="46531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05" name="正方形/長方形 104"/>
          <p:cNvSpPr/>
          <p:nvPr/>
        </p:nvSpPr>
        <p:spPr bwMode="auto">
          <a:xfrm>
            <a:off x="7740352"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6" name="正方形/長方形 105"/>
          <p:cNvSpPr/>
          <p:nvPr/>
        </p:nvSpPr>
        <p:spPr bwMode="auto">
          <a:xfrm>
            <a:off x="8172400" y="587727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16" name="テキスト ボックス 115"/>
          <p:cNvSpPr txBox="1"/>
          <p:nvPr/>
        </p:nvSpPr>
        <p:spPr bwMode="auto">
          <a:xfrm>
            <a:off x="5724128" y="573325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120" name="テキスト ボックス 119"/>
          <p:cNvSpPr txBox="1"/>
          <p:nvPr/>
        </p:nvSpPr>
        <p:spPr bwMode="auto">
          <a:xfrm>
            <a:off x="5724128" y="4541058"/>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121" name="テキスト ボックス 120"/>
          <p:cNvSpPr txBox="1"/>
          <p:nvPr/>
        </p:nvSpPr>
        <p:spPr bwMode="auto">
          <a:xfrm>
            <a:off x="5724128" y="206084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3 </a:t>
            </a:r>
            <a:endParaRPr lang="ja-JP" altLang="en-US" sz="2000" dirty="0">
              <a:latin typeface="+mj-lt"/>
              <a:ea typeface="ＭＳ Ｐゴシック" pitchFamily="50" charset="-128"/>
            </a:endParaRPr>
          </a:p>
        </p:txBody>
      </p:sp>
      <p:sp>
        <p:nvSpPr>
          <p:cNvPr id="125" name="正方形/長方形 124"/>
          <p:cNvSpPr/>
          <p:nvPr/>
        </p:nvSpPr>
        <p:spPr bwMode="auto">
          <a:xfrm>
            <a:off x="6732240" y="544522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6" name="正方形/長方形 125"/>
          <p:cNvSpPr/>
          <p:nvPr/>
        </p:nvSpPr>
        <p:spPr bwMode="auto">
          <a:xfrm>
            <a:off x="7164288" y="587727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8" name="正方形/長方形 127"/>
          <p:cNvSpPr/>
          <p:nvPr/>
        </p:nvSpPr>
        <p:spPr bwMode="auto">
          <a:xfrm>
            <a:off x="7740352" y="429309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9" name="正方形/長方形 128"/>
          <p:cNvSpPr/>
          <p:nvPr/>
        </p:nvSpPr>
        <p:spPr bwMode="auto">
          <a:xfrm>
            <a:off x="7740352" y="422108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0" name="正方形/長方形 129"/>
          <p:cNvSpPr/>
          <p:nvPr/>
        </p:nvSpPr>
        <p:spPr bwMode="auto">
          <a:xfrm>
            <a:off x="8172400" y="465313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1" name="正方形/長方形 130"/>
          <p:cNvSpPr/>
          <p:nvPr/>
        </p:nvSpPr>
        <p:spPr bwMode="auto">
          <a:xfrm>
            <a:off x="6732240" y="184482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2" name="正方形/長方形 131"/>
          <p:cNvSpPr/>
          <p:nvPr/>
        </p:nvSpPr>
        <p:spPr bwMode="auto">
          <a:xfrm>
            <a:off x="6732240" y="1772816"/>
            <a:ext cx="1008112" cy="1008112"/>
          </a:xfrm>
          <a:prstGeom prst="rect">
            <a:avLst/>
          </a:prstGeom>
          <a:solidFill>
            <a:srgbClr val="FFFF99"/>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3" name="正方形/長方形 132"/>
          <p:cNvSpPr/>
          <p:nvPr/>
        </p:nvSpPr>
        <p:spPr bwMode="auto">
          <a:xfrm>
            <a:off x="7164288"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4" name="正方形/長方形 133"/>
          <p:cNvSpPr/>
          <p:nvPr/>
        </p:nvSpPr>
        <p:spPr bwMode="auto">
          <a:xfrm>
            <a:off x="7740352" y="177281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5" name="正方形/長方形 134"/>
          <p:cNvSpPr/>
          <p:nvPr/>
        </p:nvSpPr>
        <p:spPr bwMode="auto">
          <a:xfrm>
            <a:off x="8172400"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136" name="直線コネクタ 135"/>
          <p:cNvCxnSpPr>
            <a:stCxn id="133" idx="3"/>
          </p:cNvCxnSpPr>
          <p:nvPr/>
        </p:nvCxnSpPr>
        <p:spPr bwMode="auto">
          <a:xfrm>
            <a:off x="7307163" y="2276302"/>
            <a:ext cx="936103" cy="570"/>
          </a:xfrm>
          <a:prstGeom prst="line">
            <a:avLst/>
          </a:prstGeom>
          <a:noFill/>
          <a:ln w="38100" cap="flat" cmpd="sng" algn="ctr">
            <a:solidFill>
              <a:schemeClr val="tx1"/>
            </a:solidFill>
            <a:prstDash val="solid"/>
            <a:round/>
            <a:headEnd type="arrow" w="med" len="med"/>
            <a:tailEnd type="none" w="med" len="med"/>
          </a:ln>
          <a:effectLst/>
        </p:spPr>
      </p:cxnSp>
      <p:cxnSp>
        <p:nvCxnSpPr>
          <p:cNvPr id="259" name="直線コネクタ 258"/>
          <p:cNvCxnSpPr>
            <a:stCxn id="103" idx="3"/>
          </p:cNvCxnSpPr>
          <p:nvPr/>
        </p:nvCxnSpPr>
        <p:spPr bwMode="auto">
          <a:xfrm>
            <a:off x="7307163" y="4724574"/>
            <a:ext cx="936104" cy="570"/>
          </a:xfrm>
          <a:prstGeom prst="line">
            <a:avLst/>
          </a:prstGeom>
          <a:noFill/>
          <a:ln w="28575" cap="flat" cmpd="sng" algn="ctr">
            <a:solidFill>
              <a:schemeClr val="tx1"/>
            </a:solidFill>
            <a:prstDash val="solid"/>
            <a:round/>
            <a:headEnd type="arrow" w="med" len="med"/>
            <a:tailEnd type="none" w="med" len="med"/>
          </a:ln>
          <a:effectLst/>
        </p:spPr>
      </p:cxnSp>
      <p:sp>
        <p:nvSpPr>
          <p:cNvPr id="260" name="テキスト ボックス 259"/>
          <p:cNvSpPr txBox="1"/>
          <p:nvPr/>
        </p:nvSpPr>
        <p:spPr bwMode="auto">
          <a:xfrm>
            <a:off x="5724128" y="328498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261" name="正方形/長方形 260"/>
          <p:cNvSpPr/>
          <p:nvPr/>
        </p:nvSpPr>
        <p:spPr bwMode="auto">
          <a:xfrm>
            <a:off x="6732240" y="3068960"/>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2" name="正方形/長方形 261"/>
          <p:cNvSpPr/>
          <p:nvPr/>
        </p:nvSpPr>
        <p:spPr bwMode="auto">
          <a:xfrm>
            <a:off x="6732240" y="29969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3" name="正方形/長方形 262"/>
          <p:cNvSpPr/>
          <p:nvPr/>
        </p:nvSpPr>
        <p:spPr bwMode="auto">
          <a:xfrm>
            <a:off x="7164288" y="342900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4" name="正方形/長方形 263"/>
          <p:cNvSpPr/>
          <p:nvPr/>
        </p:nvSpPr>
        <p:spPr bwMode="auto">
          <a:xfrm>
            <a:off x="7740352" y="299695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5" name="正方形/長方形 264"/>
          <p:cNvSpPr/>
          <p:nvPr/>
        </p:nvSpPr>
        <p:spPr bwMode="auto">
          <a:xfrm>
            <a:off x="8172400" y="342900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72" name="テキスト ボックス 271"/>
          <p:cNvSpPr txBox="1"/>
          <p:nvPr/>
        </p:nvSpPr>
        <p:spPr>
          <a:xfrm>
            <a:off x="6732240" y="6033116"/>
            <a:ext cx="325730" cy="369332"/>
          </a:xfrm>
          <a:prstGeom prst="rect">
            <a:avLst/>
          </a:prstGeom>
          <a:noFill/>
        </p:spPr>
        <p:txBody>
          <a:bodyPr wrap="none" rtlCol="0">
            <a:spAutoFit/>
          </a:bodyPr>
          <a:lstStyle/>
          <a:p>
            <a:r>
              <a:rPr lang="en-US" altLang="ja-JP" dirty="0" smtClean="0"/>
              <a:t>6</a:t>
            </a:r>
            <a:endParaRPr kumimoji="1" lang="ja-JP" altLang="en-US" dirty="0"/>
          </a:p>
        </p:txBody>
      </p:sp>
      <p:sp>
        <p:nvSpPr>
          <p:cNvPr id="273" name="テキスト ボックス 272"/>
          <p:cNvSpPr txBox="1"/>
          <p:nvPr/>
        </p:nvSpPr>
        <p:spPr>
          <a:xfrm>
            <a:off x="8422734" y="6042408"/>
            <a:ext cx="325730" cy="369332"/>
          </a:xfrm>
          <a:prstGeom prst="rect">
            <a:avLst/>
          </a:prstGeom>
          <a:noFill/>
        </p:spPr>
        <p:txBody>
          <a:bodyPr wrap="none" rtlCol="0">
            <a:spAutoFit/>
          </a:bodyPr>
          <a:lstStyle/>
          <a:p>
            <a:r>
              <a:rPr lang="en-US" altLang="ja-JP" dirty="0" smtClean="0"/>
              <a:t>7</a:t>
            </a:r>
            <a:endParaRPr kumimoji="1" lang="ja-JP" altLang="en-US" dirty="0"/>
          </a:p>
        </p:txBody>
      </p:sp>
      <p:sp>
        <p:nvSpPr>
          <p:cNvPr id="274" name="テキスト ボックス 273"/>
          <p:cNvSpPr txBox="1"/>
          <p:nvPr/>
        </p:nvSpPr>
        <p:spPr>
          <a:xfrm>
            <a:off x="6732240" y="4807426"/>
            <a:ext cx="325730" cy="369332"/>
          </a:xfrm>
          <a:prstGeom prst="rect">
            <a:avLst/>
          </a:prstGeom>
          <a:noFill/>
        </p:spPr>
        <p:txBody>
          <a:bodyPr wrap="none" rtlCol="0">
            <a:spAutoFit/>
          </a:bodyPr>
          <a:lstStyle/>
          <a:p>
            <a:r>
              <a:rPr lang="en-US" altLang="ja-JP" dirty="0" smtClean="0"/>
              <a:t>4</a:t>
            </a:r>
            <a:endParaRPr kumimoji="1" lang="ja-JP" altLang="en-US" dirty="0"/>
          </a:p>
        </p:txBody>
      </p:sp>
      <p:sp>
        <p:nvSpPr>
          <p:cNvPr id="275" name="テキスト ボックス 274"/>
          <p:cNvSpPr txBox="1"/>
          <p:nvPr/>
        </p:nvSpPr>
        <p:spPr>
          <a:xfrm>
            <a:off x="8422734" y="4816718"/>
            <a:ext cx="325730" cy="369332"/>
          </a:xfrm>
          <a:prstGeom prst="rect">
            <a:avLst/>
          </a:prstGeom>
          <a:noFill/>
        </p:spPr>
        <p:txBody>
          <a:bodyPr wrap="none" rtlCol="0">
            <a:spAutoFit/>
          </a:bodyPr>
          <a:lstStyle/>
          <a:p>
            <a:r>
              <a:rPr lang="en-US" altLang="ja-JP" dirty="0" smtClean="0"/>
              <a:t>5</a:t>
            </a:r>
            <a:endParaRPr kumimoji="1" lang="ja-JP" altLang="en-US" dirty="0"/>
          </a:p>
        </p:txBody>
      </p:sp>
      <p:sp>
        <p:nvSpPr>
          <p:cNvPr id="276" name="テキスト ボックス 275"/>
          <p:cNvSpPr txBox="1"/>
          <p:nvPr/>
        </p:nvSpPr>
        <p:spPr>
          <a:xfrm>
            <a:off x="6732240" y="3573016"/>
            <a:ext cx="325730" cy="369332"/>
          </a:xfrm>
          <a:prstGeom prst="rect">
            <a:avLst/>
          </a:prstGeom>
          <a:noFill/>
        </p:spPr>
        <p:txBody>
          <a:bodyPr wrap="none" rtlCol="0">
            <a:spAutoFit/>
          </a:bodyPr>
          <a:lstStyle/>
          <a:p>
            <a:r>
              <a:rPr lang="en-US" altLang="ja-JP" dirty="0" smtClean="0"/>
              <a:t>2</a:t>
            </a:r>
            <a:endParaRPr kumimoji="1" lang="ja-JP" altLang="en-US" dirty="0"/>
          </a:p>
        </p:txBody>
      </p:sp>
      <p:sp>
        <p:nvSpPr>
          <p:cNvPr id="277" name="テキスト ボックス 276"/>
          <p:cNvSpPr txBox="1"/>
          <p:nvPr/>
        </p:nvSpPr>
        <p:spPr>
          <a:xfrm>
            <a:off x="8422734" y="3582308"/>
            <a:ext cx="325730" cy="369332"/>
          </a:xfrm>
          <a:prstGeom prst="rect">
            <a:avLst/>
          </a:prstGeom>
          <a:noFill/>
        </p:spPr>
        <p:txBody>
          <a:bodyPr wrap="none" rtlCol="0">
            <a:spAutoFit/>
          </a:bodyPr>
          <a:lstStyle/>
          <a:p>
            <a:r>
              <a:rPr lang="en-US" altLang="ja-JP" dirty="0" smtClean="0"/>
              <a:t>3</a:t>
            </a:r>
            <a:endParaRPr kumimoji="1" lang="ja-JP" altLang="en-US" dirty="0"/>
          </a:p>
        </p:txBody>
      </p:sp>
      <p:sp>
        <p:nvSpPr>
          <p:cNvPr id="278" name="テキスト ボックス 277"/>
          <p:cNvSpPr txBox="1"/>
          <p:nvPr/>
        </p:nvSpPr>
        <p:spPr>
          <a:xfrm>
            <a:off x="6732240" y="2348880"/>
            <a:ext cx="325730"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79" name="テキスト ボックス 278"/>
          <p:cNvSpPr txBox="1"/>
          <p:nvPr/>
        </p:nvSpPr>
        <p:spPr>
          <a:xfrm>
            <a:off x="8422734" y="2358172"/>
            <a:ext cx="288862" cy="369332"/>
          </a:xfrm>
          <a:prstGeom prst="rect">
            <a:avLst/>
          </a:prstGeom>
          <a:noFill/>
        </p:spPr>
        <p:txBody>
          <a:bodyPr wrap="none" rtlCol="0">
            <a:spAutoFit/>
          </a:bodyPr>
          <a:lstStyle/>
          <a:p>
            <a:r>
              <a:rPr lang="en-US" altLang="ja-JP" dirty="0" smtClean="0"/>
              <a:t>1</a:t>
            </a:r>
            <a:endParaRPr kumimoji="1" lang="ja-JP" altLang="en-US" dirty="0"/>
          </a:p>
        </p:txBody>
      </p:sp>
      <p:cxnSp>
        <p:nvCxnSpPr>
          <p:cNvPr id="157" name="直線コネクタ 156"/>
          <p:cNvCxnSpPr>
            <a:stCxn id="133" idx="2"/>
            <a:endCxn id="263" idx="0"/>
          </p:cNvCxnSpPr>
          <p:nvPr/>
        </p:nvCxnSpPr>
        <p:spPr bwMode="auto">
          <a:xfrm rot="5400000">
            <a:off x="6695096" y="2888369"/>
            <a:ext cx="1081261" cy="0"/>
          </a:xfrm>
          <a:prstGeom prst="line">
            <a:avLst/>
          </a:prstGeom>
          <a:noFill/>
          <a:ln w="38100" cap="flat" cmpd="sng" algn="ctr">
            <a:solidFill>
              <a:schemeClr val="tx1"/>
            </a:solidFill>
            <a:prstDash val="solid"/>
            <a:round/>
            <a:headEnd type="arrow" w="med" len="med"/>
            <a:tailEnd type="none" w="med" len="med"/>
          </a:ln>
          <a:effectLst/>
        </p:spPr>
      </p:cxnSp>
      <p:cxnSp>
        <p:nvCxnSpPr>
          <p:cNvPr id="178" name="直線コネクタ 177"/>
          <p:cNvCxnSpPr/>
          <p:nvPr/>
        </p:nvCxnSpPr>
        <p:spPr bwMode="auto">
          <a:xfrm rot="16200000" flipH="1">
            <a:off x="6701938" y="5331510"/>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0" name="直線コネクタ 179"/>
          <p:cNvCxnSpPr/>
          <p:nvPr/>
        </p:nvCxnSpPr>
        <p:spPr bwMode="auto">
          <a:xfrm rot="16200000" flipH="1">
            <a:off x="6701938" y="4107375"/>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1" name="直線コネクタ 180"/>
          <p:cNvCxnSpPr/>
          <p:nvPr/>
        </p:nvCxnSpPr>
        <p:spPr bwMode="auto">
          <a:xfrm rot="16200000" flipH="1">
            <a:off x="7698646" y="2883238"/>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2" name="直線コネクタ 181"/>
          <p:cNvCxnSpPr/>
          <p:nvPr/>
        </p:nvCxnSpPr>
        <p:spPr bwMode="auto">
          <a:xfrm rot="16200000" flipH="1">
            <a:off x="7698646" y="4107374"/>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3" name="直線コネクタ 182"/>
          <p:cNvCxnSpPr/>
          <p:nvPr/>
        </p:nvCxnSpPr>
        <p:spPr bwMode="auto">
          <a:xfrm rot="16200000" flipH="1">
            <a:off x="7710050" y="5331510"/>
            <a:ext cx="1080120" cy="11403"/>
          </a:xfrm>
          <a:prstGeom prst="line">
            <a:avLst/>
          </a:prstGeom>
          <a:noFill/>
          <a:ln w="38100" cap="flat" cmpd="sng" algn="ctr">
            <a:solidFill>
              <a:schemeClr val="tx1"/>
            </a:solidFill>
            <a:prstDash val="solid"/>
            <a:round/>
            <a:headEnd type="arrow" w="med" len="med"/>
            <a:tailEnd type="none" w="med" len="med"/>
          </a:ln>
          <a:effectLst/>
        </p:spPr>
      </p:cxnSp>
      <p:sp>
        <p:nvSpPr>
          <p:cNvPr id="199" name="テキスト ボックス 198"/>
          <p:cNvSpPr txBox="1"/>
          <p:nvPr/>
        </p:nvSpPr>
        <p:spPr>
          <a:xfrm>
            <a:off x="6876256" y="1732746"/>
            <a:ext cx="736099" cy="400110"/>
          </a:xfrm>
          <a:prstGeom prst="rect">
            <a:avLst/>
          </a:prstGeom>
          <a:noFill/>
        </p:spPr>
        <p:txBody>
          <a:bodyPr wrap="none" rtlCol="0">
            <a:spAutoFit/>
          </a:bodyPr>
          <a:lstStyle/>
          <a:p>
            <a:r>
              <a:rPr kumimoji="1" lang="en-US" altLang="ja-JP" sz="2000" dirty="0" smtClean="0"/>
              <a:t>Root</a:t>
            </a:r>
            <a:endParaRPr kumimoji="1" lang="ja-JP" altLang="en-US" sz="2000" dirty="0"/>
          </a:p>
        </p:txBody>
      </p:sp>
      <p:grpSp>
        <p:nvGrpSpPr>
          <p:cNvPr id="20" name="グループ化 136"/>
          <p:cNvGrpSpPr/>
          <p:nvPr/>
        </p:nvGrpSpPr>
        <p:grpSpPr>
          <a:xfrm>
            <a:off x="7232829" y="3545740"/>
            <a:ext cx="1232899" cy="1785085"/>
            <a:chOff x="7376845" y="2609636"/>
            <a:chExt cx="1232899" cy="1785085"/>
          </a:xfrm>
        </p:grpSpPr>
        <p:sp>
          <p:nvSpPr>
            <p:cNvPr id="138" name="フリーフォーム 137"/>
            <p:cNvSpPr/>
            <p:nvPr/>
          </p:nvSpPr>
          <p:spPr bwMode="auto">
            <a:xfrm>
              <a:off x="7376845" y="2609636"/>
              <a:ext cx="1232899" cy="1345915"/>
            </a:xfrm>
            <a:custGeom>
              <a:avLst/>
              <a:gdLst>
                <a:gd name="connsiteX0" fmla="*/ 0 w 1232899"/>
                <a:gd name="connsiteY0" fmla="*/ 1345915 h 1345915"/>
                <a:gd name="connsiteX1" fmla="*/ 1232899 w 1232899"/>
                <a:gd name="connsiteY1" fmla="*/ 1345915 h 1345915"/>
                <a:gd name="connsiteX2" fmla="*/ 1232899 w 1232899"/>
                <a:gd name="connsiteY2" fmla="*/ 0 h 1345915"/>
              </a:gdLst>
              <a:ahLst/>
              <a:cxnLst>
                <a:cxn ang="0">
                  <a:pos x="connsiteX0" y="connsiteY0"/>
                </a:cxn>
                <a:cxn ang="0">
                  <a:pos x="connsiteX1" y="connsiteY1"/>
                </a:cxn>
                <a:cxn ang="0">
                  <a:pos x="connsiteX2" y="connsiteY2"/>
                </a:cxn>
              </a:cxnLst>
              <a:rect l="l" t="t" r="r" b="b"/>
              <a:pathLst>
                <a:path w="1232899" h="1345915">
                  <a:moveTo>
                    <a:pt x="0" y="1345915"/>
                  </a:moveTo>
                  <a:lnTo>
                    <a:pt x="1232899" y="1345915"/>
                  </a:lnTo>
                  <a:lnTo>
                    <a:pt x="1232899" y="0"/>
                  </a:lnTo>
                </a:path>
              </a:pathLst>
            </a:custGeom>
            <a:noFill/>
            <a:ln w="76200" cap="flat" cmpd="sng" algn="ctr">
              <a:solidFill>
                <a:srgbClr val="FF000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9" name="テキスト ボックス 138"/>
            <p:cNvSpPr txBox="1"/>
            <p:nvPr/>
          </p:nvSpPr>
          <p:spPr>
            <a:xfrm>
              <a:off x="7596336" y="3933056"/>
              <a:ext cx="644728" cy="461665"/>
            </a:xfrm>
            <a:prstGeom prst="rect">
              <a:avLst/>
            </a:prstGeom>
            <a:noFill/>
          </p:spPr>
          <p:txBody>
            <a:bodyPr wrap="none" rtlCol="0">
              <a:spAutoFit/>
            </a:bodyPr>
            <a:lstStyle/>
            <a:p>
              <a:r>
                <a:rPr lang="en-US" altLang="ja-JP" sz="2400" b="1" dirty="0" smtClean="0">
                  <a:solidFill>
                    <a:srgbClr val="FF0000"/>
                  </a:solidFill>
                </a:rPr>
                <a:t>NG</a:t>
              </a:r>
              <a:endParaRPr kumimoji="1" lang="ja-JP" altLang="en-US" sz="2400" b="1" dirty="0">
                <a:solidFill>
                  <a:srgbClr val="FF0000"/>
                </a:solidFill>
              </a:endParaRPr>
            </a:p>
          </p:txBody>
        </p:sp>
      </p:grpSp>
      <p:grpSp>
        <p:nvGrpSpPr>
          <p:cNvPr id="21" name="グループ化 141"/>
          <p:cNvGrpSpPr/>
          <p:nvPr/>
        </p:nvGrpSpPr>
        <p:grpSpPr>
          <a:xfrm>
            <a:off x="7020273" y="2060848"/>
            <a:ext cx="1440160" cy="2736303"/>
            <a:chOff x="7164289" y="1124744"/>
            <a:chExt cx="1440160" cy="2736303"/>
          </a:xfrm>
        </p:grpSpPr>
        <p:sp>
          <p:nvSpPr>
            <p:cNvPr id="143" name="フリーフォーム 142"/>
            <p:cNvSpPr/>
            <p:nvPr/>
          </p:nvSpPr>
          <p:spPr bwMode="auto">
            <a:xfrm>
              <a:off x="7164289" y="1124744"/>
              <a:ext cx="1440160" cy="2736303"/>
            </a:xfrm>
            <a:custGeom>
              <a:avLst/>
              <a:gdLst>
                <a:gd name="connsiteX0" fmla="*/ 0 w 1376737"/>
                <a:gd name="connsiteY0" fmla="*/ 2589087 h 2589087"/>
                <a:gd name="connsiteX1" fmla="*/ 0 w 1376737"/>
                <a:gd name="connsiteY1" fmla="*/ 0 h 2589087"/>
                <a:gd name="connsiteX2" fmla="*/ 1376737 w 1376737"/>
                <a:gd name="connsiteY2" fmla="*/ 0 h 2589087"/>
                <a:gd name="connsiteX3" fmla="*/ 1376737 w 1376737"/>
                <a:gd name="connsiteY3" fmla="*/ 1284269 h 2589087"/>
              </a:gdLst>
              <a:ahLst/>
              <a:cxnLst>
                <a:cxn ang="0">
                  <a:pos x="connsiteX0" y="connsiteY0"/>
                </a:cxn>
                <a:cxn ang="0">
                  <a:pos x="connsiteX1" y="connsiteY1"/>
                </a:cxn>
                <a:cxn ang="0">
                  <a:pos x="connsiteX2" y="connsiteY2"/>
                </a:cxn>
                <a:cxn ang="0">
                  <a:pos x="connsiteX3" y="connsiteY3"/>
                </a:cxn>
              </a:cxnLst>
              <a:rect l="l" t="t" r="r" b="b"/>
              <a:pathLst>
                <a:path w="1376737" h="2589087">
                  <a:moveTo>
                    <a:pt x="0" y="2589087"/>
                  </a:moveTo>
                  <a:lnTo>
                    <a:pt x="0" y="0"/>
                  </a:lnTo>
                  <a:lnTo>
                    <a:pt x="1376737" y="0"/>
                  </a:lnTo>
                  <a:lnTo>
                    <a:pt x="1376737" y="1284269"/>
                  </a:lnTo>
                </a:path>
              </a:pathLst>
            </a:custGeom>
            <a:noFill/>
            <a:ln w="76200" cap="flat" cmpd="sng" algn="ctr">
              <a:solidFill>
                <a:schemeClr val="accent6"/>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4" name="テキスト ボックス 143"/>
            <p:cNvSpPr txBox="1"/>
            <p:nvPr/>
          </p:nvSpPr>
          <p:spPr>
            <a:xfrm>
              <a:off x="7308304" y="2060848"/>
              <a:ext cx="617477" cy="461665"/>
            </a:xfrm>
            <a:prstGeom prst="rect">
              <a:avLst/>
            </a:prstGeom>
            <a:noFill/>
          </p:spPr>
          <p:txBody>
            <a:bodyPr wrap="none" rtlCol="0">
              <a:spAutoFit/>
            </a:bodyPr>
            <a:lstStyle/>
            <a:p>
              <a:r>
                <a:rPr kumimoji="1" lang="en-US" altLang="ja-JP" sz="2400" b="1" dirty="0" smtClean="0">
                  <a:solidFill>
                    <a:schemeClr val="accent6"/>
                  </a:solidFill>
                </a:rPr>
                <a:t>OK</a:t>
              </a:r>
              <a:endParaRPr kumimoji="1" lang="ja-JP" altLang="en-US" sz="2400" b="1" dirty="0">
                <a:solidFill>
                  <a:schemeClr val="accent6"/>
                </a:solidFill>
              </a:endParaRPr>
            </a:p>
          </p:txBody>
        </p:sp>
      </p:grpSp>
      <p:cxnSp>
        <p:nvCxnSpPr>
          <p:cNvPr id="124" name="直線コネクタ 123"/>
          <p:cNvCxnSpPr/>
          <p:nvPr/>
        </p:nvCxnSpPr>
        <p:spPr bwMode="auto">
          <a:xfrm>
            <a:off x="7307163" y="5949280"/>
            <a:ext cx="1009253" cy="569"/>
          </a:xfrm>
          <a:prstGeom prst="line">
            <a:avLst/>
          </a:prstGeom>
          <a:noFill/>
          <a:ln w="38100" cap="flat" cmpd="sng" algn="ctr">
            <a:solidFill>
              <a:schemeClr val="tx1"/>
            </a:solidFill>
            <a:prstDash val="solid"/>
            <a:round/>
            <a:headEnd type="arrow" w="med" len="med"/>
            <a:tailEnd type="none" w="med" len="med"/>
          </a:ln>
          <a:effectLst/>
        </p:spPr>
      </p:cxnSp>
      <p:sp>
        <p:nvSpPr>
          <p:cNvPr id="149" name="テキスト ボックス 148"/>
          <p:cNvSpPr txBox="1"/>
          <p:nvPr/>
        </p:nvSpPr>
        <p:spPr>
          <a:xfrm>
            <a:off x="4814930" y="980728"/>
            <a:ext cx="2565382"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[Schroeder,JSAC’91]</a:t>
            </a:r>
            <a:endParaRPr kumimoji="1" lang="ja-JP" altLang="en-US" sz="2000" dirty="0">
              <a:latin typeface="Arial" pitchFamily="34" charset="0"/>
              <a:cs typeface="Arial" pitchFamily="34" charset="0"/>
            </a:endParaRPr>
          </a:p>
        </p:txBody>
      </p:sp>
      <p:pic>
        <p:nvPicPr>
          <p:cNvPr id="137" name="図 136" descr="stack.jpg"/>
          <p:cNvPicPr>
            <a:picLocks noChangeAspect="1"/>
          </p:cNvPicPr>
          <p:nvPr/>
        </p:nvPicPr>
        <p:blipFill>
          <a:blip r:embed="rId3" cstate="print"/>
          <a:stretch>
            <a:fillRect/>
          </a:stretch>
        </p:blipFill>
        <p:spPr>
          <a:xfrm>
            <a:off x="755576" y="4293096"/>
            <a:ext cx="3362344" cy="2420888"/>
          </a:xfrm>
          <a:prstGeom prst="rect">
            <a:avLst/>
          </a:prstGeom>
          <a:ln>
            <a:noFill/>
          </a:ln>
          <a:effectLst>
            <a:outerShdw blurRad="292100" dist="139700" dir="2700000" algn="tl" rotWithShape="0">
              <a:srgbClr val="333333">
                <a:alpha val="65000"/>
              </a:srgbClr>
            </a:outerShdw>
          </a:effectLst>
        </p:spPr>
      </p:pic>
      <p:sp>
        <p:nvSpPr>
          <p:cNvPr id="145" name="Text Box 112"/>
          <p:cNvSpPr txBox="1">
            <a:spLocks noChangeArrowheads="1"/>
          </p:cNvSpPr>
          <p:nvPr/>
        </p:nvSpPr>
        <p:spPr bwMode="auto">
          <a:xfrm>
            <a:off x="179512" y="5949280"/>
            <a:ext cx="8496944" cy="833178"/>
          </a:xfrm>
          <a:prstGeom prst="rect">
            <a:avLst/>
          </a:prstGeom>
          <a:solidFill>
            <a:srgbClr val="FFFFFF"/>
          </a:solidFill>
          <a:ln w="25400">
            <a:solidFill>
              <a:schemeClr val="accent2"/>
            </a:solidFill>
            <a:miter lim="800000"/>
            <a:headEnd/>
            <a:tailEnd/>
          </a:ln>
        </p:spPr>
        <p:txBody>
          <a:bodyPr wrap="square" lIns="90000" tIns="46800" rIns="90000" bIns="46800">
            <a:spAutoFit/>
          </a:bodyPr>
          <a:lstStyle/>
          <a:p>
            <a:pPr algn="ctr">
              <a:defRPr/>
            </a:pPr>
            <a:r>
              <a:rPr lang="en-US" altLang="ja-JP" sz="2400" dirty="0" smtClean="0">
                <a:latin typeface="+mj-lt"/>
                <a:ea typeface="ＭＳ Ｐゴシック" pitchFamily="50" charset="-128"/>
              </a:rPr>
              <a:t>The best spanning tree root is selected by exhaustive or heuristic using communication traces (9sec for 64-tile)</a:t>
            </a:r>
            <a:endParaRPr lang="en-US" altLang="ja-JP" sz="2400" dirty="0">
              <a:latin typeface="+mj-lt"/>
              <a:ea typeface="ＭＳ Ｐゴシック" pitchFamily="50"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5"/>
                                        </p:tgtEl>
                                        <p:attrNameLst>
                                          <p:attrName>style.visibility</p:attrName>
                                        </p:attrNameLst>
                                      </p:cBhvr>
                                      <p:to>
                                        <p:strVal val="visible"/>
                                      </p:to>
                                    </p:set>
                                    <p:anim calcmode="lin" valueType="num">
                                      <p:cBhvr additive="base">
                                        <p:cTn id="17" dur="500" fill="hold"/>
                                        <p:tgtEl>
                                          <p:spTgt spid="145"/>
                                        </p:tgtEl>
                                        <p:attrNameLst>
                                          <p:attrName>ppt_x</p:attrName>
                                        </p:attrNameLst>
                                      </p:cBhvr>
                                      <p:tavLst>
                                        <p:tav tm="0">
                                          <p:val>
                                            <p:strVal val="0-#ppt_w/2"/>
                                          </p:val>
                                        </p:tav>
                                        <p:tav tm="100000">
                                          <p:val>
                                            <p:strVal val="#ppt_x"/>
                                          </p:val>
                                        </p:tav>
                                      </p:tavLst>
                                    </p:anim>
                                    <p:anim calcmode="lin" valueType="num">
                                      <p:cBhvr additive="base">
                                        <p:cTn id="18" dur="500" fill="hold"/>
                                        <p:tgtEl>
                                          <p:spTgt spid="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UD with VCs</a:t>
            </a:r>
            <a:endParaRPr lang="ja-JP" altLang="en-US" dirty="0" smtClean="0"/>
          </a:p>
        </p:txBody>
      </p:sp>
      <p:sp>
        <p:nvSpPr>
          <p:cNvPr id="100" name="コンテンツ プレースホルダ 2"/>
          <p:cNvSpPr>
            <a:spLocks noGrp="1"/>
          </p:cNvSpPr>
          <p:nvPr>
            <p:ph idx="1"/>
          </p:nvPr>
        </p:nvSpPr>
        <p:spPr>
          <a:xfrm>
            <a:off x="228600" y="842392"/>
            <a:ext cx="8663880" cy="1434480"/>
          </a:xfrm>
        </p:spPr>
        <p:txBody>
          <a:bodyPr/>
          <a:lstStyle/>
          <a:p>
            <a:pPr eaLnBrk="1" hangingPunct="1"/>
            <a:r>
              <a:rPr lang="en-US" altLang="ja-JP" sz="2800" dirty="0" smtClean="0"/>
              <a:t>UD routing with multiple VCs</a:t>
            </a:r>
          </a:p>
          <a:p>
            <a:pPr lvl="1"/>
            <a:r>
              <a:rPr lang="en-US" altLang="ja-JP" sz="2400" dirty="0" smtClean="0"/>
              <a:t>Each layer (VC) has its own spanning tree</a:t>
            </a:r>
          </a:p>
          <a:p>
            <a:pPr lvl="1"/>
            <a:r>
              <a:rPr lang="en-US" altLang="ja-JP" sz="2400" dirty="0" smtClean="0"/>
              <a:t>Packets can transit multiple layers in descent order</a:t>
            </a:r>
          </a:p>
        </p:txBody>
      </p:sp>
      <p:sp>
        <p:nvSpPr>
          <p:cNvPr id="101" name="正方形/長方形 100"/>
          <p:cNvSpPr/>
          <p:nvPr/>
        </p:nvSpPr>
        <p:spPr bwMode="auto">
          <a:xfrm>
            <a:off x="6156176" y="469320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2" name="正方形/長方形 101"/>
          <p:cNvSpPr/>
          <p:nvPr/>
        </p:nvSpPr>
        <p:spPr bwMode="auto">
          <a:xfrm>
            <a:off x="6156176" y="462119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3" name="正方形/長方形 102"/>
          <p:cNvSpPr/>
          <p:nvPr/>
        </p:nvSpPr>
        <p:spPr bwMode="auto">
          <a:xfrm>
            <a:off x="6588224" y="505324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05" name="正方形/長方形 104"/>
          <p:cNvSpPr/>
          <p:nvPr/>
        </p:nvSpPr>
        <p:spPr bwMode="auto">
          <a:xfrm>
            <a:off x="7164288" y="584533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6" name="正方形/長方形 105"/>
          <p:cNvSpPr/>
          <p:nvPr/>
        </p:nvSpPr>
        <p:spPr bwMode="auto">
          <a:xfrm>
            <a:off x="7596336" y="627738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16" name="テキスト ボックス 115"/>
          <p:cNvSpPr txBox="1"/>
          <p:nvPr/>
        </p:nvSpPr>
        <p:spPr bwMode="auto">
          <a:xfrm>
            <a:off x="8172400" y="613336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120" name="テキスト ボックス 119"/>
          <p:cNvSpPr txBox="1"/>
          <p:nvPr/>
        </p:nvSpPr>
        <p:spPr bwMode="auto">
          <a:xfrm>
            <a:off x="8172400" y="4941168"/>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121" name="テキスト ボックス 120"/>
          <p:cNvSpPr txBox="1"/>
          <p:nvPr/>
        </p:nvSpPr>
        <p:spPr bwMode="auto">
          <a:xfrm>
            <a:off x="8172400" y="246095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3 </a:t>
            </a:r>
            <a:endParaRPr lang="ja-JP" altLang="en-US" sz="2000" dirty="0">
              <a:latin typeface="+mj-lt"/>
              <a:ea typeface="ＭＳ Ｐゴシック" pitchFamily="50" charset="-128"/>
            </a:endParaRPr>
          </a:p>
        </p:txBody>
      </p:sp>
      <p:sp>
        <p:nvSpPr>
          <p:cNvPr id="125" name="正方形/長方形 124"/>
          <p:cNvSpPr/>
          <p:nvPr/>
        </p:nvSpPr>
        <p:spPr bwMode="auto">
          <a:xfrm>
            <a:off x="6156176" y="584533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6" name="正方形/長方形 125"/>
          <p:cNvSpPr/>
          <p:nvPr/>
        </p:nvSpPr>
        <p:spPr bwMode="auto">
          <a:xfrm>
            <a:off x="6588224" y="627738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8" name="正方形/長方形 127"/>
          <p:cNvSpPr/>
          <p:nvPr/>
        </p:nvSpPr>
        <p:spPr bwMode="auto">
          <a:xfrm>
            <a:off x="7164288" y="469320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9" name="正方形/長方形 128"/>
          <p:cNvSpPr/>
          <p:nvPr/>
        </p:nvSpPr>
        <p:spPr bwMode="auto">
          <a:xfrm>
            <a:off x="7164288" y="462119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0" name="正方形/長方形 129"/>
          <p:cNvSpPr/>
          <p:nvPr/>
        </p:nvSpPr>
        <p:spPr bwMode="auto">
          <a:xfrm>
            <a:off x="7596336" y="505324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1" name="正方形/長方形 130"/>
          <p:cNvSpPr/>
          <p:nvPr/>
        </p:nvSpPr>
        <p:spPr bwMode="auto">
          <a:xfrm>
            <a:off x="6156176" y="224493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2" name="正方形/長方形 131"/>
          <p:cNvSpPr/>
          <p:nvPr/>
        </p:nvSpPr>
        <p:spPr bwMode="auto">
          <a:xfrm>
            <a:off x="6156176" y="2172926"/>
            <a:ext cx="1008112" cy="1008112"/>
          </a:xfrm>
          <a:prstGeom prst="rect">
            <a:avLst/>
          </a:prstGeom>
          <a:solidFill>
            <a:srgbClr val="FFFF99"/>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3" name="正方形/長方形 132"/>
          <p:cNvSpPr/>
          <p:nvPr/>
        </p:nvSpPr>
        <p:spPr bwMode="auto">
          <a:xfrm>
            <a:off x="6588224" y="260497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4" name="正方形/長方形 133"/>
          <p:cNvSpPr/>
          <p:nvPr/>
        </p:nvSpPr>
        <p:spPr bwMode="auto">
          <a:xfrm>
            <a:off x="7164288" y="217292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5" name="正方形/長方形 134"/>
          <p:cNvSpPr/>
          <p:nvPr/>
        </p:nvSpPr>
        <p:spPr bwMode="auto">
          <a:xfrm>
            <a:off x="7596336" y="260497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136" name="直線コネクタ 135"/>
          <p:cNvCxnSpPr>
            <a:stCxn id="133" idx="3"/>
          </p:cNvCxnSpPr>
          <p:nvPr/>
        </p:nvCxnSpPr>
        <p:spPr bwMode="auto">
          <a:xfrm>
            <a:off x="6731099" y="2676412"/>
            <a:ext cx="936103" cy="570"/>
          </a:xfrm>
          <a:prstGeom prst="line">
            <a:avLst/>
          </a:prstGeom>
          <a:noFill/>
          <a:ln w="38100" cap="flat" cmpd="sng" algn="ctr">
            <a:solidFill>
              <a:schemeClr val="tx1"/>
            </a:solidFill>
            <a:prstDash val="solid"/>
            <a:round/>
            <a:headEnd type="arrow" w="med" len="med"/>
            <a:tailEnd type="none" w="med" len="med"/>
          </a:ln>
          <a:effectLst/>
        </p:spPr>
      </p:cxnSp>
      <p:cxnSp>
        <p:nvCxnSpPr>
          <p:cNvPr id="259" name="直線コネクタ 258"/>
          <p:cNvCxnSpPr>
            <a:stCxn id="103" idx="3"/>
          </p:cNvCxnSpPr>
          <p:nvPr/>
        </p:nvCxnSpPr>
        <p:spPr bwMode="auto">
          <a:xfrm>
            <a:off x="6731099" y="5124684"/>
            <a:ext cx="936104" cy="570"/>
          </a:xfrm>
          <a:prstGeom prst="line">
            <a:avLst/>
          </a:prstGeom>
          <a:noFill/>
          <a:ln w="28575" cap="flat" cmpd="sng" algn="ctr">
            <a:solidFill>
              <a:schemeClr val="tx1"/>
            </a:solidFill>
            <a:prstDash val="solid"/>
            <a:round/>
            <a:headEnd type="arrow" w="med" len="med"/>
            <a:tailEnd type="none" w="med" len="med"/>
          </a:ln>
          <a:effectLst/>
        </p:spPr>
      </p:cxnSp>
      <p:sp>
        <p:nvSpPr>
          <p:cNvPr id="260" name="テキスト ボックス 259"/>
          <p:cNvSpPr txBox="1"/>
          <p:nvPr/>
        </p:nvSpPr>
        <p:spPr bwMode="auto">
          <a:xfrm>
            <a:off x="8172400" y="368509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261" name="正方形/長方形 260"/>
          <p:cNvSpPr/>
          <p:nvPr/>
        </p:nvSpPr>
        <p:spPr bwMode="auto">
          <a:xfrm>
            <a:off x="6156176" y="3469070"/>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2" name="正方形/長方形 261"/>
          <p:cNvSpPr/>
          <p:nvPr/>
        </p:nvSpPr>
        <p:spPr bwMode="auto">
          <a:xfrm>
            <a:off x="6156176" y="339706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3" name="正方形/長方形 262"/>
          <p:cNvSpPr/>
          <p:nvPr/>
        </p:nvSpPr>
        <p:spPr bwMode="auto">
          <a:xfrm>
            <a:off x="6588224" y="382911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4" name="正方形/長方形 263"/>
          <p:cNvSpPr/>
          <p:nvPr/>
        </p:nvSpPr>
        <p:spPr bwMode="auto">
          <a:xfrm>
            <a:off x="7164288" y="339706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5" name="正方形/長方形 264"/>
          <p:cNvSpPr/>
          <p:nvPr/>
        </p:nvSpPr>
        <p:spPr bwMode="auto">
          <a:xfrm>
            <a:off x="7596336" y="382911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72" name="テキスト ボックス 271"/>
          <p:cNvSpPr txBox="1"/>
          <p:nvPr/>
        </p:nvSpPr>
        <p:spPr>
          <a:xfrm>
            <a:off x="6156176" y="6433226"/>
            <a:ext cx="325730" cy="369332"/>
          </a:xfrm>
          <a:prstGeom prst="rect">
            <a:avLst/>
          </a:prstGeom>
          <a:noFill/>
        </p:spPr>
        <p:txBody>
          <a:bodyPr wrap="none" rtlCol="0">
            <a:spAutoFit/>
          </a:bodyPr>
          <a:lstStyle/>
          <a:p>
            <a:r>
              <a:rPr lang="en-US" altLang="ja-JP" dirty="0" smtClean="0"/>
              <a:t>6</a:t>
            </a:r>
            <a:endParaRPr kumimoji="1" lang="ja-JP" altLang="en-US" dirty="0"/>
          </a:p>
        </p:txBody>
      </p:sp>
      <p:sp>
        <p:nvSpPr>
          <p:cNvPr id="273" name="テキスト ボックス 272"/>
          <p:cNvSpPr txBox="1"/>
          <p:nvPr/>
        </p:nvSpPr>
        <p:spPr>
          <a:xfrm>
            <a:off x="7846670" y="6442518"/>
            <a:ext cx="325730" cy="369332"/>
          </a:xfrm>
          <a:prstGeom prst="rect">
            <a:avLst/>
          </a:prstGeom>
          <a:noFill/>
        </p:spPr>
        <p:txBody>
          <a:bodyPr wrap="none" rtlCol="0">
            <a:spAutoFit/>
          </a:bodyPr>
          <a:lstStyle/>
          <a:p>
            <a:r>
              <a:rPr lang="en-US" altLang="ja-JP" dirty="0" smtClean="0"/>
              <a:t>7</a:t>
            </a:r>
            <a:endParaRPr kumimoji="1" lang="ja-JP" altLang="en-US" dirty="0"/>
          </a:p>
        </p:txBody>
      </p:sp>
      <p:sp>
        <p:nvSpPr>
          <p:cNvPr id="274" name="テキスト ボックス 273"/>
          <p:cNvSpPr txBox="1"/>
          <p:nvPr/>
        </p:nvSpPr>
        <p:spPr>
          <a:xfrm>
            <a:off x="6156176" y="5207536"/>
            <a:ext cx="325730" cy="369332"/>
          </a:xfrm>
          <a:prstGeom prst="rect">
            <a:avLst/>
          </a:prstGeom>
          <a:noFill/>
        </p:spPr>
        <p:txBody>
          <a:bodyPr wrap="none" rtlCol="0">
            <a:spAutoFit/>
          </a:bodyPr>
          <a:lstStyle/>
          <a:p>
            <a:r>
              <a:rPr lang="en-US" altLang="ja-JP" dirty="0" smtClean="0"/>
              <a:t>4</a:t>
            </a:r>
            <a:endParaRPr kumimoji="1" lang="ja-JP" altLang="en-US" dirty="0"/>
          </a:p>
        </p:txBody>
      </p:sp>
      <p:sp>
        <p:nvSpPr>
          <p:cNvPr id="275" name="テキスト ボックス 274"/>
          <p:cNvSpPr txBox="1"/>
          <p:nvPr/>
        </p:nvSpPr>
        <p:spPr>
          <a:xfrm>
            <a:off x="7846670" y="5216828"/>
            <a:ext cx="325730" cy="369332"/>
          </a:xfrm>
          <a:prstGeom prst="rect">
            <a:avLst/>
          </a:prstGeom>
          <a:noFill/>
        </p:spPr>
        <p:txBody>
          <a:bodyPr wrap="none" rtlCol="0">
            <a:spAutoFit/>
          </a:bodyPr>
          <a:lstStyle/>
          <a:p>
            <a:r>
              <a:rPr lang="en-US" altLang="ja-JP" dirty="0" smtClean="0"/>
              <a:t>5</a:t>
            </a:r>
            <a:endParaRPr kumimoji="1" lang="ja-JP" altLang="en-US" dirty="0"/>
          </a:p>
        </p:txBody>
      </p:sp>
      <p:sp>
        <p:nvSpPr>
          <p:cNvPr id="276" name="テキスト ボックス 275"/>
          <p:cNvSpPr txBox="1"/>
          <p:nvPr/>
        </p:nvSpPr>
        <p:spPr>
          <a:xfrm>
            <a:off x="6156176" y="3973126"/>
            <a:ext cx="325730" cy="369332"/>
          </a:xfrm>
          <a:prstGeom prst="rect">
            <a:avLst/>
          </a:prstGeom>
          <a:noFill/>
        </p:spPr>
        <p:txBody>
          <a:bodyPr wrap="none" rtlCol="0">
            <a:spAutoFit/>
          </a:bodyPr>
          <a:lstStyle/>
          <a:p>
            <a:r>
              <a:rPr lang="en-US" altLang="ja-JP" dirty="0" smtClean="0"/>
              <a:t>2</a:t>
            </a:r>
            <a:endParaRPr kumimoji="1" lang="ja-JP" altLang="en-US" dirty="0"/>
          </a:p>
        </p:txBody>
      </p:sp>
      <p:sp>
        <p:nvSpPr>
          <p:cNvPr id="277" name="テキスト ボックス 276"/>
          <p:cNvSpPr txBox="1"/>
          <p:nvPr/>
        </p:nvSpPr>
        <p:spPr>
          <a:xfrm>
            <a:off x="7846670" y="3982418"/>
            <a:ext cx="325730" cy="369332"/>
          </a:xfrm>
          <a:prstGeom prst="rect">
            <a:avLst/>
          </a:prstGeom>
          <a:noFill/>
        </p:spPr>
        <p:txBody>
          <a:bodyPr wrap="none" rtlCol="0">
            <a:spAutoFit/>
          </a:bodyPr>
          <a:lstStyle/>
          <a:p>
            <a:r>
              <a:rPr lang="en-US" altLang="ja-JP" dirty="0" smtClean="0"/>
              <a:t>3</a:t>
            </a:r>
            <a:endParaRPr kumimoji="1" lang="ja-JP" altLang="en-US" dirty="0"/>
          </a:p>
        </p:txBody>
      </p:sp>
      <p:sp>
        <p:nvSpPr>
          <p:cNvPr id="278" name="テキスト ボックス 277"/>
          <p:cNvSpPr txBox="1"/>
          <p:nvPr/>
        </p:nvSpPr>
        <p:spPr>
          <a:xfrm>
            <a:off x="6156176" y="2748990"/>
            <a:ext cx="325730"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279" name="テキスト ボックス 278"/>
          <p:cNvSpPr txBox="1"/>
          <p:nvPr/>
        </p:nvSpPr>
        <p:spPr>
          <a:xfrm>
            <a:off x="7846670" y="2758282"/>
            <a:ext cx="288862" cy="369332"/>
          </a:xfrm>
          <a:prstGeom prst="rect">
            <a:avLst/>
          </a:prstGeom>
          <a:noFill/>
        </p:spPr>
        <p:txBody>
          <a:bodyPr wrap="none" rtlCol="0">
            <a:spAutoFit/>
          </a:bodyPr>
          <a:lstStyle/>
          <a:p>
            <a:r>
              <a:rPr lang="en-US" altLang="ja-JP" dirty="0" smtClean="0"/>
              <a:t>1</a:t>
            </a:r>
            <a:endParaRPr kumimoji="1" lang="ja-JP" altLang="en-US" dirty="0"/>
          </a:p>
        </p:txBody>
      </p:sp>
      <p:cxnSp>
        <p:nvCxnSpPr>
          <p:cNvPr id="157" name="直線コネクタ 156"/>
          <p:cNvCxnSpPr>
            <a:stCxn id="133" idx="2"/>
            <a:endCxn id="263" idx="0"/>
          </p:cNvCxnSpPr>
          <p:nvPr/>
        </p:nvCxnSpPr>
        <p:spPr bwMode="auto">
          <a:xfrm rot="5400000">
            <a:off x="6119032" y="3288479"/>
            <a:ext cx="1081261" cy="0"/>
          </a:xfrm>
          <a:prstGeom prst="line">
            <a:avLst/>
          </a:prstGeom>
          <a:noFill/>
          <a:ln w="38100" cap="flat" cmpd="sng" algn="ctr">
            <a:solidFill>
              <a:schemeClr val="tx1"/>
            </a:solidFill>
            <a:prstDash val="solid"/>
            <a:round/>
            <a:headEnd type="arrow" w="med" len="med"/>
            <a:tailEnd type="none" w="med" len="med"/>
          </a:ln>
          <a:effectLst/>
        </p:spPr>
      </p:cxnSp>
      <p:cxnSp>
        <p:nvCxnSpPr>
          <p:cNvPr id="178" name="直線コネクタ 177"/>
          <p:cNvCxnSpPr/>
          <p:nvPr/>
        </p:nvCxnSpPr>
        <p:spPr bwMode="auto">
          <a:xfrm rot="16200000" flipH="1">
            <a:off x="6125874" y="5731620"/>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0" name="直線コネクタ 179"/>
          <p:cNvCxnSpPr/>
          <p:nvPr/>
        </p:nvCxnSpPr>
        <p:spPr bwMode="auto">
          <a:xfrm rot="16200000" flipH="1">
            <a:off x="6125874" y="4507485"/>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1" name="直線コネクタ 180"/>
          <p:cNvCxnSpPr/>
          <p:nvPr/>
        </p:nvCxnSpPr>
        <p:spPr bwMode="auto">
          <a:xfrm rot="16200000" flipH="1">
            <a:off x="7122582" y="3283348"/>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2" name="直線コネクタ 181"/>
          <p:cNvCxnSpPr/>
          <p:nvPr/>
        </p:nvCxnSpPr>
        <p:spPr bwMode="auto">
          <a:xfrm rot="16200000" flipH="1">
            <a:off x="7122582" y="4507484"/>
            <a:ext cx="1080120" cy="11403"/>
          </a:xfrm>
          <a:prstGeom prst="line">
            <a:avLst/>
          </a:prstGeom>
          <a:noFill/>
          <a:ln w="38100" cap="flat" cmpd="sng" algn="ctr">
            <a:solidFill>
              <a:schemeClr val="tx1"/>
            </a:solidFill>
            <a:prstDash val="solid"/>
            <a:round/>
            <a:headEnd type="arrow" w="med" len="med"/>
            <a:tailEnd type="none" w="med" len="med"/>
          </a:ln>
          <a:effectLst/>
        </p:spPr>
      </p:cxnSp>
      <p:cxnSp>
        <p:nvCxnSpPr>
          <p:cNvPr id="183" name="直線コネクタ 182"/>
          <p:cNvCxnSpPr/>
          <p:nvPr/>
        </p:nvCxnSpPr>
        <p:spPr bwMode="auto">
          <a:xfrm rot="16200000" flipH="1">
            <a:off x="7133986" y="5731620"/>
            <a:ext cx="1080120" cy="11403"/>
          </a:xfrm>
          <a:prstGeom prst="line">
            <a:avLst/>
          </a:prstGeom>
          <a:noFill/>
          <a:ln w="38100" cap="flat" cmpd="sng" algn="ctr">
            <a:solidFill>
              <a:schemeClr val="tx1"/>
            </a:solidFill>
            <a:prstDash val="solid"/>
            <a:round/>
            <a:headEnd type="arrow" w="med" len="med"/>
            <a:tailEnd type="none" w="med" len="med"/>
          </a:ln>
          <a:effectLst/>
        </p:spPr>
      </p:cxnSp>
      <p:sp>
        <p:nvSpPr>
          <p:cNvPr id="199" name="テキスト ボックス 198"/>
          <p:cNvSpPr txBox="1"/>
          <p:nvPr/>
        </p:nvSpPr>
        <p:spPr>
          <a:xfrm>
            <a:off x="6300192" y="2132856"/>
            <a:ext cx="736099" cy="400110"/>
          </a:xfrm>
          <a:prstGeom prst="rect">
            <a:avLst/>
          </a:prstGeom>
          <a:noFill/>
        </p:spPr>
        <p:txBody>
          <a:bodyPr wrap="none" rtlCol="0">
            <a:spAutoFit/>
          </a:bodyPr>
          <a:lstStyle/>
          <a:p>
            <a:r>
              <a:rPr kumimoji="1" lang="en-US" altLang="ja-JP" sz="2000" dirty="0" smtClean="0"/>
              <a:t>Root</a:t>
            </a:r>
            <a:endParaRPr kumimoji="1" lang="ja-JP" altLang="en-US" sz="2000" dirty="0"/>
          </a:p>
        </p:txBody>
      </p:sp>
      <p:grpSp>
        <p:nvGrpSpPr>
          <p:cNvPr id="21" name="グループ化 141"/>
          <p:cNvGrpSpPr/>
          <p:nvPr/>
        </p:nvGrpSpPr>
        <p:grpSpPr>
          <a:xfrm>
            <a:off x="6444209" y="2460958"/>
            <a:ext cx="1440160" cy="2736303"/>
            <a:chOff x="7164289" y="1124744"/>
            <a:chExt cx="1440160" cy="2736303"/>
          </a:xfrm>
        </p:grpSpPr>
        <p:sp>
          <p:nvSpPr>
            <p:cNvPr id="143" name="フリーフォーム 142"/>
            <p:cNvSpPr/>
            <p:nvPr/>
          </p:nvSpPr>
          <p:spPr bwMode="auto">
            <a:xfrm>
              <a:off x="7164289" y="1124744"/>
              <a:ext cx="1440160" cy="2736303"/>
            </a:xfrm>
            <a:custGeom>
              <a:avLst/>
              <a:gdLst>
                <a:gd name="connsiteX0" fmla="*/ 0 w 1376737"/>
                <a:gd name="connsiteY0" fmla="*/ 2589087 h 2589087"/>
                <a:gd name="connsiteX1" fmla="*/ 0 w 1376737"/>
                <a:gd name="connsiteY1" fmla="*/ 0 h 2589087"/>
                <a:gd name="connsiteX2" fmla="*/ 1376737 w 1376737"/>
                <a:gd name="connsiteY2" fmla="*/ 0 h 2589087"/>
                <a:gd name="connsiteX3" fmla="*/ 1376737 w 1376737"/>
                <a:gd name="connsiteY3" fmla="*/ 1284269 h 2589087"/>
              </a:gdLst>
              <a:ahLst/>
              <a:cxnLst>
                <a:cxn ang="0">
                  <a:pos x="connsiteX0" y="connsiteY0"/>
                </a:cxn>
                <a:cxn ang="0">
                  <a:pos x="connsiteX1" y="connsiteY1"/>
                </a:cxn>
                <a:cxn ang="0">
                  <a:pos x="connsiteX2" y="connsiteY2"/>
                </a:cxn>
                <a:cxn ang="0">
                  <a:pos x="connsiteX3" y="connsiteY3"/>
                </a:cxn>
              </a:cxnLst>
              <a:rect l="l" t="t" r="r" b="b"/>
              <a:pathLst>
                <a:path w="1376737" h="2589087">
                  <a:moveTo>
                    <a:pt x="0" y="2589087"/>
                  </a:moveTo>
                  <a:lnTo>
                    <a:pt x="0" y="0"/>
                  </a:lnTo>
                  <a:lnTo>
                    <a:pt x="1376737" y="0"/>
                  </a:lnTo>
                  <a:lnTo>
                    <a:pt x="1376737" y="1284269"/>
                  </a:lnTo>
                </a:path>
              </a:pathLst>
            </a:custGeom>
            <a:noFill/>
            <a:ln w="76200" cap="flat" cmpd="sng" algn="ctr">
              <a:solidFill>
                <a:schemeClr val="accent6"/>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4" name="テキスト ボックス 143"/>
            <p:cNvSpPr txBox="1"/>
            <p:nvPr/>
          </p:nvSpPr>
          <p:spPr>
            <a:xfrm>
              <a:off x="7308304" y="2060848"/>
              <a:ext cx="617477" cy="461665"/>
            </a:xfrm>
            <a:prstGeom prst="rect">
              <a:avLst/>
            </a:prstGeom>
            <a:noFill/>
          </p:spPr>
          <p:txBody>
            <a:bodyPr wrap="none" rtlCol="0">
              <a:spAutoFit/>
            </a:bodyPr>
            <a:lstStyle/>
            <a:p>
              <a:r>
                <a:rPr kumimoji="1" lang="en-US" altLang="ja-JP" sz="2400" b="1" dirty="0" smtClean="0">
                  <a:solidFill>
                    <a:schemeClr val="accent6"/>
                  </a:solidFill>
                </a:rPr>
                <a:t>OK</a:t>
              </a:r>
              <a:endParaRPr kumimoji="1" lang="ja-JP" altLang="en-US" sz="2400" b="1" dirty="0">
                <a:solidFill>
                  <a:schemeClr val="accent6"/>
                </a:solidFill>
              </a:endParaRPr>
            </a:p>
          </p:txBody>
        </p:sp>
      </p:grpSp>
      <p:cxnSp>
        <p:nvCxnSpPr>
          <p:cNvPr id="124" name="直線コネクタ 123"/>
          <p:cNvCxnSpPr/>
          <p:nvPr/>
        </p:nvCxnSpPr>
        <p:spPr bwMode="auto">
          <a:xfrm>
            <a:off x="6731099" y="6349390"/>
            <a:ext cx="1009253" cy="569"/>
          </a:xfrm>
          <a:prstGeom prst="line">
            <a:avLst/>
          </a:prstGeom>
          <a:noFill/>
          <a:ln w="38100" cap="flat" cmpd="sng" algn="ctr">
            <a:solidFill>
              <a:schemeClr val="tx1"/>
            </a:solidFill>
            <a:prstDash val="solid"/>
            <a:round/>
            <a:headEnd type="arrow" w="med" len="med"/>
            <a:tailEnd type="none" w="med" len="med"/>
          </a:ln>
          <a:effectLst/>
        </p:spPr>
      </p:cxnSp>
      <p:sp>
        <p:nvSpPr>
          <p:cNvPr id="257" name="正方形/長方形 256"/>
          <p:cNvSpPr/>
          <p:nvPr/>
        </p:nvSpPr>
        <p:spPr bwMode="auto">
          <a:xfrm>
            <a:off x="920315" y="469320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8" name="正方形/長方形 257"/>
          <p:cNvSpPr/>
          <p:nvPr/>
        </p:nvSpPr>
        <p:spPr bwMode="auto">
          <a:xfrm>
            <a:off x="920315" y="462119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6" name="正方形/長方形 265"/>
          <p:cNvSpPr/>
          <p:nvPr/>
        </p:nvSpPr>
        <p:spPr bwMode="auto">
          <a:xfrm>
            <a:off x="1352363" y="505324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7" name="正方形/長方形 266"/>
          <p:cNvSpPr/>
          <p:nvPr/>
        </p:nvSpPr>
        <p:spPr bwMode="auto">
          <a:xfrm>
            <a:off x="1928427" y="5845334"/>
            <a:ext cx="1008112" cy="1008112"/>
          </a:xfrm>
          <a:prstGeom prst="rect">
            <a:avLst/>
          </a:prstGeom>
          <a:solidFill>
            <a:srgbClr val="FFFF99"/>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8" name="正方形/長方形 267"/>
          <p:cNvSpPr/>
          <p:nvPr/>
        </p:nvSpPr>
        <p:spPr bwMode="auto">
          <a:xfrm>
            <a:off x="2360475" y="627738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9" name="テキスト ボックス 268"/>
          <p:cNvSpPr txBox="1"/>
          <p:nvPr/>
        </p:nvSpPr>
        <p:spPr bwMode="auto">
          <a:xfrm>
            <a:off x="14541" y="6133366"/>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0 </a:t>
            </a:r>
            <a:endParaRPr lang="ja-JP" altLang="en-US" sz="2000" dirty="0">
              <a:latin typeface="+mj-lt"/>
              <a:ea typeface="ＭＳ Ｐゴシック" pitchFamily="50" charset="-128"/>
            </a:endParaRPr>
          </a:p>
        </p:txBody>
      </p:sp>
      <p:sp>
        <p:nvSpPr>
          <p:cNvPr id="270" name="テキスト ボックス 269"/>
          <p:cNvSpPr txBox="1"/>
          <p:nvPr/>
        </p:nvSpPr>
        <p:spPr bwMode="auto">
          <a:xfrm>
            <a:off x="14541" y="4941168"/>
            <a:ext cx="965329"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1 </a:t>
            </a:r>
            <a:endParaRPr lang="ja-JP" altLang="en-US" sz="2000" dirty="0">
              <a:latin typeface="+mj-lt"/>
              <a:ea typeface="ＭＳ Ｐゴシック" pitchFamily="50" charset="-128"/>
            </a:endParaRPr>
          </a:p>
        </p:txBody>
      </p:sp>
      <p:sp>
        <p:nvSpPr>
          <p:cNvPr id="271" name="テキスト ボックス 270"/>
          <p:cNvSpPr txBox="1"/>
          <p:nvPr/>
        </p:nvSpPr>
        <p:spPr bwMode="auto">
          <a:xfrm>
            <a:off x="14541" y="2460958"/>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3 </a:t>
            </a:r>
            <a:endParaRPr lang="ja-JP" altLang="en-US" sz="2000" dirty="0">
              <a:latin typeface="+mj-lt"/>
              <a:ea typeface="ＭＳ Ｐゴシック" pitchFamily="50" charset="-128"/>
            </a:endParaRPr>
          </a:p>
        </p:txBody>
      </p:sp>
      <p:sp>
        <p:nvSpPr>
          <p:cNvPr id="280" name="正方形/長方形 279"/>
          <p:cNvSpPr/>
          <p:nvPr/>
        </p:nvSpPr>
        <p:spPr bwMode="auto">
          <a:xfrm>
            <a:off x="920315" y="5845334"/>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1" name="正方形/長方形 280"/>
          <p:cNvSpPr/>
          <p:nvPr/>
        </p:nvSpPr>
        <p:spPr bwMode="auto">
          <a:xfrm>
            <a:off x="1352363" y="6277382"/>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82" name="正方形/長方形 281"/>
          <p:cNvSpPr/>
          <p:nvPr/>
        </p:nvSpPr>
        <p:spPr bwMode="auto">
          <a:xfrm>
            <a:off x="1928427" y="4693206"/>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3" name="正方形/長方形 282"/>
          <p:cNvSpPr/>
          <p:nvPr/>
        </p:nvSpPr>
        <p:spPr bwMode="auto">
          <a:xfrm>
            <a:off x="1928427" y="4621198"/>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4" name="正方形/長方形 283"/>
          <p:cNvSpPr/>
          <p:nvPr/>
        </p:nvSpPr>
        <p:spPr bwMode="auto">
          <a:xfrm>
            <a:off x="2360475" y="505324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85" name="正方形/長方形 284"/>
          <p:cNvSpPr/>
          <p:nvPr/>
        </p:nvSpPr>
        <p:spPr bwMode="auto">
          <a:xfrm>
            <a:off x="920315" y="2244934"/>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6" name="正方形/長方形 285"/>
          <p:cNvSpPr/>
          <p:nvPr/>
        </p:nvSpPr>
        <p:spPr bwMode="auto">
          <a:xfrm>
            <a:off x="920315" y="217292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7" name="正方形/長方形 286"/>
          <p:cNvSpPr/>
          <p:nvPr/>
        </p:nvSpPr>
        <p:spPr bwMode="auto">
          <a:xfrm>
            <a:off x="1352363" y="260497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88" name="正方形/長方形 287"/>
          <p:cNvSpPr/>
          <p:nvPr/>
        </p:nvSpPr>
        <p:spPr bwMode="auto">
          <a:xfrm>
            <a:off x="1928427" y="2172926"/>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9" name="正方形/長方形 288"/>
          <p:cNvSpPr/>
          <p:nvPr/>
        </p:nvSpPr>
        <p:spPr bwMode="auto">
          <a:xfrm>
            <a:off x="2360475" y="260497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290" name="直線コネクタ 289"/>
          <p:cNvCxnSpPr/>
          <p:nvPr/>
        </p:nvCxnSpPr>
        <p:spPr bwMode="auto">
          <a:xfrm flipH="1">
            <a:off x="1424372" y="2676412"/>
            <a:ext cx="936103" cy="570"/>
          </a:xfrm>
          <a:prstGeom prst="line">
            <a:avLst/>
          </a:prstGeom>
          <a:noFill/>
          <a:ln w="38100" cap="flat" cmpd="sng" algn="ctr">
            <a:solidFill>
              <a:schemeClr val="tx1"/>
            </a:solidFill>
            <a:prstDash val="solid"/>
            <a:round/>
            <a:headEnd type="arrow" w="med" len="med"/>
            <a:tailEnd type="none" w="med" len="med"/>
          </a:ln>
          <a:effectLst/>
        </p:spPr>
      </p:cxnSp>
      <p:cxnSp>
        <p:nvCxnSpPr>
          <p:cNvPr id="291" name="直線コネクタ 290"/>
          <p:cNvCxnSpPr/>
          <p:nvPr/>
        </p:nvCxnSpPr>
        <p:spPr bwMode="auto">
          <a:xfrm flipH="1">
            <a:off x="1424371" y="5124684"/>
            <a:ext cx="936104" cy="570"/>
          </a:xfrm>
          <a:prstGeom prst="line">
            <a:avLst/>
          </a:prstGeom>
          <a:noFill/>
          <a:ln w="28575" cap="flat" cmpd="sng" algn="ctr">
            <a:solidFill>
              <a:schemeClr val="tx1"/>
            </a:solidFill>
            <a:prstDash val="solid"/>
            <a:round/>
            <a:headEnd type="arrow" w="med" len="med"/>
            <a:tailEnd type="none" w="med" len="med"/>
          </a:ln>
          <a:effectLst/>
        </p:spPr>
      </p:cxnSp>
      <p:sp>
        <p:nvSpPr>
          <p:cNvPr id="292" name="テキスト ボックス 291"/>
          <p:cNvSpPr txBox="1"/>
          <p:nvPr/>
        </p:nvSpPr>
        <p:spPr bwMode="auto">
          <a:xfrm>
            <a:off x="14541" y="3685094"/>
            <a:ext cx="1007007" cy="400110"/>
          </a:xfrm>
          <a:prstGeom prst="rect">
            <a:avLst/>
          </a:prstGeom>
          <a:noFill/>
        </p:spPr>
        <p:txBody>
          <a:bodyPr wrap="none">
            <a:spAutoFit/>
          </a:bodyPr>
          <a:lstStyle/>
          <a:p>
            <a:pPr>
              <a:defRPr/>
            </a:pPr>
            <a:r>
              <a:rPr lang="en-US" altLang="ja-JP" sz="2000" dirty="0" smtClean="0">
                <a:latin typeface="+mj-lt"/>
                <a:ea typeface="ＭＳ Ｐゴシック" pitchFamily="50" charset="-128"/>
              </a:rPr>
              <a:t>Chip 2 </a:t>
            </a:r>
            <a:endParaRPr lang="ja-JP" altLang="en-US" sz="2000" dirty="0">
              <a:latin typeface="+mj-lt"/>
              <a:ea typeface="ＭＳ Ｐゴシック" pitchFamily="50" charset="-128"/>
            </a:endParaRPr>
          </a:p>
        </p:txBody>
      </p:sp>
      <p:sp>
        <p:nvSpPr>
          <p:cNvPr id="293" name="正方形/長方形 292"/>
          <p:cNvSpPr/>
          <p:nvPr/>
        </p:nvSpPr>
        <p:spPr bwMode="auto">
          <a:xfrm>
            <a:off x="920315" y="3469070"/>
            <a:ext cx="936104" cy="936104"/>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4" name="正方形/長方形 293"/>
          <p:cNvSpPr/>
          <p:nvPr/>
        </p:nvSpPr>
        <p:spPr bwMode="auto">
          <a:xfrm>
            <a:off x="920315" y="339706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5" name="正方形/長方形 294"/>
          <p:cNvSpPr/>
          <p:nvPr/>
        </p:nvSpPr>
        <p:spPr bwMode="auto">
          <a:xfrm>
            <a:off x="1352363" y="382911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96" name="正方形/長方形 295"/>
          <p:cNvSpPr/>
          <p:nvPr/>
        </p:nvSpPr>
        <p:spPr bwMode="auto">
          <a:xfrm>
            <a:off x="1928427" y="3397062"/>
            <a:ext cx="1008112" cy="1008112"/>
          </a:xfrm>
          <a:prstGeom prst="rect">
            <a:avLst/>
          </a:prstGeom>
          <a:solidFill>
            <a:srgbClr val="FFFFFF"/>
          </a:solidFill>
          <a:ln w="381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7" name="正方形/長方形 296"/>
          <p:cNvSpPr/>
          <p:nvPr/>
        </p:nvSpPr>
        <p:spPr bwMode="auto">
          <a:xfrm>
            <a:off x="2360475" y="3829110"/>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06" name="直線コネクタ 305"/>
          <p:cNvCxnSpPr>
            <a:stCxn id="287" idx="2"/>
            <a:endCxn id="295" idx="0"/>
          </p:cNvCxnSpPr>
          <p:nvPr/>
        </p:nvCxnSpPr>
        <p:spPr bwMode="auto">
          <a:xfrm rot="5400000">
            <a:off x="883171" y="3288479"/>
            <a:ext cx="1081261" cy="0"/>
          </a:xfrm>
          <a:prstGeom prst="line">
            <a:avLst/>
          </a:prstGeom>
          <a:noFill/>
          <a:ln w="38100" cap="flat" cmpd="sng" algn="ctr">
            <a:solidFill>
              <a:schemeClr val="tx1"/>
            </a:solidFill>
            <a:prstDash val="solid"/>
            <a:round/>
            <a:headEnd type="none" w="med" len="med"/>
            <a:tailEnd type="arrow" w="med" len="med"/>
          </a:ln>
          <a:effectLst/>
        </p:spPr>
      </p:cxnSp>
      <p:cxnSp>
        <p:nvCxnSpPr>
          <p:cNvPr id="307" name="直線コネクタ 306"/>
          <p:cNvCxnSpPr/>
          <p:nvPr/>
        </p:nvCxnSpPr>
        <p:spPr bwMode="auto">
          <a:xfrm rot="16200000" flipH="1">
            <a:off x="890013" y="5731620"/>
            <a:ext cx="1080120" cy="11403"/>
          </a:xfrm>
          <a:prstGeom prst="line">
            <a:avLst/>
          </a:prstGeom>
          <a:noFill/>
          <a:ln w="38100" cap="flat" cmpd="sng" algn="ctr">
            <a:solidFill>
              <a:schemeClr val="tx1"/>
            </a:solidFill>
            <a:prstDash val="solid"/>
            <a:round/>
            <a:headEnd type="none" w="med" len="med"/>
            <a:tailEnd type="arrow" w="med" len="med"/>
          </a:ln>
          <a:effectLst/>
        </p:spPr>
      </p:cxnSp>
      <p:cxnSp>
        <p:nvCxnSpPr>
          <p:cNvPr id="308" name="直線コネクタ 307"/>
          <p:cNvCxnSpPr/>
          <p:nvPr/>
        </p:nvCxnSpPr>
        <p:spPr bwMode="auto">
          <a:xfrm rot="16200000" flipH="1">
            <a:off x="890013" y="4507485"/>
            <a:ext cx="1080120" cy="11403"/>
          </a:xfrm>
          <a:prstGeom prst="line">
            <a:avLst/>
          </a:prstGeom>
          <a:noFill/>
          <a:ln w="38100" cap="flat" cmpd="sng" algn="ctr">
            <a:solidFill>
              <a:schemeClr val="tx1"/>
            </a:solidFill>
            <a:prstDash val="solid"/>
            <a:round/>
            <a:headEnd type="none" w="med" len="med"/>
            <a:tailEnd type="arrow" w="med" len="med"/>
          </a:ln>
          <a:effectLst/>
        </p:spPr>
      </p:cxnSp>
      <p:cxnSp>
        <p:nvCxnSpPr>
          <p:cNvPr id="309" name="直線コネクタ 308"/>
          <p:cNvCxnSpPr/>
          <p:nvPr/>
        </p:nvCxnSpPr>
        <p:spPr bwMode="auto">
          <a:xfrm rot="16200000" flipH="1">
            <a:off x="1886721" y="3283348"/>
            <a:ext cx="1080120" cy="11403"/>
          </a:xfrm>
          <a:prstGeom prst="line">
            <a:avLst/>
          </a:prstGeom>
          <a:noFill/>
          <a:ln w="38100" cap="flat" cmpd="sng" algn="ctr">
            <a:solidFill>
              <a:schemeClr val="tx1"/>
            </a:solidFill>
            <a:prstDash val="solid"/>
            <a:round/>
            <a:headEnd type="none" w="med" len="med"/>
            <a:tailEnd type="arrow" w="med" len="med"/>
          </a:ln>
          <a:effectLst/>
        </p:spPr>
      </p:cxnSp>
      <p:cxnSp>
        <p:nvCxnSpPr>
          <p:cNvPr id="310" name="直線コネクタ 309"/>
          <p:cNvCxnSpPr/>
          <p:nvPr/>
        </p:nvCxnSpPr>
        <p:spPr bwMode="auto">
          <a:xfrm rot="16200000" flipH="1">
            <a:off x="1886721" y="4507484"/>
            <a:ext cx="1080120" cy="11403"/>
          </a:xfrm>
          <a:prstGeom prst="line">
            <a:avLst/>
          </a:prstGeom>
          <a:noFill/>
          <a:ln w="38100" cap="flat" cmpd="sng" algn="ctr">
            <a:solidFill>
              <a:schemeClr val="tx1"/>
            </a:solidFill>
            <a:prstDash val="solid"/>
            <a:round/>
            <a:headEnd type="none" w="med" len="med"/>
            <a:tailEnd type="arrow" w="med" len="med"/>
          </a:ln>
          <a:effectLst/>
        </p:spPr>
      </p:cxnSp>
      <p:cxnSp>
        <p:nvCxnSpPr>
          <p:cNvPr id="311" name="直線コネクタ 310"/>
          <p:cNvCxnSpPr/>
          <p:nvPr/>
        </p:nvCxnSpPr>
        <p:spPr bwMode="auto">
          <a:xfrm rot="16200000" flipH="1">
            <a:off x="1898125" y="5731620"/>
            <a:ext cx="1080120" cy="11403"/>
          </a:xfrm>
          <a:prstGeom prst="line">
            <a:avLst/>
          </a:prstGeom>
          <a:noFill/>
          <a:ln w="38100" cap="flat" cmpd="sng" algn="ctr">
            <a:solidFill>
              <a:schemeClr val="tx1"/>
            </a:solidFill>
            <a:prstDash val="solid"/>
            <a:round/>
            <a:headEnd type="none" w="med" len="med"/>
            <a:tailEnd type="arrow" w="med" len="med"/>
          </a:ln>
          <a:effectLst/>
        </p:spPr>
      </p:cxnSp>
      <p:sp>
        <p:nvSpPr>
          <p:cNvPr id="312" name="テキスト ボックス 311"/>
          <p:cNvSpPr txBox="1"/>
          <p:nvPr/>
        </p:nvSpPr>
        <p:spPr>
          <a:xfrm>
            <a:off x="1937928" y="6453336"/>
            <a:ext cx="782587" cy="400110"/>
          </a:xfrm>
          <a:prstGeom prst="rect">
            <a:avLst/>
          </a:prstGeom>
          <a:noFill/>
        </p:spPr>
        <p:txBody>
          <a:bodyPr wrap="none" rtlCol="0">
            <a:spAutoFit/>
          </a:bodyPr>
          <a:lstStyle/>
          <a:p>
            <a:r>
              <a:rPr kumimoji="1" lang="en-US" altLang="ja-JP" sz="2000" dirty="0" smtClean="0"/>
              <a:t>Root’</a:t>
            </a:r>
            <a:endParaRPr kumimoji="1" lang="ja-JP" altLang="en-US" sz="2000" dirty="0"/>
          </a:p>
        </p:txBody>
      </p:sp>
      <p:cxnSp>
        <p:nvCxnSpPr>
          <p:cNvPr id="319" name="直線コネクタ 318"/>
          <p:cNvCxnSpPr/>
          <p:nvPr/>
        </p:nvCxnSpPr>
        <p:spPr bwMode="auto">
          <a:xfrm>
            <a:off x="1352363" y="6349390"/>
            <a:ext cx="1009253" cy="569"/>
          </a:xfrm>
          <a:prstGeom prst="line">
            <a:avLst/>
          </a:prstGeom>
          <a:noFill/>
          <a:ln w="38100" cap="flat" cmpd="sng" algn="ctr">
            <a:solidFill>
              <a:schemeClr val="tx1"/>
            </a:solidFill>
            <a:prstDash val="solid"/>
            <a:round/>
            <a:headEnd type="none" w="med" len="med"/>
            <a:tailEnd type="arrow" w="med" len="med"/>
          </a:ln>
          <a:effectLst/>
        </p:spPr>
      </p:cxnSp>
      <p:sp>
        <p:nvSpPr>
          <p:cNvPr id="320" name="テキスト ボックス 319"/>
          <p:cNvSpPr txBox="1"/>
          <p:nvPr/>
        </p:nvSpPr>
        <p:spPr>
          <a:xfrm>
            <a:off x="6854488" y="764704"/>
            <a:ext cx="2324675"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a:t>
            </a:r>
            <a:r>
              <a:rPr lang="en-US" altLang="ja-JP" sz="2000" dirty="0" smtClean="0">
                <a:latin typeface="Arial" pitchFamily="34" charset="0"/>
                <a:cs typeface="Arial" pitchFamily="34" charset="0"/>
              </a:rPr>
              <a:t>Koibuchi</a:t>
            </a:r>
            <a:r>
              <a:rPr kumimoji="1" lang="en-US" altLang="ja-JP" sz="2000" dirty="0" smtClean="0">
                <a:latin typeface="Arial" pitchFamily="34" charset="0"/>
                <a:cs typeface="Arial" pitchFamily="34" charset="0"/>
              </a:rPr>
              <a:t>,ICPP’03]</a:t>
            </a:r>
            <a:endParaRPr kumimoji="1" lang="ja-JP" altLang="en-US" sz="2000" dirty="0">
              <a:latin typeface="Arial" pitchFamily="34" charset="0"/>
              <a:cs typeface="Arial" pitchFamily="34" charset="0"/>
            </a:endParaRPr>
          </a:p>
        </p:txBody>
      </p:sp>
      <p:sp>
        <p:nvSpPr>
          <p:cNvPr id="321" name="テキスト ボックス 320"/>
          <p:cNvSpPr txBox="1"/>
          <p:nvPr/>
        </p:nvSpPr>
        <p:spPr>
          <a:xfrm>
            <a:off x="6854488" y="1084674"/>
            <a:ext cx="2100383"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a:t>
            </a:r>
            <a:r>
              <a:rPr lang="en-US" altLang="ja-JP" sz="2000" dirty="0" smtClean="0">
                <a:latin typeface="Arial" pitchFamily="34" charset="0"/>
                <a:cs typeface="Arial" pitchFamily="34" charset="0"/>
              </a:rPr>
              <a:t>Lysne</a:t>
            </a:r>
            <a:r>
              <a:rPr kumimoji="1" lang="en-US" altLang="ja-JP" sz="2000" dirty="0" smtClean="0">
                <a:latin typeface="Arial" pitchFamily="34" charset="0"/>
                <a:cs typeface="Arial" pitchFamily="34" charset="0"/>
              </a:rPr>
              <a:t>,TPDS’06]</a:t>
            </a:r>
            <a:endParaRPr kumimoji="1" lang="ja-JP" altLang="en-US" sz="2000" dirty="0">
              <a:latin typeface="Arial" pitchFamily="34" charset="0"/>
              <a:cs typeface="Arial" pitchFamily="34" charset="0"/>
            </a:endParaRPr>
          </a:p>
        </p:txBody>
      </p:sp>
      <p:grpSp>
        <p:nvGrpSpPr>
          <p:cNvPr id="20" name="グループ化 136"/>
          <p:cNvGrpSpPr/>
          <p:nvPr/>
        </p:nvGrpSpPr>
        <p:grpSpPr>
          <a:xfrm>
            <a:off x="1415608" y="3945850"/>
            <a:ext cx="1232899" cy="1785085"/>
            <a:chOff x="7376845" y="2609636"/>
            <a:chExt cx="1232899" cy="1785085"/>
          </a:xfrm>
        </p:grpSpPr>
        <p:sp>
          <p:nvSpPr>
            <p:cNvPr id="138" name="フリーフォーム 137"/>
            <p:cNvSpPr/>
            <p:nvPr/>
          </p:nvSpPr>
          <p:spPr bwMode="auto">
            <a:xfrm>
              <a:off x="7376845" y="2609636"/>
              <a:ext cx="1232899" cy="1345915"/>
            </a:xfrm>
            <a:custGeom>
              <a:avLst/>
              <a:gdLst>
                <a:gd name="connsiteX0" fmla="*/ 0 w 1232899"/>
                <a:gd name="connsiteY0" fmla="*/ 1345915 h 1345915"/>
                <a:gd name="connsiteX1" fmla="*/ 1232899 w 1232899"/>
                <a:gd name="connsiteY1" fmla="*/ 1345915 h 1345915"/>
                <a:gd name="connsiteX2" fmla="*/ 1232899 w 1232899"/>
                <a:gd name="connsiteY2" fmla="*/ 0 h 1345915"/>
              </a:gdLst>
              <a:ahLst/>
              <a:cxnLst>
                <a:cxn ang="0">
                  <a:pos x="connsiteX0" y="connsiteY0"/>
                </a:cxn>
                <a:cxn ang="0">
                  <a:pos x="connsiteX1" y="connsiteY1"/>
                </a:cxn>
                <a:cxn ang="0">
                  <a:pos x="connsiteX2" y="connsiteY2"/>
                </a:cxn>
              </a:cxnLst>
              <a:rect l="l" t="t" r="r" b="b"/>
              <a:pathLst>
                <a:path w="1232899" h="1345915">
                  <a:moveTo>
                    <a:pt x="0" y="1345915"/>
                  </a:moveTo>
                  <a:lnTo>
                    <a:pt x="1232899" y="1345915"/>
                  </a:lnTo>
                  <a:lnTo>
                    <a:pt x="1232899" y="0"/>
                  </a:lnTo>
                </a:path>
              </a:pathLst>
            </a:custGeom>
            <a:noFill/>
            <a:ln w="76200" cap="flat" cmpd="sng" algn="ctr">
              <a:solidFill>
                <a:srgbClr val="FF000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9" name="テキスト ボックス 138"/>
            <p:cNvSpPr txBox="1"/>
            <p:nvPr/>
          </p:nvSpPr>
          <p:spPr>
            <a:xfrm>
              <a:off x="7383656" y="3933056"/>
              <a:ext cx="617477" cy="461665"/>
            </a:xfrm>
            <a:prstGeom prst="rect">
              <a:avLst/>
            </a:prstGeom>
            <a:noFill/>
          </p:spPr>
          <p:txBody>
            <a:bodyPr wrap="none" rtlCol="0">
              <a:spAutoFit/>
            </a:bodyPr>
            <a:lstStyle/>
            <a:p>
              <a:r>
                <a:rPr lang="en-US" altLang="ja-JP" sz="2400" b="1" dirty="0" smtClean="0">
                  <a:solidFill>
                    <a:srgbClr val="FF0000"/>
                  </a:solidFill>
                </a:rPr>
                <a:t>OK</a:t>
              </a:r>
              <a:endParaRPr kumimoji="1" lang="ja-JP" altLang="en-US" sz="2400" b="1" dirty="0">
                <a:solidFill>
                  <a:srgbClr val="FF0000"/>
                </a:solidFill>
              </a:endParaRPr>
            </a:p>
          </p:txBody>
        </p:sp>
      </p:grpSp>
      <p:cxnSp>
        <p:nvCxnSpPr>
          <p:cNvPr id="323" name="直線矢印コネクタ 322"/>
          <p:cNvCxnSpPr/>
          <p:nvPr/>
        </p:nvCxnSpPr>
        <p:spPr bwMode="auto">
          <a:xfrm rot="10800000">
            <a:off x="2504491" y="5733256"/>
            <a:ext cx="864096" cy="504056"/>
          </a:xfrm>
          <a:prstGeom prst="straightConnector1">
            <a:avLst/>
          </a:prstGeom>
          <a:noFill/>
          <a:ln w="76200" cap="flat" cmpd="sng" algn="ctr">
            <a:solidFill>
              <a:srgbClr val="FF0000"/>
            </a:solidFill>
            <a:prstDash val="solid"/>
            <a:round/>
            <a:headEnd type="none" w="med" len="med"/>
            <a:tailEnd type="arrow"/>
          </a:ln>
          <a:effectLst/>
        </p:spPr>
      </p:cxnSp>
      <p:sp>
        <p:nvSpPr>
          <p:cNvPr id="325" name="テキスト ボックス 324"/>
          <p:cNvSpPr txBox="1"/>
          <p:nvPr/>
        </p:nvSpPr>
        <p:spPr>
          <a:xfrm>
            <a:off x="3224571" y="6237312"/>
            <a:ext cx="771365" cy="461665"/>
          </a:xfrm>
          <a:prstGeom prst="rect">
            <a:avLst/>
          </a:prstGeom>
          <a:noFill/>
        </p:spPr>
        <p:txBody>
          <a:bodyPr wrap="none" rtlCol="0">
            <a:spAutoFit/>
          </a:bodyPr>
          <a:lstStyle/>
          <a:p>
            <a:r>
              <a:rPr lang="en-US" altLang="ja-JP" sz="2400" b="1" dirty="0" smtClean="0">
                <a:solidFill>
                  <a:srgbClr val="FF0000"/>
                </a:solidFill>
              </a:rPr>
              <a:t>VC1</a:t>
            </a:r>
            <a:endParaRPr kumimoji="1" lang="ja-JP" altLang="en-US" sz="2400" b="1" dirty="0">
              <a:solidFill>
                <a:srgbClr val="FF0000"/>
              </a:solidFill>
            </a:endParaRPr>
          </a:p>
        </p:txBody>
      </p:sp>
      <p:sp>
        <p:nvSpPr>
          <p:cNvPr id="326" name="テキスト ボックス 325"/>
          <p:cNvSpPr txBox="1"/>
          <p:nvPr/>
        </p:nvSpPr>
        <p:spPr>
          <a:xfrm>
            <a:off x="5240795" y="6279703"/>
            <a:ext cx="771365" cy="461665"/>
          </a:xfrm>
          <a:prstGeom prst="rect">
            <a:avLst/>
          </a:prstGeom>
          <a:noFill/>
        </p:spPr>
        <p:txBody>
          <a:bodyPr wrap="none" rtlCol="0">
            <a:spAutoFit/>
          </a:bodyPr>
          <a:lstStyle/>
          <a:p>
            <a:r>
              <a:rPr lang="en-US" altLang="ja-JP" sz="2400" b="1" dirty="0" smtClean="0">
                <a:solidFill>
                  <a:schemeClr val="accent6"/>
                </a:solidFill>
              </a:rPr>
              <a:t>VC0</a:t>
            </a:r>
            <a:endParaRPr kumimoji="1" lang="ja-JP" altLang="en-US" sz="2400" b="1" dirty="0">
              <a:solidFill>
                <a:schemeClr val="accent6"/>
              </a:solidFill>
            </a:endParaRPr>
          </a:p>
        </p:txBody>
      </p:sp>
      <p:cxnSp>
        <p:nvCxnSpPr>
          <p:cNvPr id="327" name="直線矢印コネクタ 326"/>
          <p:cNvCxnSpPr/>
          <p:nvPr/>
        </p:nvCxnSpPr>
        <p:spPr bwMode="auto">
          <a:xfrm rot="10800000" flipH="1">
            <a:off x="5724129" y="5733255"/>
            <a:ext cx="864096" cy="504056"/>
          </a:xfrm>
          <a:prstGeom prst="straightConnector1">
            <a:avLst/>
          </a:prstGeom>
          <a:noFill/>
          <a:ln w="76200" cap="flat" cmpd="sng" algn="ctr">
            <a:solidFill>
              <a:schemeClr val="accent6"/>
            </a:solidFill>
            <a:prstDash val="solid"/>
            <a:round/>
            <a:headEnd type="none" w="med" len="med"/>
            <a:tailEnd type="arrow"/>
          </a:ln>
          <a:effectLst/>
        </p:spPr>
      </p:cxnSp>
      <p:sp>
        <p:nvSpPr>
          <p:cNvPr id="328" name="フローチャート : 代替処理 327"/>
          <p:cNvSpPr>
            <a:spLocks noChangeArrowheads="1"/>
          </p:cNvSpPr>
          <p:nvPr/>
        </p:nvSpPr>
        <p:spPr bwMode="auto">
          <a:xfrm flipH="1">
            <a:off x="3059832" y="3429000"/>
            <a:ext cx="2952328" cy="792088"/>
          </a:xfrm>
          <a:prstGeom prst="flowChartAlternateProcess">
            <a:avLst/>
          </a:prstGeom>
          <a:solidFill>
            <a:srgbClr val="FFFF99"/>
          </a:solidFill>
          <a:ln w="28575" algn="ctr">
            <a:noFill/>
            <a:round/>
            <a:headEnd/>
            <a:tailEnd/>
          </a:ln>
        </p:spPr>
        <p:txBody>
          <a:bodyPr lIns="90000" tIns="46800" rIns="90000" bIns="46800" anchor="ctr"/>
          <a:lstStyle/>
          <a:p>
            <a:pPr algn="ctr">
              <a:spcBef>
                <a:spcPct val="50000"/>
              </a:spcBef>
            </a:pPr>
            <a:r>
              <a:rPr lang="en-US" altLang="ja-JP" sz="2400" dirty="0" smtClean="0">
                <a:solidFill>
                  <a:schemeClr val="tx2"/>
                </a:solidFill>
                <a:latin typeface="Comic Sans MS" pitchFamily="66" charset="0"/>
              </a:rPr>
              <a:t>You can use either VC0 or VC1</a:t>
            </a:r>
            <a:endParaRPr lang="ja-JP" altLang="en-US" sz="2400" dirty="0">
              <a:solidFill>
                <a:schemeClr val="tx2"/>
              </a:solidFill>
              <a:latin typeface="Comic Sans MS" pitchFamily="66" charset="0"/>
            </a:endParaRPr>
          </a:p>
        </p:txBody>
      </p:sp>
      <p:sp>
        <p:nvSpPr>
          <p:cNvPr id="104" name="テキスト ボックス 103"/>
          <p:cNvSpPr txBox="1"/>
          <p:nvPr/>
        </p:nvSpPr>
        <p:spPr>
          <a:xfrm>
            <a:off x="899592" y="6434752"/>
            <a:ext cx="325730" cy="369332"/>
          </a:xfrm>
          <a:prstGeom prst="rect">
            <a:avLst/>
          </a:prstGeom>
          <a:noFill/>
        </p:spPr>
        <p:txBody>
          <a:bodyPr wrap="none" rtlCol="0">
            <a:spAutoFit/>
          </a:bodyPr>
          <a:lstStyle/>
          <a:p>
            <a:r>
              <a:rPr lang="en-US" altLang="ja-JP" dirty="0" smtClean="0"/>
              <a:t>6</a:t>
            </a:r>
            <a:endParaRPr kumimoji="1" lang="ja-JP" altLang="en-US" dirty="0"/>
          </a:p>
        </p:txBody>
      </p:sp>
      <p:sp>
        <p:nvSpPr>
          <p:cNvPr id="107" name="テキスト ボックス 106"/>
          <p:cNvSpPr txBox="1"/>
          <p:nvPr/>
        </p:nvSpPr>
        <p:spPr>
          <a:xfrm>
            <a:off x="2590086" y="6444044"/>
            <a:ext cx="325730" cy="369332"/>
          </a:xfrm>
          <a:prstGeom prst="rect">
            <a:avLst/>
          </a:prstGeom>
          <a:noFill/>
        </p:spPr>
        <p:txBody>
          <a:bodyPr wrap="none" rtlCol="0">
            <a:spAutoFit/>
          </a:bodyPr>
          <a:lstStyle/>
          <a:p>
            <a:r>
              <a:rPr lang="en-US" altLang="ja-JP" dirty="0" smtClean="0"/>
              <a:t>7</a:t>
            </a:r>
            <a:endParaRPr kumimoji="1" lang="ja-JP" altLang="en-US" dirty="0"/>
          </a:p>
        </p:txBody>
      </p:sp>
      <p:sp>
        <p:nvSpPr>
          <p:cNvPr id="108" name="テキスト ボックス 107"/>
          <p:cNvSpPr txBox="1"/>
          <p:nvPr/>
        </p:nvSpPr>
        <p:spPr>
          <a:xfrm>
            <a:off x="899592" y="5209062"/>
            <a:ext cx="325730" cy="369332"/>
          </a:xfrm>
          <a:prstGeom prst="rect">
            <a:avLst/>
          </a:prstGeom>
          <a:noFill/>
        </p:spPr>
        <p:txBody>
          <a:bodyPr wrap="none" rtlCol="0">
            <a:spAutoFit/>
          </a:bodyPr>
          <a:lstStyle/>
          <a:p>
            <a:r>
              <a:rPr lang="en-US" altLang="ja-JP" dirty="0" smtClean="0"/>
              <a:t>4</a:t>
            </a:r>
            <a:endParaRPr kumimoji="1" lang="ja-JP" altLang="en-US" dirty="0"/>
          </a:p>
        </p:txBody>
      </p:sp>
      <p:sp>
        <p:nvSpPr>
          <p:cNvPr id="109" name="テキスト ボックス 108"/>
          <p:cNvSpPr txBox="1"/>
          <p:nvPr/>
        </p:nvSpPr>
        <p:spPr>
          <a:xfrm>
            <a:off x="2590086" y="5218354"/>
            <a:ext cx="325730" cy="369332"/>
          </a:xfrm>
          <a:prstGeom prst="rect">
            <a:avLst/>
          </a:prstGeom>
          <a:noFill/>
        </p:spPr>
        <p:txBody>
          <a:bodyPr wrap="none" rtlCol="0">
            <a:spAutoFit/>
          </a:bodyPr>
          <a:lstStyle/>
          <a:p>
            <a:r>
              <a:rPr lang="en-US" altLang="ja-JP" dirty="0" smtClean="0"/>
              <a:t>5</a:t>
            </a:r>
            <a:endParaRPr kumimoji="1" lang="ja-JP" altLang="en-US" dirty="0"/>
          </a:p>
        </p:txBody>
      </p:sp>
      <p:sp>
        <p:nvSpPr>
          <p:cNvPr id="110" name="テキスト ボックス 109"/>
          <p:cNvSpPr txBox="1"/>
          <p:nvPr/>
        </p:nvSpPr>
        <p:spPr>
          <a:xfrm>
            <a:off x="899592" y="3974652"/>
            <a:ext cx="325730" cy="369332"/>
          </a:xfrm>
          <a:prstGeom prst="rect">
            <a:avLst/>
          </a:prstGeom>
          <a:noFill/>
        </p:spPr>
        <p:txBody>
          <a:bodyPr wrap="none" rtlCol="0">
            <a:spAutoFit/>
          </a:bodyPr>
          <a:lstStyle/>
          <a:p>
            <a:r>
              <a:rPr lang="en-US" altLang="ja-JP" dirty="0" smtClean="0"/>
              <a:t>2</a:t>
            </a:r>
            <a:endParaRPr kumimoji="1" lang="ja-JP" altLang="en-US" dirty="0"/>
          </a:p>
        </p:txBody>
      </p:sp>
      <p:sp>
        <p:nvSpPr>
          <p:cNvPr id="111" name="テキスト ボックス 110"/>
          <p:cNvSpPr txBox="1"/>
          <p:nvPr/>
        </p:nvSpPr>
        <p:spPr>
          <a:xfrm>
            <a:off x="2590086" y="3983944"/>
            <a:ext cx="325730" cy="369332"/>
          </a:xfrm>
          <a:prstGeom prst="rect">
            <a:avLst/>
          </a:prstGeom>
          <a:noFill/>
        </p:spPr>
        <p:txBody>
          <a:bodyPr wrap="none" rtlCol="0">
            <a:spAutoFit/>
          </a:bodyPr>
          <a:lstStyle/>
          <a:p>
            <a:r>
              <a:rPr lang="en-US" altLang="ja-JP" dirty="0" smtClean="0"/>
              <a:t>3</a:t>
            </a:r>
            <a:endParaRPr kumimoji="1" lang="ja-JP" altLang="en-US" dirty="0"/>
          </a:p>
        </p:txBody>
      </p:sp>
      <p:sp>
        <p:nvSpPr>
          <p:cNvPr id="112" name="テキスト ボックス 111"/>
          <p:cNvSpPr txBox="1"/>
          <p:nvPr/>
        </p:nvSpPr>
        <p:spPr>
          <a:xfrm>
            <a:off x="899592" y="2750516"/>
            <a:ext cx="325730" cy="369332"/>
          </a:xfrm>
          <a:prstGeom prst="rect">
            <a:avLst/>
          </a:prstGeom>
          <a:noFill/>
        </p:spPr>
        <p:txBody>
          <a:bodyPr wrap="none" rtlCol="0">
            <a:spAutoFit/>
          </a:bodyPr>
          <a:lstStyle/>
          <a:p>
            <a:r>
              <a:rPr kumimoji="1" lang="en-US" altLang="ja-JP" dirty="0" smtClean="0"/>
              <a:t>0</a:t>
            </a:r>
            <a:endParaRPr kumimoji="1" lang="ja-JP" altLang="en-US" dirty="0"/>
          </a:p>
        </p:txBody>
      </p:sp>
      <p:sp>
        <p:nvSpPr>
          <p:cNvPr id="113" name="テキスト ボックス 112"/>
          <p:cNvSpPr txBox="1"/>
          <p:nvPr/>
        </p:nvSpPr>
        <p:spPr>
          <a:xfrm>
            <a:off x="2590086" y="2759808"/>
            <a:ext cx="288862" cy="369332"/>
          </a:xfrm>
          <a:prstGeom prst="rect">
            <a:avLst/>
          </a:prstGeom>
          <a:noFill/>
        </p:spPr>
        <p:txBody>
          <a:bodyPr wrap="none" rtlCol="0">
            <a:spAutoFit/>
          </a:bodyPr>
          <a:lstStyle/>
          <a:p>
            <a:r>
              <a:rPr lang="en-US" altLang="ja-JP" dirty="0" smtClean="0"/>
              <a:t>1</a:t>
            </a:r>
            <a:endParaRPr kumimoji="1" lang="ja-JP" altLang="en-US" dirty="0"/>
          </a:p>
        </p:txBody>
      </p:sp>
      <p:sp>
        <p:nvSpPr>
          <p:cNvPr id="114" name="Text Box 112"/>
          <p:cNvSpPr txBox="1">
            <a:spLocks noChangeArrowheads="1"/>
          </p:cNvSpPr>
          <p:nvPr/>
        </p:nvSpPr>
        <p:spPr bwMode="auto">
          <a:xfrm>
            <a:off x="20548" y="6349530"/>
            <a:ext cx="9110663" cy="463846"/>
          </a:xfrm>
          <a:prstGeom prst="rect">
            <a:avLst/>
          </a:prstGeom>
          <a:solidFill>
            <a:srgbClr val="FFFFFF"/>
          </a:solidFill>
          <a:ln w="25400">
            <a:solidFill>
              <a:schemeClr val="accent2"/>
            </a:solidFill>
            <a:miter lim="800000"/>
            <a:headEnd/>
            <a:tailEnd/>
          </a:ln>
        </p:spPr>
        <p:txBody>
          <a:bodyPr wrap="square" lIns="90000" tIns="46800" rIns="90000" bIns="46800">
            <a:spAutoFit/>
          </a:bodyPr>
          <a:lstStyle/>
          <a:p>
            <a:pPr algn="ctr">
              <a:defRPr/>
            </a:pPr>
            <a:r>
              <a:rPr lang="en-US" altLang="ja-JP" sz="2400" dirty="0" smtClean="0">
                <a:latin typeface="+mj-lt"/>
                <a:ea typeface="ＭＳ Ｐゴシック" pitchFamily="50" charset="-128"/>
              </a:rPr>
              <a:t>How to recognize the topology &amp; build multiple spanning trees?</a:t>
            </a:r>
            <a:endParaRPr lang="en-US" altLang="ja-JP" sz="2400" dirty="0">
              <a:latin typeface="+mj-lt"/>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0-#ppt_w/2"/>
                                          </p:val>
                                        </p:tav>
                                        <p:tav tm="100000">
                                          <p:val>
                                            <p:strVal val="#ppt_x"/>
                                          </p:val>
                                        </p:tav>
                                      </p:tavLst>
                                    </p:anim>
                                    <p:anim calcmode="lin" valueType="num">
                                      <p:cBhvr additive="base">
                                        <p:cTn id="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Plug</a:t>
            </a:r>
            <a:r>
              <a:rPr lang="en-US" altLang="ja-JP" sz="2400" dirty="0" smtClean="0"/>
              <a:t> &amp; </a:t>
            </a:r>
            <a:r>
              <a:rPr lang="en-US" altLang="ja-JP" sz="3200" dirty="0" smtClean="0"/>
              <a:t>play protocol</a:t>
            </a:r>
            <a:endParaRPr lang="ja-JP" altLang="en-US" dirty="0" smtClean="0"/>
          </a:p>
        </p:txBody>
      </p:sp>
      <p:sp>
        <p:nvSpPr>
          <p:cNvPr id="35847" name="テキスト ボックス 217"/>
          <p:cNvSpPr txBox="1">
            <a:spLocks noChangeArrowheads="1"/>
          </p:cNvSpPr>
          <p:nvPr/>
        </p:nvSpPr>
        <p:spPr bwMode="auto">
          <a:xfrm>
            <a:off x="163513" y="1268760"/>
            <a:ext cx="4552503" cy="4893647"/>
          </a:xfrm>
          <a:prstGeom prst="rect">
            <a:avLst/>
          </a:prstGeom>
          <a:noFill/>
          <a:ln w="19050">
            <a:solidFill>
              <a:schemeClr val="tx1"/>
            </a:solidFill>
            <a:miter lim="800000"/>
            <a:headEnd/>
            <a:tailEnd/>
          </a:ln>
        </p:spPr>
        <p:txBody>
          <a:bodyPr wrap="square">
            <a:spAutoFit/>
          </a:bodyPr>
          <a:lstStyle/>
          <a:p>
            <a:pPr marL="457200" indent="-457200">
              <a:buFont typeface="Arial" charset="0"/>
              <a:buAutoNum type="arabicPeriod"/>
              <a:defRPr/>
            </a:pPr>
            <a:r>
              <a:rPr lang="en-US" altLang="ja-JP" sz="2400" dirty="0" smtClean="0">
                <a:latin typeface="+mj-lt"/>
              </a:rPr>
              <a:t>Topology info is stored in each chip (e.g. in E2PROM)</a:t>
            </a:r>
            <a:endParaRPr lang="en-US" altLang="ja-JP" sz="2400" dirty="0">
              <a:latin typeface="+mj-lt"/>
            </a:endParaRPr>
          </a:p>
          <a:p>
            <a:pPr marL="914400" lvl="1" indent="-457200">
              <a:buFont typeface="Arial" charset="0"/>
              <a:buAutoNum type="arabicPeriod"/>
              <a:defRPr/>
            </a:pPr>
            <a:endParaRPr lang="en-US" altLang="ja-JP" sz="2400" dirty="0">
              <a:latin typeface="+mj-lt"/>
            </a:endParaRPr>
          </a:p>
          <a:p>
            <a:pPr marL="457200" indent="-457200">
              <a:buFont typeface="Arial" charset="0"/>
              <a:buAutoNum type="arabicPeriod"/>
              <a:defRPr/>
            </a:pPr>
            <a:r>
              <a:rPr lang="en-US" altLang="ja-JP" sz="2400" dirty="0" smtClean="0">
                <a:latin typeface="+mj-lt"/>
              </a:rPr>
              <a:t>An elected processor </a:t>
            </a:r>
            <a:r>
              <a:rPr lang="en-US" altLang="ja-JP" sz="2400" b="1" dirty="0" smtClean="0">
                <a:latin typeface="+mj-lt"/>
              </a:rPr>
              <a:t>P</a:t>
            </a:r>
            <a:r>
              <a:rPr lang="en-US" altLang="ja-JP" sz="2400" dirty="0" smtClean="0">
                <a:latin typeface="+mj-lt"/>
              </a:rPr>
              <a:t> broadcasts a probe packet</a:t>
            </a:r>
            <a:endParaRPr lang="en-US" altLang="ja-JP" sz="2400" dirty="0">
              <a:latin typeface="+mj-lt"/>
            </a:endParaRPr>
          </a:p>
          <a:p>
            <a:pPr marL="914400" lvl="1" indent="-457200">
              <a:buFont typeface="Arial" charset="0"/>
              <a:buAutoNum type="arabicPeriod"/>
              <a:defRPr/>
            </a:pPr>
            <a:endParaRPr lang="en-US" altLang="ja-JP" sz="2400" dirty="0">
              <a:latin typeface="+mj-lt"/>
            </a:endParaRPr>
          </a:p>
          <a:p>
            <a:pPr marL="457200" indent="-457200">
              <a:buFont typeface="Arial" charset="0"/>
              <a:buAutoNum type="arabicPeriod"/>
              <a:defRPr/>
            </a:pPr>
            <a:r>
              <a:rPr lang="en-US" altLang="ja-JP" sz="2400" dirty="0" smtClean="0">
                <a:solidFill>
                  <a:schemeClr val="bg2">
                    <a:lumMod val="60000"/>
                    <a:lumOff val="40000"/>
                  </a:schemeClr>
                </a:solidFill>
                <a:latin typeface="+mj-lt"/>
              </a:rPr>
              <a:t>Each chip replies the topology info to node </a:t>
            </a:r>
            <a:r>
              <a:rPr lang="en-US" altLang="ja-JP" sz="2400" b="1" dirty="0" smtClean="0">
                <a:solidFill>
                  <a:schemeClr val="bg2">
                    <a:lumMod val="60000"/>
                    <a:lumOff val="40000"/>
                  </a:schemeClr>
                </a:solidFill>
                <a:latin typeface="+mj-lt"/>
              </a:rPr>
              <a:t>P</a:t>
            </a:r>
            <a:endParaRPr lang="en-US" altLang="ja-JP" sz="2400" b="1" dirty="0">
              <a:solidFill>
                <a:schemeClr val="bg2">
                  <a:lumMod val="60000"/>
                  <a:lumOff val="40000"/>
                </a:schemeClr>
              </a:solidFill>
              <a:latin typeface="+mj-lt"/>
            </a:endParaRPr>
          </a:p>
          <a:p>
            <a:pPr marL="914400" lvl="1" indent="-457200">
              <a:buFont typeface="Arial" charset="0"/>
              <a:buAutoNum type="arabicPeriod"/>
              <a:defRPr/>
            </a:pPr>
            <a:endParaRPr lang="en-US" altLang="ja-JP" sz="2400" dirty="0">
              <a:solidFill>
                <a:schemeClr val="bg2">
                  <a:lumMod val="60000"/>
                  <a:lumOff val="40000"/>
                </a:schemeClr>
              </a:solidFill>
              <a:latin typeface="+mj-lt"/>
            </a:endParaRPr>
          </a:p>
          <a:p>
            <a:pPr marL="457200" indent="-457200">
              <a:buFont typeface="Arial" charset="0"/>
              <a:buAutoNum type="arabicPeriod"/>
              <a:defRPr/>
            </a:pPr>
            <a:r>
              <a:rPr lang="en-US" altLang="ja-JP" sz="2400" dirty="0" smtClean="0">
                <a:solidFill>
                  <a:schemeClr val="bg2">
                    <a:lumMod val="60000"/>
                    <a:lumOff val="40000"/>
                  </a:schemeClr>
                </a:solidFill>
                <a:latin typeface="+mj-lt"/>
              </a:rPr>
              <a:t>Node </a:t>
            </a:r>
            <a:r>
              <a:rPr lang="en-US" altLang="ja-JP" sz="2400" b="1" dirty="0" smtClean="0">
                <a:solidFill>
                  <a:schemeClr val="bg2">
                    <a:lumMod val="60000"/>
                    <a:lumOff val="40000"/>
                  </a:schemeClr>
                </a:solidFill>
                <a:latin typeface="+mj-lt"/>
              </a:rPr>
              <a:t>P</a:t>
            </a:r>
            <a:r>
              <a:rPr lang="en-US" altLang="ja-JP" sz="2400" dirty="0" smtClean="0">
                <a:solidFill>
                  <a:schemeClr val="bg2">
                    <a:lumMod val="60000"/>
                    <a:lumOff val="40000"/>
                  </a:schemeClr>
                </a:solidFill>
                <a:latin typeface="+mj-lt"/>
              </a:rPr>
              <a:t> computes routing tables of all routers</a:t>
            </a:r>
            <a:endParaRPr lang="en-US" altLang="ja-JP" sz="2400" dirty="0">
              <a:solidFill>
                <a:schemeClr val="bg2">
                  <a:lumMod val="60000"/>
                  <a:lumOff val="40000"/>
                </a:schemeClr>
              </a:solidFill>
              <a:latin typeface="+mj-lt"/>
            </a:endParaRPr>
          </a:p>
          <a:p>
            <a:pPr marL="914400" lvl="1" indent="-457200">
              <a:buFont typeface="Arial" charset="0"/>
              <a:buAutoNum type="arabicPeriod"/>
              <a:defRPr/>
            </a:pPr>
            <a:endParaRPr lang="en-US" altLang="ja-JP" sz="2400" dirty="0">
              <a:solidFill>
                <a:schemeClr val="bg2">
                  <a:lumMod val="60000"/>
                  <a:lumOff val="40000"/>
                </a:schemeClr>
              </a:solidFill>
              <a:latin typeface="+mj-lt"/>
            </a:endParaRPr>
          </a:p>
          <a:p>
            <a:pPr marL="457200" indent="-457200">
              <a:buFont typeface="Arial" charset="0"/>
              <a:buAutoNum type="arabicPeriod"/>
              <a:defRPr/>
            </a:pPr>
            <a:r>
              <a:rPr lang="en-US" altLang="ja-JP" sz="2400" dirty="0" smtClean="0">
                <a:solidFill>
                  <a:schemeClr val="bg2">
                    <a:lumMod val="60000"/>
                    <a:lumOff val="40000"/>
                  </a:schemeClr>
                </a:solidFill>
                <a:latin typeface="+mj-lt"/>
              </a:rPr>
              <a:t>Routing tables are updated</a:t>
            </a:r>
            <a:endParaRPr lang="ja-JP" altLang="en-US" sz="2400" dirty="0">
              <a:solidFill>
                <a:schemeClr val="bg2">
                  <a:lumMod val="60000"/>
                  <a:lumOff val="40000"/>
                </a:schemeClr>
              </a:solidFill>
              <a:latin typeface="+mj-lt"/>
            </a:endParaRPr>
          </a:p>
        </p:txBody>
      </p:sp>
      <p:sp>
        <p:nvSpPr>
          <p:cNvPr id="100" name="正方形/長方形 99"/>
          <p:cNvSpPr/>
          <p:nvPr/>
        </p:nvSpPr>
        <p:spPr bwMode="auto">
          <a:xfrm>
            <a:off x="5364088" y="494116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1" name="正方形/長方形 100"/>
          <p:cNvSpPr/>
          <p:nvPr/>
        </p:nvSpPr>
        <p:spPr bwMode="auto">
          <a:xfrm>
            <a:off x="5364088" y="206084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2" name="正方形/長方形 101"/>
          <p:cNvSpPr/>
          <p:nvPr/>
        </p:nvSpPr>
        <p:spPr bwMode="auto">
          <a:xfrm>
            <a:off x="5364088" y="278092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3" name="正方形/長方形 102"/>
          <p:cNvSpPr/>
          <p:nvPr/>
        </p:nvSpPr>
        <p:spPr bwMode="auto">
          <a:xfrm>
            <a:off x="5364088" y="350100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5" name="正方形/長方形 104"/>
          <p:cNvSpPr/>
          <p:nvPr/>
        </p:nvSpPr>
        <p:spPr bwMode="auto">
          <a:xfrm>
            <a:off x="5364088" y="422108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6" name="テキスト ボックス 105"/>
          <p:cNvSpPr txBox="1"/>
          <p:nvPr/>
        </p:nvSpPr>
        <p:spPr>
          <a:xfrm>
            <a:off x="5364088" y="4931876"/>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107" name="テキスト ボックス 106"/>
          <p:cNvSpPr txBox="1"/>
          <p:nvPr/>
        </p:nvSpPr>
        <p:spPr>
          <a:xfrm>
            <a:off x="5364088" y="4221088"/>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119" name="テキスト ボックス 118"/>
          <p:cNvSpPr txBox="1"/>
          <p:nvPr/>
        </p:nvSpPr>
        <p:spPr>
          <a:xfrm>
            <a:off x="5364088" y="3501008"/>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120" name="テキスト ボックス 119"/>
          <p:cNvSpPr txBox="1"/>
          <p:nvPr/>
        </p:nvSpPr>
        <p:spPr>
          <a:xfrm>
            <a:off x="5364088" y="2780928"/>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121" name="テキスト ボックス 120"/>
          <p:cNvSpPr txBox="1"/>
          <p:nvPr/>
        </p:nvSpPr>
        <p:spPr>
          <a:xfrm>
            <a:off x="5364088" y="2060848"/>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122" name="正方形/長方形 121"/>
          <p:cNvSpPr/>
          <p:nvPr/>
        </p:nvSpPr>
        <p:spPr bwMode="auto">
          <a:xfrm>
            <a:off x="6228184"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3" name="正方形/長方形 122"/>
          <p:cNvSpPr/>
          <p:nvPr/>
        </p:nvSpPr>
        <p:spPr bwMode="auto">
          <a:xfrm>
            <a:off x="7597477"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4" name="正方形/長方形 123"/>
          <p:cNvSpPr/>
          <p:nvPr/>
        </p:nvSpPr>
        <p:spPr bwMode="auto">
          <a:xfrm>
            <a:off x="6228184" y="292608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5" name="正方形/長方形 124"/>
          <p:cNvSpPr/>
          <p:nvPr/>
        </p:nvSpPr>
        <p:spPr bwMode="auto">
          <a:xfrm>
            <a:off x="7597477" y="292608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6" name="正方形/長方形 125"/>
          <p:cNvSpPr/>
          <p:nvPr/>
        </p:nvSpPr>
        <p:spPr bwMode="auto">
          <a:xfrm>
            <a:off x="6228184" y="364502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7" name="正方形/長方形 126"/>
          <p:cNvSpPr/>
          <p:nvPr/>
        </p:nvSpPr>
        <p:spPr bwMode="auto">
          <a:xfrm>
            <a:off x="7597477" y="364502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8" name="正方形/長方形 127"/>
          <p:cNvSpPr/>
          <p:nvPr/>
        </p:nvSpPr>
        <p:spPr bwMode="auto">
          <a:xfrm>
            <a:off x="6228184" y="436624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9" name="正方形/長方形 128"/>
          <p:cNvSpPr/>
          <p:nvPr/>
        </p:nvSpPr>
        <p:spPr bwMode="auto">
          <a:xfrm>
            <a:off x="7597477" y="436624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0" name="正方形/長方形 129"/>
          <p:cNvSpPr/>
          <p:nvPr/>
        </p:nvSpPr>
        <p:spPr bwMode="auto">
          <a:xfrm>
            <a:off x="6228184" y="508632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1" name="正方形/長方形 130"/>
          <p:cNvSpPr/>
          <p:nvPr/>
        </p:nvSpPr>
        <p:spPr bwMode="auto">
          <a:xfrm>
            <a:off x="7597477" y="508632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132" name="直線矢印コネクタ 131"/>
          <p:cNvCxnSpPr/>
          <p:nvPr/>
        </p:nvCxnSpPr>
        <p:spPr bwMode="auto">
          <a:xfrm rot="5400000">
            <a:off x="6012954" y="262682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3" name="直線矢印コネクタ 132"/>
          <p:cNvCxnSpPr/>
          <p:nvPr/>
        </p:nvCxnSpPr>
        <p:spPr bwMode="auto">
          <a:xfrm rot="5400000">
            <a:off x="6012954" y="334690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4" name="直線矢印コネクタ 133"/>
          <p:cNvCxnSpPr/>
          <p:nvPr/>
        </p:nvCxnSpPr>
        <p:spPr bwMode="auto">
          <a:xfrm rot="5400000">
            <a:off x="6012954" y="406698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5" name="直線矢印コネクタ 134"/>
          <p:cNvCxnSpPr/>
          <p:nvPr/>
        </p:nvCxnSpPr>
        <p:spPr bwMode="auto">
          <a:xfrm rot="5400000">
            <a:off x="6012954" y="478706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6" name="直線矢印コネクタ 135"/>
          <p:cNvCxnSpPr/>
          <p:nvPr/>
        </p:nvCxnSpPr>
        <p:spPr bwMode="auto">
          <a:xfrm rot="5400000">
            <a:off x="7381106" y="262682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37" name="直線矢印コネクタ 136"/>
          <p:cNvCxnSpPr/>
          <p:nvPr/>
        </p:nvCxnSpPr>
        <p:spPr bwMode="auto">
          <a:xfrm rot="5400000">
            <a:off x="7381106" y="334690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39" name="直線矢印コネクタ 138"/>
          <p:cNvCxnSpPr/>
          <p:nvPr/>
        </p:nvCxnSpPr>
        <p:spPr bwMode="auto">
          <a:xfrm rot="5400000">
            <a:off x="7381106" y="406698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40" name="直線矢印コネクタ 139"/>
          <p:cNvCxnSpPr/>
          <p:nvPr/>
        </p:nvCxnSpPr>
        <p:spPr bwMode="auto">
          <a:xfrm rot="5400000">
            <a:off x="7381106" y="478706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41" name="直線コネクタ 140"/>
          <p:cNvCxnSpPr>
            <a:stCxn id="130" idx="3"/>
            <a:endCxn id="131" idx="1"/>
          </p:cNvCxnSpPr>
          <p:nvPr/>
        </p:nvCxnSpPr>
        <p:spPr bwMode="auto">
          <a:xfrm>
            <a:off x="6371059" y="5157763"/>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43" name="直線コネクタ 344"/>
          <p:cNvCxnSpPr>
            <a:cxnSpLocks noChangeShapeType="1"/>
          </p:cNvCxnSpPr>
          <p:nvPr/>
        </p:nvCxnSpPr>
        <p:spPr bwMode="auto">
          <a:xfrm rot="10800000">
            <a:off x="6371059" y="2267580"/>
            <a:ext cx="1369293" cy="0"/>
          </a:xfrm>
          <a:prstGeom prst="line">
            <a:avLst/>
          </a:prstGeom>
          <a:noFill/>
          <a:ln w="38100" algn="ctr">
            <a:solidFill>
              <a:schemeClr val="tx1"/>
            </a:solidFill>
            <a:round/>
            <a:headEnd type="none" w="med" len="med"/>
            <a:tailEnd type="arrow" w="med" len="med"/>
          </a:ln>
        </p:spPr>
      </p:cxnSp>
      <p:cxnSp>
        <p:nvCxnSpPr>
          <p:cNvPr id="144" name="直線コネクタ 143"/>
          <p:cNvCxnSpPr/>
          <p:nvPr/>
        </p:nvCxnSpPr>
        <p:spPr bwMode="auto">
          <a:xfrm>
            <a:off x="6372200" y="2987660"/>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46" name="直線コネクタ 344"/>
          <p:cNvCxnSpPr>
            <a:cxnSpLocks noChangeShapeType="1"/>
          </p:cNvCxnSpPr>
          <p:nvPr/>
        </p:nvCxnSpPr>
        <p:spPr bwMode="auto">
          <a:xfrm rot="10800000">
            <a:off x="6228185" y="4427820"/>
            <a:ext cx="1369293" cy="0"/>
          </a:xfrm>
          <a:prstGeom prst="line">
            <a:avLst/>
          </a:prstGeom>
          <a:noFill/>
          <a:ln w="38100" algn="ctr">
            <a:solidFill>
              <a:schemeClr val="tx1"/>
            </a:solidFill>
            <a:round/>
            <a:headEnd type="arrow" w="med" len="med"/>
            <a:tailEnd type="none" w="med" len="med"/>
          </a:ln>
        </p:spPr>
      </p:cxnSp>
      <p:sp>
        <p:nvSpPr>
          <p:cNvPr id="151" name="フローチャート : 磁気ディスク 150"/>
          <p:cNvSpPr/>
          <p:nvPr/>
        </p:nvSpPr>
        <p:spPr bwMode="auto">
          <a:xfrm>
            <a:off x="7812360" y="191683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2" name="フローチャート : 磁気ディスク 151"/>
          <p:cNvSpPr/>
          <p:nvPr/>
        </p:nvSpPr>
        <p:spPr bwMode="auto">
          <a:xfrm>
            <a:off x="7812360" y="263691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3" name="フローチャート : 磁気ディスク 152"/>
          <p:cNvSpPr/>
          <p:nvPr/>
        </p:nvSpPr>
        <p:spPr bwMode="auto">
          <a:xfrm>
            <a:off x="7812360" y="335699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4" name="フローチャート : 磁気ディスク 153"/>
          <p:cNvSpPr/>
          <p:nvPr/>
        </p:nvSpPr>
        <p:spPr bwMode="auto">
          <a:xfrm>
            <a:off x="7812360" y="407707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5" name="フローチャート : 磁気ディスク 154"/>
          <p:cNvSpPr/>
          <p:nvPr/>
        </p:nvSpPr>
        <p:spPr bwMode="auto">
          <a:xfrm>
            <a:off x="7812360" y="479715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6" name="テキスト ボックス 155"/>
          <p:cNvSpPr txBox="1"/>
          <p:nvPr/>
        </p:nvSpPr>
        <p:spPr>
          <a:xfrm>
            <a:off x="7309844" y="5589240"/>
            <a:ext cx="1834156" cy="400110"/>
          </a:xfrm>
          <a:prstGeom prst="rect">
            <a:avLst/>
          </a:prstGeom>
          <a:noFill/>
        </p:spPr>
        <p:txBody>
          <a:bodyPr wrap="none" rtlCol="0">
            <a:spAutoFit/>
          </a:bodyPr>
          <a:lstStyle/>
          <a:p>
            <a:r>
              <a:rPr lang="en-US" altLang="ja-JP" sz="2000" b="1" dirty="0" smtClean="0">
                <a:solidFill>
                  <a:schemeClr val="accent6"/>
                </a:solidFill>
              </a:rPr>
              <a:t>Topology info</a:t>
            </a:r>
          </a:p>
        </p:txBody>
      </p:sp>
      <p:cxnSp>
        <p:nvCxnSpPr>
          <p:cNvPr id="157" name="直線矢印コネクタ 156"/>
          <p:cNvCxnSpPr/>
          <p:nvPr/>
        </p:nvCxnSpPr>
        <p:spPr bwMode="auto">
          <a:xfrm>
            <a:off x="8100392" y="5085184"/>
            <a:ext cx="286444" cy="576064"/>
          </a:xfrm>
          <a:prstGeom prst="straightConnector1">
            <a:avLst/>
          </a:prstGeom>
          <a:noFill/>
          <a:ln w="38100" cap="flat" cmpd="sng" algn="ctr">
            <a:solidFill>
              <a:schemeClr val="accent6"/>
            </a:solidFill>
            <a:prstDash val="solid"/>
            <a:round/>
            <a:headEnd type="arrow" w="med" len="med"/>
            <a:tailEnd type="none" w="med" len="med"/>
          </a:ln>
          <a:effectLst/>
        </p:spPr>
      </p:cxnSp>
      <p:grpSp>
        <p:nvGrpSpPr>
          <p:cNvPr id="164" name="グループ化 163"/>
          <p:cNvGrpSpPr/>
          <p:nvPr/>
        </p:nvGrpSpPr>
        <p:grpSpPr>
          <a:xfrm>
            <a:off x="6660232" y="1156682"/>
            <a:ext cx="1697901" cy="1192198"/>
            <a:chOff x="6660232" y="1156682"/>
            <a:chExt cx="1697901" cy="1192198"/>
          </a:xfrm>
        </p:grpSpPr>
        <p:sp>
          <p:nvSpPr>
            <p:cNvPr id="159" name="正方形/長方形 158"/>
            <p:cNvSpPr/>
            <p:nvPr/>
          </p:nvSpPr>
          <p:spPr bwMode="auto">
            <a:xfrm>
              <a:off x="7524328" y="2132856"/>
              <a:ext cx="216024" cy="216024"/>
            </a:xfrm>
            <a:prstGeom prst="rect">
              <a:avLst/>
            </a:prstGeom>
            <a:solidFill>
              <a:srgbClr val="FF0000"/>
            </a:solidFill>
            <a:ln w="254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0" name="テキスト ボックス 159"/>
            <p:cNvSpPr txBox="1"/>
            <p:nvPr/>
          </p:nvSpPr>
          <p:spPr>
            <a:xfrm>
              <a:off x="6660232" y="1156682"/>
              <a:ext cx="1697901" cy="400110"/>
            </a:xfrm>
            <a:prstGeom prst="rect">
              <a:avLst/>
            </a:prstGeom>
            <a:noFill/>
          </p:spPr>
          <p:txBody>
            <a:bodyPr wrap="none" rtlCol="0">
              <a:spAutoFit/>
            </a:bodyPr>
            <a:lstStyle/>
            <a:p>
              <a:r>
                <a:rPr lang="en-US" altLang="ja-JP" sz="2000" b="1" dirty="0" smtClean="0">
                  <a:solidFill>
                    <a:srgbClr val="FF0000"/>
                  </a:solidFill>
                </a:rPr>
                <a:t>Elected CPU</a:t>
              </a:r>
            </a:p>
          </p:txBody>
        </p:sp>
        <p:cxnSp>
          <p:nvCxnSpPr>
            <p:cNvPr id="161" name="直線矢印コネクタ 160"/>
            <p:cNvCxnSpPr/>
            <p:nvPr/>
          </p:nvCxnSpPr>
          <p:spPr bwMode="auto">
            <a:xfrm flipH="1" flipV="1">
              <a:off x="7236296" y="1484784"/>
              <a:ext cx="363168" cy="648072"/>
            </a:xfrm>
            <a:prstGeom prst="straightConnector1">
              <a:avLst/>
            </a:prstGeom>
            <a:noFill/>
            <a:ln w="38100" cap="flat" cmpd="sng" algn="ctr">
              <a:solidFill>
                <a:srgbClr val="FF0000"/>
              </a:solidFill>
              <a:prstDash val="solid"/>
              <a:round/>
              <a:headEnd type="arrow" w="med" len="med"/>
              <a:tailEnd type="none" w="med" len="med"/>
            </a:ln>
            <a:effectLst/>
          </p:spPr>
        </p:cxnSp>
      </p:grpSp>
      <p:sp>
        <p:nvSpPr>
          <p:cNvPr id="165" name="フリーフォーム 164"/>
          <p:cNvSpPr/>
          <p:nvPr/>
        </p:nvSpPr>
        <p:spPr bwMode="auto">
          <a:xfrm>
            <a:off x="7534961" y="2339163"/>
            <a:ext cx="404037" cy="510363"/>
          </a:xfrm>
          <a:custGeom>
            <a:avLst/>
            <a:gdLst>
              <a:gd name="connsiteX0" fmla="*/ 0 w 404037"/>
              <a:gd name="connsiteY0" fmla="*/ 0 h 510363"/>
              <a:gd name="connsiteX1" fmla="*/ 0 w 404037"/>
              <a:gd name="connsiteY1" fmla="*/ 510363 h 510363"/>
              <a:gd name="connsiteX2" fmla="*/ 404037 w 404037"/>
              <a:gd name="connsiteY2" fmla="*/ 510363 h 510363"/>
            </a:gdLst>
            <a:ahLst/>
            <a:cxnLst>
              <a:cxn ang="0">
                <a:pos x="connsiteX0" y="connsiteY0"/>
              </a:cxn>
              <a:cxn ang="0">
                <a:pos x="connsiteX1" y="connsiteY1"/>
              </a:cxn>
              <a:cxn ang="0">
                <a:pos x="connsiteX2" y="connsiteY2"/>
              </a:cxn>
            </a:cxnLst>
            <a:rect l="l" t="t" r="r" b="b"/>
            <a:pathLst>
              <a:path w="404037" h="510363">
                <a:moveTo>
                  <a:pt x="0" y="0"/>
                </a:moveTo>
                <a:lnTo>
                  <a:pt x="0" y="510363"/>
                </a:lnTo>
                <a:lnTo>
                  <a:pt x="404037" y="510363"/>
                </a:lnTo>
              </a:path>
            </a:pathLst>
          </a:custGeom>
          <a:noFill/>
          <a:ln w="57150" cap="flat" cmpd="sng" algn="ctr">
            <a:solidFill>
              <a:srgbClr val="FF000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6" name="フリーフォーム 165"/>
          <p:cNvSpPr/>
          <p:nvPr/>
        </p:nvSpPr>
        <p:spPr bwMode="auto">
          <a:xfrm>
            <a:off x="7525130" y="2420888"/>
            <a:ext cx="404037" cy="1152128"/>
          </a:xfrm>
          <a:custGeom>
            <a:avLst/>
            <a:gdLst>
              <a:gd name="connsiteX0" fmla="*/ 0 w 404037"/>
              <a:gd name="connsiteY0" fmla="*/ 0 h 510363"/>
              <a:gd name="connsiteX1" fmla="*/ 0 w 404037"/>
              <a:gd name="connsiteY1" fmla="*/ 510363 h 510363"/>
              <a:gd name="connsiteX2" fmla="*/ 404037 w 404037"/>
              <a:gd name="connsiteY2" fmla="*/ 510363 h 510363"/>
            </a:gdLst>
            <a:ahLst/>
            <a:cxnLst>
              <a:cxn ang="0">
                <a:pos x="connsiteX0" y="connsiteY0"/>
              </a:cxn>
              <a:cxn ang="0">
                <a:pos x="connsiteX1" y="connsiteY1"/>
              </a:cxn>
              <a:cxn ang="0">
                <a:pos x="connsiteX2" y="connsiteY2"/>
              </a:cxn>
            </a:cxnLst>
            <a:rect l="l" t="t" r="r" b="b"/>
            <a:pathLst>
              <a:path w="404037" h="510363">
                <a:moveTo>
                  <a:pt x="0" y="0"/>
                </a:moveTo>
                <a:lnTo>
                  <a:pt x="0" y="510363"/>
                </a:lnTo>
                <a:lnTo>
                  <a:pt x="404037" y="510363"/>
                </a:lnTo>
              </a:path>
            </a:pathLst>
          </a:custGeom>
          <a:noFill/>
          <a:ln w="57150" cap="flat" cmpd="sng" algn="ctr">
            <a:solidFill>
              <a:srgbClr val="FF000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7" name="フリーフォーム 166"/>
          <p:cNvSpPr/>
          <p:nvPr/>
        </p:nvSpPr>
        <p:spPr bwMode="auto">
          <a:xfrm>
            <a:off x="7525130" y="2573288"/>
            <a:ext cx="404037" cy="1719808"/>
          </a:xfrm>
          <a:custGeom>
            <a:avLst/>
            <a:gdLst>
              <a:gd name="connsiteX0" fmla="*/ 0 w 404037"/>
              <a:gd name="connsiteY0" fmla="*/ 0 h 510363"/>
              <a:gd name="connsiteX1" fmla="*/ 0 w 404037"/>
              <a:gd name="connsiteY1" fmla="*/ 510363 h 510363"/>
              <a:gd name="connsiteX2" fmla="*/ 404037 w 404037"/>
              <a:gd name="connsiteY2" fmla="*/ 510363 h 510363"/>
            </a:gdLst>
            <a:ahLst/>
            <a:cxnLst>
              <a:cxn ang="0">
                <a:pos x="connsiteX0" y="connsiteY0"/>
              </a:cxn>
              <a:cxn ang="0">
                <a:pos x="connsiteX1" y="connsiteY1"/>
              </a:cxn>
              <a:cxn ang="0">
                <a:pos x="connsiteX2" y="connsiteY2"/>
              </a:cxn>
            </a:cxnLst>
            <a:rect l="l" t="t" r="r" b="b"/>
            <a:pathLst>
              <a:path w="404037" h="510363">
                <a:moveTo>
                  <a:pt x="0" y="0"/>
                </a:moveTo>
                <a:lnTo>
                  <a:pt x="0" y="510363"/>
                </a:lnTo>
                <a:lnTo>
                  <a:pt x="404037" y="510363"/>
                </a:lnTo>
              </a:path>
            </a:pathLst>
          </a:custGeom>
          <a:noFill/>
          <a:ln w="57150" cap="flat" cmpd="sng" algn="ctr">
            <a:solidFill>
              <a:srgbClr val="FF000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8" name="フリーフォーム 167"/>
          <p:cNvSpPr/>
          <p:nvPr/>
        </p:nvSpPr>
        <p:spPr bwMode="auto">
          <a:xfrm>
            <a:off x="7525130" y="2725688"/>
            <a:ext cx="404037" cy="2287488"/>
          </a:xfrm>
          <a:custGeom>
            <a:avLst/>
            <a:gdLst>
              <a:gd name="connsiteX0" fmla="*/ 0 w 404037"/>
              <a:gd name="connsiteY0" fmla="*/ 0 h 510363"/>
              <a:gd name="connsiteX1" fmla="*/ 0 w 404037"/>
              <a:gd name="connsiteY1" fmla="*/ 510363 h 510363"/>
              <a:gd name="connsiteX2" fmla="*/ 404037 w 404037"/>
              <a:gd name="connsiteY2" fmla="*/ 510363 h 510363"/>
            </a:gdLst>
            <a:ahLst/>
            <a:cxnLst>
              <a:cxn ang="0">
                <a:pos x="connsiteX0" y="connsiteY0"/>
              </a:cxn>
              <a:cxn ang="0">
                <a:pos x="connsiteX1" y="connsiteY1"/>
              </a:cxn>
              <a:cxn ang="0">
                <a:pos x="connsiteX2" y="connsiteY2"/>
              </a:cxn>
            </a:cxnLst>
            <a:rect l="l" t="t" r="r" b="b"/>
            <a:pathLst>
              <a:path w="404037" h="510363">
                <a:moveTo>
                  <a:pt x="0" y="0"/>
                </a:moveTo>
                <a:lnTo>
                  <a:pt x="0" y="510363"/>
                </a:lnTo>
                <a:lnTo>
                  <a:pt x="404037" y="510363"/>
                </a:lnTo>
              </a:path>
            </a:pathLst>
          </a:custGeom>
          <a:noFill/>
          <a:ln w="57150" cap="flat" cmpd="sng" algn="ctr">
            <a:solidFill>
              <a:srgbClr val="FF0000"/>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6" grpId="0" animBg="1"/>
      <p:bldP spid="167" grpId="0" animBg="1"/>
      <p:bldP spid="16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Plug</a:t>
            </a:r>
            <a:r>
              <a:rPr lang="en-US" altLang="ja-JP" sz="2400" dirty="0" smtClean="0"/>
              <a:t> &amp; </a:t>
            </a:r>
            <a:r>
              <a:rPr lang="en-US" altLang="ja-JP" sz="3200" dirty="0" smtClean="0"/>
              <a:t>play protocol</a:t>
            </a:r>
            <a:endParaRPr lang="ja-JP" altLang="en-US" dirty="0" smtClean="0"/>
          </a:p>
        </p:txBody>
      </p:sp>
      <p:sp>
        <p:nvSpPr>
          <p:cNvPr id="35847" name="テキスト ボックス 217"/>
          <p:cNvSpPr txBox="1">
            <a:spLocks noChangeArrowheads="1"/>
          </p:cNvSpPr>
          <p:nvPr/>
        </p:nvSpPr>
        <p:spPr bwMode="auto">
          <a:xfrm>
            <a:off x="163513" y="1268760"/>
            <a:ext cx="4552503" cy="4893647"/>
          </a:xfrm>
          <a:prstGeom prst="rect">
            <a:avLst/>
          </a:prstGeom>
          <a:noFill/>
          <a:ln w="19050">
            <a:solidFill>
              <a:schemeClr val="tx1"/>
            </a:solidFill>
            <a:miter lim="800000"/>
            <a:headEnd/>
            <a:tailEnd/>
          </a:ln>
        </p:spPr>
        <p:txBody>
          <a:bodyPr wrap="square">
            <a:spAutoFit/>
          </a:bodyPr>
          <a:lstStyle/>
          <a:p>
            <a:pPr marL="457200" indent="-457200">
              <a:buFont typeface="Arial" charset="0"/>
              <a:buAutoNum type="arabicPeriod"/>
              <a:defRPr/>
            </a:pPr>
            <a:r>
              <a:rPr lang="en-US" altLang="ja-JP" sz="2400" dirty="0" smtClean="0">
                <a:solidFill>
                  <a:schemeClr val="bg2">
                    <a:lumMod val="60000"/>
                    <a:lumOff val="40000"/>
                  </a:schemeClr>
                </a:solidFill>
                <a:latin typeface="+mj-lt"/>
              </a:rPr>
              <a:t>Topology info is stored in each chip (e.g. in E2PROM)</a:t>
            </a:r>
            <a:endParaRPr lang="en-US" altLang="ja-JP" sz="2400" dirty="0">
              <a:solidFill>
                <a:schemeClr val="bg2">
                  <a:lumMod val="60000"/>
                  <a:lumOff val="40000"/>
                </a:schemeClr>
              </a:solidFill>
              <a:latin typeface="+mj-lt"/>
            </a:endParaRPr>
          </a:p>
          <a:p>
            <a:pPr marL="914400" lvl="1" indent="-457200">
              <a:buFont typeface="Arial" charset="0"/>
              <a:buAutoNum type="arabicPeriod"/>
              <a:defRPr/>
            </a:pPr>
            <a:endParaRPr lang="en-US" altLang="ja-JP" sz="2400" dirty="0">
              <a:latin typeface="+mj-lt"/>
            </a:endParaRPr>
          </a:p>
          <a:p>
            <a:pPr marL="457200" indent="-457200">
              <a:buFont typeface="Arial" charset="0"/>
              <a:buAutoNum type="arabicPeriod"/>
              <a:defRPr/>
            </a:pPr>
            <a:r>
              <a:rPr lang="en-US" altLang="ja-JP" sz="2400" dirty="0" smtClean="0">
                <a:solidFill>
                  <a:schemeClr val="bg2">
                    <a:lumMod val="60000"/>
                    <a:lumOff val="40000"/>
                  </a:schemeClr>
                </a:solidFill>
                <a:latin typeface="+mj-lt"/>
              </a:rPr>
              <a:t>An elected processor </a:t>
            </a:r>
            <a:r>
              <a:rPr lang="en-US" altLang="ja-JP" sz="2400" b="1" dirty="0" smtClean="0">
                <a:solidFill>
                  <a:schemeClr val="bg2">
                    <a:lumMod val="60000"/>
                    <a:lumOff val="40000"/>
                  </a:schemeClr>
                </a:solidFill>
                <a:latin typeface="+mj-lt"/>
              </a:rPr>
              <a:t>P</a:t>
            </a:r>
            <a:r>
              <a:rPr lang="en-US" altLang="ja-JP" sz="2400" dirty="0" smtClean="0">
                <a:solidFill>
                  <a:schemeClr val="bg2">
                    <a:lumMod val="60000"/>
                    <a:lumOff val="40000"/>
                  </a:schemeClr>
                </a:solidFill>
                <a:latin typeface="+mj-lt"/>
              </a:rPr>
              <a:t> broadcasts a probe packet</a:t>
            </a:r>
            <a:endParaRPr lang="en-US" altLang="ja-JP" sz="2400" dirty="0">
              <a:solidFill>
                <a:schemeClr val="bg2">
                  <a:lumMod val="60000"/>
                  <a:lumOff val="40000"/>
                </a:schemeClr>
              </a:solidFill>
              <a:latin typeface="+mj-lt"/>
            </a:endParaRPr>
          </a:p>
          <a:p>
            <a:pPr marL="914400" lvl="1" indent="-457200">
              <a:buFont typeface="Arial" charset="0"/>
              <a:buAutoNum type="arabicPeriod"/>
              <a:defRPr/>
            </a:pPr>
            <a:endParaRPr lang="en-US" altLang="ja-JP" sz="2400" dirty="0">
              <a:latin typeface="+mj-lt"/>
            </a:endParaRPr>
          </a:p>
          <a:p>
            <a:pPr marL="457200" indent="-457200">
              <a:buFont typeface="Arial" charset="0"/>
              <a:buAutoNum type="arabicPeriod"/>
              <a:defRPr/>
            </a:pPr>
            <a:r>
              <a:rPr lang="en-US" altLang="ja-JP" sz="2400" dirty="0" smtClean="0">
                <a:latin typeface="+mj-lt"/>
              </a:rPr>
              <a:t>Each chip replies the topology info to node </a:t>
            </a:r>
            <a:r>
              <a:rPr lang="en-US" altLang="ja-JP" sz="2400" b="1" dirty="0" smtClean="0">
                <a:latin typeface="+mj-lt"/>
              </a:rPr>
              <a:t>P</a:t>
            </a:r>
            <a:endParaRPr lang="en-US" altLang="ja-JP" sz="2400" b="1" dirty="0">
              <a:latin typeface="+mj-lt"/>
            </a:endParaRPr>
          </a:p>
          <a:p>
            <a:pPr marL="914400" lvl="1" indent="-457200">
              <a:buFont typeface="Arial" charset="0"/>
              <a:buAutoNum type="arabicPeriod"/>
              <a:defRPr/>
            </a:pPr>
            <a:endParaRPr lang="en-US" altLang="ja-JP" sz="2400" dirty="0">
              <a:latin typeface="+mj-lt"/>
            </a:endParaRPr>
          </a:p>
          <a:p>
            <a:pPr marL="457200" indent="-457200">
              <a:buFont typeface="Arial" charset="0"/>
              <a:buAutoNum type="arabicPeriod"/>
              <a:defRPr/>
            </a:pPr>
            <a:r>
              <a:rPr lang="en-US" altLang="ja-JP" sz="2400" dirty="0" smtClean="0">
                <a:latin typeface="+mj-lt"/>
              </a:rPr>
              <a:t>Node </a:t>
            </a:r>
            <a:r>
              <a:rPr lang="en-US" altLang="ja-JP" sz="2400" b="1" dirty="0" smtClean="0">
                <a:latin typeface="+mj-lt"/>
              </a:rPr>
              <a:t>P</a:t>
            </a:r>
            <a:r>
              <a:rPr lang="en-US" altLang="ja-JP" sz="2400" dirty="0" smtClean="0">
                <a:latin typeface="+mj-lt"/>
              </a:rPr>
              <a:t> computes routing tables of all routers</a:t>
            </a:r>
            <a:endParaRPr lang="en-US" altLang="ja-JP" sz="2400" dirty="0">
              <a:latin typeface="+mj-lt"/>
            </a:endParaRPr>
          </a:p>
          <a:p>
            <a:pPr marL="914400" lvl="1" indent="-457200">
              <a:buFont typeface="Arial" charset="0"/>
              <a:buAutoNum type="arabicPeriod"/>
              <a:defRPr/>
            </a:pPr>
            <a:endParaRPr lang="en-US" altLang="ja-JP" sz="2400" dirty="0">
              <a:latin typeface="+mj-lt"/>
            </a:endParaRPr>
          </a:p>
          <a:p>
            <a:pPr marL="457200" indent="-457200">
              <a:buFont typeface="Arial" charset="0"/>
              <a:buAutoNum type="arabicPeriod"/>
              <a:defRPr/>
            </a:pPr>
            <a:r>
              <a:rPr lang="en-US" altLang="ja-JP" sz="2400" dirty="0" smtClean="0">
                <a:solidFill>
                  <a:schemeClr val="bg2">
                    <a:lumMod val="60000"/>
                    <a:lumOff val="40000"/>
                  </a:schemeClr>
                </a:solidFill>
                <a:latin typeface="+mj-lt"/>
              </a:rPr>
              <a:t>Routing tables are updated</a:t>
            </a:r>
            <a:endParaRPr lang="ja-JP" altLang="en-US" sz="2400" dirty="0">
              <a:solidFill>
                <a:schemeClr val="bg2">
                  <a:lumMod val="60000"/>
                  <a:lumOff val="40000"/>
                </a:schemeClr>
              </a:solidFill>
              <a:latin typeface="+mj-lt"/>
            </a:endParaRPr>
          </a:p>
        </p:txBody>
      </p:sp>
      <p:sp>
        <p:nvSpPr>
          <p:cNvPr id="100" name="正方形/長方形 99"/>
          <p:cNvSpPr/>
          <p:nvPr/>
        </p:nvSpPr>
        <p:spPr bwMode="auto">
          <a:xfrm>
            <a:off x="5364088" y="494116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1" name="正方形/長方形 100"/>
          <p:cNvSpPr/>
          <p:nvPr/>
        </p:nvSpPr>
        <p:spPr bwMode="auto">
          <a:xfrm>
            <a:off x="5364088" y="206084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2" name="正方形/長方形 101"/>
          <p:cNvSpPr/>
          <p:nvPr/>
        </p:nvSpPr>
        <p:spPr bwMode="auto">
          <a:xfrm>
            <a:off x="5364088" y="278092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3" name="正方形/長方形 102"/>
          <p:cNvSpPr/>
          <p:nvPr/>
        </p:nvSpPr>
        <p:spPr bwMode="auto">
          <a:xfrm>
            <a:off x="5364088" y="350100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5" name="正方形/長方形 104"/>
          <p:cNvSpPr/>
          <p:nvPr/>
        </p:nvSpPr>
        <p:spPr bwMode="auto">
          <a:xfrm>
            <a:off x="5364088" y="422108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6" name="テキスト ボックス 105"/>
          <p:cNvSpPr txBox="1"/>
          <p:nvPr/>
        </p:nvSpPr>
        <p:spPr>
          <a:xfrm>
            <a:off x="5364088" y="4931876"/>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107" name="テキスト ボックス 106"/>
          <p:cNvSpPr txBox="1"/>
          <p:nvPr/>
        </p:nvSpPr>
        <p:spPr>
          <a:xfrm>
            <a:off x="5364088" y="4221088"/>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119" name="テキスト ボックス 118"/>
          <p:cNvSpPr txBox="1"/>
          <p:nvPr/>
        </p:nvSpPr>
        <p:spPr>
          <a:xfrm>
            <a:off x="5364088" y="3501008"/>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120" name="テキスト ボックス 119"/>
          <p:cNvSpPr txBox="1"/>
          <p:nvPr/>
        </p:nvSpPr>
        <p:spPr>
          <a:xfrm>
            <a:off x="5364088" y="2780928"/>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121" name="テキスト ボックス 120"/>
          <p:cNvSpPr txBox="1"/>
          <p:nvPr/>
        </p:nvSpPr>
        <p:spPr>
          <a:xfrm>
            <a:off x="5364088" y="2060848"/>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122" name="正方形/長方形 121"/>
          <p:cNvSpPr/>
          <p:nvPr/>
        </p:nvSpPr>
        <p:spPr bwMode="auto">
          <a:xfrm>
            <a:off x="6228184"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3" name="正方形/長方形 122"/>
          <p:cNvSpPr/>
          <p:nvPr/>
        </p:nvSpPr>
        <p:spPr bwMode="auto">
          <a:xfrm>
            <a:off x="7597477"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4" name="正方形/長方形 123"/>
          <p:cNvSpPr/>
          <p:nvPr/>
        </p:nvSpPr>
        <p:spPr bwMode="auto">
          <a:xfrm>
            <a:off x="6228184" y="292608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5" name="正方形/長方形 124"/>
          <p:cNvSpPr/>
          <p:nvPr/>
        </p:nvSpPr>
        <p:spPr bwMode="auto">
          <a:xfrm>
            <a:off x="7597477" y="292608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6" name="正方形/長方形 125"/>
          <p:cNvSpPr/>
          <p:nvPr/>
        </p:nvSpPr>
        <p:spPr bwMode="auto">
          <a:xfrm>
            <a:off x="6228184" y="364502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7" name="正方形/長方形 126"/>
          <p:cNvSpPr/>
          <p:nvPr/>
        </p:nvSpPr>
        <p:spPr bwMode="auto">
          <a:xfrm>
            <a:off x="7597477" y="364502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8" name="正方形/長方形 127"/>
          <p:cNvSpPr/>
          <p:nvPr/>
        </p:nvSpPr>
        <p:spPr bwMode="auto">
          <a:xfrm>
            <a:off x="6228184" y="436624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9" name="正方形/長方形 128"/>
          <p:cNvSpPr/>
          <p:nvPr/>
        </p:nvSpPr>
        <p:spPr bwMode="auto">
          <a:xfrm>
            <a:off x="7597477" y="436624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0" name="正方形/長方形 129"/>
          <p:cNvSpPr/>
          <p:nvPr/>
        </p:nvSpPr>
        <p:spPr bwMode="auto">
          <a:xfrm>
            <a:off x="6228184" y="508632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1" name="正方形/長方形 130"/>
          <p:cNvSpPr/>
          <p:nvPr/>
        </p:nvSpPr>
        <p:spPr bwMode="auto">
          <a:xfrm>
            <a:off x="7597477" y="508632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132" name="直線矢印コネクタ 131"/>
          <p:cNvCxnSpPr/>
          <p:nvPr/>
        </p:nvCxnSpPr>
        <p:spPr bwMode="auto">
          <a:xfrm rot="5400000">
            <a:off x="6012954" y="262682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3" name="直線矢印コネクタ 132"/>
          <p:cNvCxnSpPr/>
          <p:nvPr/>
        </p:nvCxnSpPr>
        <p:spPr bwMode="auto">
          <a:xfrm rot="5400000">
            <a:off x="6012954" y="334690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4" name="直線矢印コネクタ 133"/>
          <p:cNvCxnSpPr/>
          <p:nvPr/>
        </p:nvCxnSpPr>
        <p:spPr bwMode="auto">
          <a:xfrm rot="5400000">
            <a:off x="6012954" y="406698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5" name="直線矢印コネクタ 134"/>
          <p:cNvCxnSpPr/>
          <p:nvPr/>
        </p:nvCxnSpPr>
        <p:spPr bwMode="auto">
          <a:xfrm rot="5400000">
            <a:off x="6012954" y="478706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6" name="直線矢印コネクタ 135"/>
          <p:cNvCxnSpPr/>
          <p:nvPr/>
        </p:nvCxnSpPr>
        <p:spPr bwMode="auto">
          <a:xfrm rot="5400000">
            <a:off x="7381106" y="262682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37" name="直線矢印コネクタ 136"/>
          <p:cNvCxnSpPr/>
          <p:nvPr/>
        </p:nvCxnSpPr>
        <p:spPr bwMode="auto">
          <a:xfrm rot="5400000">
            <a:off x="7381106" y="334690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39" name="直線矢印コネクタ 138"/>
          <p:cNvCxnSpPr/>
          <p:nvPr/>
        </p:nvCxnSpPr>
        <p:spPr bwMode="auto">
          <a:xfrm rot="5400000">
            <a:off x="7381106" y="406698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40" name="直線矢印コネクタ 139"/>
          <p:cNvCxnSpPr/>
          <p:nvPr/>
        </p:nvCxnSpPr>
        <p:spPr bwMode="auto">
          <a:xfrm rot="5400000">
            <a:off x="7381106" y="478706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41" name="直線コネクタ 140"/>
          <p:cNvCxnSpPr>
            <a:stCxn id="130" idx="3"/>
            <a:endCxn id="131" idx="1"/>
          </p:cNvCxnSpPr>
          <p:nvPr/>
        </p:nvCxnSpPr>
        <p:spPr bwMode="auto">
          <a:xfrm>
            <a:off x="6371059" y="5157763"/>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43" name="直線コネクタ 344"/>
          <p:cNvCxnSpPr>
            <a:cxnSpLocks noChangeShapeType="1"/>
          </p:cNvCxnSpPr>
          <p:nvPr/>
        </p:nvCxnSpPr>
        <p:spPr bwMode="auto">
          <a:xfrm rot="10800000">
            <a:off x="6371059" y="2267580"/>
            <a:ext cx="1369293" cy="0"/>
          </a:xfrm>
          <a:prstGeom prst="line">
            <a:avLst/>
          </a:prstGeom>
          <a:noFill/>
          <a:ln w="38100" algn="ctr">
            <a:solidFill>
              <a:schemeClr val="tx1"/>
            </a:solidFill>
            <a:round/>
            <a:headEnd type="none" w="med" len="med"/>
            <a:tailEnd type="arrow" w="med" len="med"/>
          </a:ln>
        </p:spPr>
      </p:cxnSp>
      <p:cxnSp>
        <p:nvCxnSpPr>
          <p:cNvPr id="144" name="直線コネクタ 143"/>
          <p:cNvCxnSpPr/>
          <p:nvPr/>
        </p:nvCxnSpPr>
        <p:spPr bwMode="auto">
          <a:xfrm>
            <a:off x="6372200" y="2987660"/>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46" name="直線コネクタ 344"/>
          <p:cNvCxnSpPr>
            <a:cxnSpLocks noChangeShapeType="1"/>
          </p:cNvCxnSpPr>
          <p:nvPr/>
        </p:nvCxnSpPr>
        <p:spPr bwMode="auto">
          <a:xfrm rot="10800000">
            <a:off x="6228185" y="4427820"/>
            <a:ext cx="1369293" cy="0"/>
          </a:xfrm>
          <a:prstGeom prst="line">
            <a:avLst/>
          </a:prstGeom>
          <a:noFill/>
          <a:ln w="38100" algn="ctr">
            <a:solidFill>
              <a:schemeClr val="tx1"/>
            </a:solidFill>
            <a:round/>
            <a:headEnd type="arrow" w="med" len="med"/>
            <a:tailEnd type="none" w="med" len="med"/>
          </a:ln>
        </p:spPr>
      </p:cxnSp>
      <p:sp>
        <p:nvSpPr>
          <p:cNvPr id="151" name="フローチャート : 磁気ディスク 150"/>
          <p:cNvSpPr/>
          <p:nvPr/>
        </p:nvSpPr>
        <p:spPr bwMode="auto">
          <a:xfrm>
            <a:off x="7812360" y="191683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2" name="フローチャート : 磁気ディスク 151"/>
          <p:cNvSpPr/>
          <p:nvPr/>
        </p:nvSpPr>
        <p:spPr bwMode="auto">
          <a:xfrm>
            <a:off x="7812360" y="263691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3" name="フローチャート : 磁気ディスク 152"/>
          <p:cNvSpPr/>
          <p:nvPr/>
        </p:nvSpPr>
        <p:spPr bwMode="auto">
          <a:xfrm>
            <a:off x="7812360" y="335699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4" name="フローチャート : 磁気ディスク 153"/>
          <p:cNvSpPr/>
          <p:nvPr/>
        </p:nvSpPr>
        <p:spPr bwMode="auto">
          <a:xfrm>
            <a:off x="7812360" y="407707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5" name="フローチャート : 磁気ディスク 154"/>
          <p:cNvSpPr/>
          <p:nvPr/>
        </p:nvSpPr>
        <p:spPr bwMode="auto">
          <a:xfrm>
            <a:off x="7812360" y="479715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6" name="テキスト ボックス 155"/>
          <p:cNvSpPr txBox="1"/>
          <p:nvPr/>
        </p:nvSpPr>
        <p:spPr>
          <a:xfrm>
            <a:off x="7309844" y="5589240"/>
            <a:ext cx="1834156" cy="400110"/>
          </a:xfrm>
          <a:prstGeom prst="rect">
            <a:avLst/>
          </a:prstGeom>
          <a:noFill/>
        </p:spPr>
        <p:txBody>
          <a:bodyPr wrap="none" rtlCol="0">
            <a:spAutoFit/>
          </a:bodyPr>
          <a:lstStyle/>
          <a:p>
            <a:r>
              <a:rPr lang="en-US" altLang="ja-JP" sz="2000" b="1" dirty="0" smtClean="0">
                <a:solidFill>
                  <a:schemeClr val="accent6"/>
                </a:solidFill>
              </a:rPr>
              <a:t>Topology info</a:t>
            </a:r>
          </a:p>
        </p:txBody>
      </p:sp>
      <p:cxnSp>
        <p:nvCxnSpPr>
          <p:cNvPr id="157" name="直線矢印コネクタ 156"/>
          <p:cNvCxnSpPr/>
          <p:nvPr/>
        </p:nvCxnSpPr>
        <p:spPr bwMode="auto">
          <a:xfrm>
            <a:off x="8100392" y="5085184"/>
            <a:ext cx="286444" cy="576064"/>
          </a:xfrm>
          <a:prstGeom prst="straightConnector1">
            <a:avLst/>
          </a:prstGeom>
          <a:noFill/>
          <a:ln w="38100" cap="flat" cmpd="sng" algn="ctr">
            <a:solidFill>
              <a:schemeClr val="accent6"/>
            </a:solidFill>
            <a:prstDash val="solid"/>
            <a:round/>
            <a:headEnd type="arrow" w="med" len="med"/>
            <a:tailEnd type="none" w="med" len="med"/>
          </a:ln>
          <a:effectLst/>
        </p:spPr>
      </p:cxnSp>
      <p:grpSp>
        <p:nvGrpSpPr>
          <p:cNvPr id="2" name="グループ化 163"/>
          <p:cNvGrpSpPr/>
          <p:nvPr/>
        </p:nvGrpSpPr>
        <p:grpSpPr>
          <a:xfrm>
            <a:off x="6660232" y="1156682"/>
            <a:ext cx="1697901" cy="1192198"/>
            <a:chOff x="6660232" y="1156682"/>
            <a:chExt cx="1697901" cy="1192198"/>
          </a:xfrm>
        </p:grpSpPr>
        <p:sp>
          <p:nvSpPr>
            <p:cNvPr id="159" name="正方形/長方形 158"/>
            <p:cNvSpPr/>
            <p:nvPr/>
          </p:nvSpPr>
          <p:spPr bwMode="auto">
            <a:xfrm>
              <a:off x="7524328" y="2132856"/>
              <a:ext cx="216024" cy="216024"/>
            </a:xfrm>
            <a:prstGeom prst="rect">
              <a:avLst/>
            </a:prstGeom>
            <a:solidFill>
              <a:srgbClr val="FF0000"/>
            </a:solidFill>
            <a:ln w="254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0" name="テキスト ボックス 159"/>
            <p:cNvSpPr txBox="1"/>
            <p:nvPr/>
          </p:nvSpPr>
          <p:spPr>
            <a:xfrm>
              <a:off x="6660232" y="1156682"/>
              <a:ext cx="1697901" cy="400110"/>
            </a:xfrm>
            <a:prstGeom prst="rect">
              <a:avLst/>
            </a:prstGeom>
            <a:noFill/>
          </p:spPr>
          <p:txBody>
            <a:bodyPr wrap="none" rtlCol="0">
              <a:spAutoFit/>
            </a:bodyPr>
            <a:lstStyle/>
            <a:p>
              <a:r>
                <a:rPr lang="en-US" altLang="ja-JP" sz="2000" b="1" dirty="0" smtClean="0">
                  <a:solidFill>
                    <a:srgbClr val="FF0000"/>
                  </a:solidFill>
                </a:rPr>
                <a:t>Elected CPU</a:t>
              </a:r>
            </a:p>
          </p:txBody>
        </p:sp>
        <p:cxnSp>
          <p:nvCxnSpPr>
            <p:cNvPr id="161" name="直線矢印コネクタ 160"/>
            <p:cNvCxnSpPr/>
            <p:nvPr/>
          </p:nvCxnSpPr>
          <p:spPr bwMode="auto">
            <a:xfrm flipH="1" flipV="1">
              <a:off x="7236296" y="1484784"/>
              <a:ext cx="363168" cy="648072"/>
            </a:xfrm>
            <a:prstGeom prst="straightConnector1">
              <a:avLst/>
            </a:prstGeom>
            <a:noFill/>
            <a:ln w="38100" cap="flat" cmpd="sng" algn="ctr">
              <a:solidFill>
                <a:srgbClr val="FF0000"/>
              </a:solidFill>
              <a:prstDash val="solid"/>
              <a:round/>
              <a:headEnd type="arrow" w="med" len="med"/>
              <a:tailEnd type="none" w="med" len="med"/>
            </a:ln>
            <a:effectLst/>
          </p:spPr>
        </p:cxnSp>
      </p:grpSp>
      <p:grpSp>
        <p:nvGrpSpPr>
          <p:cNvPr id="61" name="グループ化 60"/>
          <p:cNvGrpSpPr/>
          <p:nvPr/>
        </p:nvGrpSpPr>
        <p:grpSpPr>
          <a:xfrm>
            <a:off x="7524328" y="2348880"/>
            <a:ext cx="432048" cy="2736304"/>
            <a:chOff x="7524328" y="2348880"/>
            <a:chExt cx="432048" cy="2736304"/>
          </a:xfrm>
        </p:grpSpPr>
        <p:cxnSp>
          <p:nvCxnSpPr>
            <p:cNvPr id="51" name="直線矢印コネクタ 50"/>
            <p:cNvCxnSpPr/>
            <p:nvPr/>
          </p:nvCxnSpPr>
          <p:spPr bwMode="auto">
            <a:xfrm>
              <a:off x="7740352" y="2348880"/>
              <a:ext cx="216024" cy="576064"/>
            </a:xfrm>
            <a:prstGeom prst="straightConnector1">
              <a:avLst/>
            </a:prstGeom>
            <a:noFill/>
            <a:ln w="38100" cap="flat" cmpd="sng" algn="ctr">
              <a:solidFill>
                <a:srgbClr val="FF0000"/>
              </a:solidFill>
              <a:prstDash val="solid"/>
              <a:round/>
              <a:headEnd type="arrow" w="med" len="med"/>
              <a:tailEnd type="none" w="med" len="med"/>
            </a:ln>
            <a:effectLst/>
          </p:spPr>
        </p:cxnSp>
        <p:cxnSp>
          <p:nvCxnSpPr>
            <p:cNvPr id="55" name="直線矢印コネクタ 54"/>
            <p:cNvCxnSpPr>
              <a:stCxn id="159" idx="2"/>
            </p:cNvCxnSpPr>
            <p:nvPr/>
          </p:nvCxnSpPr>
          <p:spPr bwMode="auto">
            <a:xfrm>
              <a:off x="7632340" y="2348880"/>
              <a:ext cx="324036" cy="1296144"/>
            </a:xfrm>
            <a:prstGeom prst="straightConnector1">
              <a:avLst/>
            </a:prstGeom>
            <a:noFill/>
            <a:ln w="38100" cap="flat" cmpd="sng" algn="ctr">
              <a:solidFill>
                <a:srgbClr val="FF0000"/>
              </a:solidFill>
              <a:prstDash val="solid"/>
              <a:round/>
              <a:headEnd type="arrow" w="med" len="med"/>
              <a:tailEnd type="none" w="med" len="med"/>
            </a:ln>
            <a:effectLst/>
          </p:spPr>
        </p:cxnSp>
        <p:cxnSp>
          <p:nvCxnSpPr>
            <p:cNvPr id="57" name="直線矢印コネクタ 56"/>
            <p:cNvCxnSpPr>
              <a:stCxn id="159" idx="2"/>
            </p:cNvCxnSpPr>
            <p:nvPr/>
          </p:nvCxnSpPr>
          <p:spPr bwMode="auto">
            <a:xfrm>
              <a:off x="7632340" y="2348880"/>
              <a:ext cx="324036" cy="2016224"/>
            </a:xfrm>
            <a:prstGeom prst="straightConnector1">
              <a:avLst/>
            </a:prstGeom>
            <a:noFill/>
            <a:ln w="38100" cap="flat" cmpd="sng" algn="ctr">
              <a:solidFill>
                <a:srgbClr val="FF0000"/>
              </a:solidFill>
              <a:prstDash val="solid"/>
              <a:round/>
              <a:headEnd type="arrow" w="med" len="med"/>
              <a:tailEnd type="none" w="med" len="med"/>
            </a:ln>
            <a:effectLst/>
          </p:spPr>
        </p:cxnSp>
        <p:cxnSp>
          <p:nvCxnSpPr>
            <p:cNvPr id="59" name="直線矢印コネクタ 58"/>
            <p:cNvCxnSpPr/>
            <p:nvPr/>
          </p:nvCxnSpPr>
          <p:spPr bwMode="auto">
            <a:xfrm>
              <a:off x="7524328" y="2348880"/>
              <a:ext cx="360040" cy="2736304"/>
            </a:xfrm>
            <a:prstGeom prst="straightConnector1">
              <a:avLst/>
            </a:prstGeom>
            <a:noFill/>
            <a:ln w="38100" cap="flat" cmpd="sng" algn="ctr">
              <a:solidFill>
                <a:srgbClr val="FF0000"/>
              </a:solidFill>
              <a:prstDash val="solid"/>
              <a:round/>
              <a:headEnd type="arrow" w="med" len="med"/>
              <a:tailEnd type="none" w="med" len="med"/>
            </a:ln>
            <a:effectLst/>
          </p:spPr>
        </p:cxnSp>
      </p:grpSp>
      <p:sp>
        <p:nvSpPr>
          <p:cNvPr id="71" name="フローチャート : 磁気ディスク 70"/>
          <p:cNvSpPr/>
          <p:nvPr/>
        </p:nvSpPr>
        <p:spPr bwMode="auto">
          <a:xfrm>
            <a:off x="7812360" y="1700808"/>
            <a:ext cx="792088" cy="72008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正方形/長方形 69"/>
          <p:cNvSpPr>
            <a:spLocks noChangeArrowheads="1"/>
          </p:cNvSpPr>
          <p:nvPr/>
        </p:nvSpPr>
        <p:spPr bwMode="auto">
          <a:xfrm>
            <a:off x="0" y="0"/>
            <a:ext cx="9144000" cy="6858000"/>
          </a:xfrm>
          <a:prstGeom prst="rect">
            <a:avLst/>
          </a:prstGeom>
          <a:solidFill>
            <a:srgbClr val="FFFFFF"/>
          </a:solidFill>
          <a:ln w="25400" algn="ctr">
            <a:noFill/>
            <a:round/>
            <a:headEnd/>
            <a:tailEnd/>
          </a:ln>
        </p:spPr>
        <p:txBody>
          <a:bodyPr lIns="90000" tIns="46800" rIns="90000" bIns="46800"/>
          <a:lstStyle/>
          <a:p>
            <a:pPr>
              <a:spcBef>
                <a:spcPct val="50000"/>
              </a:spcBef>
            </a:pPr>
            <a:endParaRPr lang="ja-JP" altLang="en-US" sz="2000" dirty="0">
              <a:solidFill>
                <a:schemeClr val="tx2"/>
              </a:solidFill>
              <a:latin typeface="Comic Sans MS" pitchFamily="66" charset="0"/>
            </a:endParaRPr>
          </a:p>
        </p:txBody>
      </p:sp>
      <p:sp>
        <p:nvSpPr>
          <p:cNvPr id="5125" name="タイトル 1"/>
          <p:cNvSpPr>
            <a:spLocks noGrp="1"/>
          </p:cNvSpPr>
          <p:nvPr>
            <p:ph type="title"/>
          </p:nvPr>
        </p:nvSpPr>
        <p:spPr/>
        <p:txBody>
          <a:bodyPr/>
          <a:lstStyle/>
          <a:p>
            <a:pPr eaLnBrk="1" hangingPunct="1"/>
            <a:r>
              <a:rPr lang="en-US" altLang="ja-JP" dirty="0" smtClean="0"/>
              <a:t>Multi-Core &amp; Many-Core</a:t>
            </a:r>
            <a:endParaRPr lang="ja-JP" altLang="en-US" dirty="0" smtClean="0"/>
          </a:p>
        </p:txBody>
      </p:sp>
      <p:grpSp>
        <p:nvGrpSpPr>
          <p:cNvPr id="2" name="グループ化 134"/>
          <p:cNvGrpSpPr>
            <a:grpSpLocks/>
          </p:cNvGrpSpPr>
          <p:nvPr/>
        </p:nvGrpSpPr>
        <p:grpSpPr bwMode="auto">
          <a:xfrm>
            <a:off x="142876" y="577996"/>
            <a:ext cx="9109644" cy="6351422"/>
            <a:chOff x="142845" y="578296"/>
            <a:chExt cx="9109707" cy="6351146"/>
          </a:xfrm>
        </p:grpSpPr>
        <p:grpSp>
          <p:nvGrpSpPr>
            <p:cNvPr id="3" name="グループ化 90"/>
            <p:cNvGrpSpPr>
              <a:grpSpLocks/>
            </p:cNvGrpSpPr>
            <p:nvPr/>
          </p:nvGrpSpPr>
          <p:grpSpPr bwMode="auto">
            <a:xfrm>
              <a:off x="1305435" y="1038510"/>
              <a:ext cx="7000928" cy="5429289"/>
              <a:chOff x="1000099" y="857233"/>
              <a:chExt cx="7000928" cy="5429289"/>
            </a:xfrm>
          </p:grpSpPr>
          <p:cxnSp>
            <p:nvCxnSpPr>
              <p:cNvPr id="54" name="直線コネクタ 53"/>
              <p:cNvCxnSpPr/>
              <p:nvPr/>
            </p:nvCxnSpPr>
            <p:spPr>
              <a:xfrm rot="5400000">
                <a:off x="-1000561" y="3571735"/>
                <a:ext cx="542901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a:off x="428199" y="3571735"/>
                <a:ext cx="542901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1856959" y="3571735"/>
                <a:ext cx="542901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3285719" y="3571735"/>
                <a:ext cx="542901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a:off x="4714479" y="3571735"/>
                <a:ext cx="542901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999566" y="1285834"/>
                <a:ext cx="700092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999566" y="2000178"/>
                <a:ext cx="700092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999566" y="2714522"/>
                <a:ext cx="700092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999566" y="3428866"/>
                <a:ext cx="700092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999566" y="4143210"/>
                <a:ext cx="700092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999566" y="4857554"/>
                <a:ext cx="700092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999566" y="5571898"/>
                <a:ext cx="7000924" cy="0"/>
              </a:xfrm>
              <a:prstGeom prst="line">
                <a:avLst/>
              </a:prstGeom>
              <a:ln w="12700">
                <a:solidFill>
                  <a:schemeClr val="bg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6" name="直線コネクタ 5"/>
            <p:cNvCxnSpPr/>
            <p:nvPr/>
          </p:nvCxnSpPr>
          <p:spPr>
            <a:xfrm rot="5400000">
              <a:off x="-1409605" y="3753012"/>
              <a:ext cx="54290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10800000" flipV="1">
              <a:off x="1304902" y="6467519"/>
              <a:ext cx="6929487" cy="9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33" name="テキスト ボックス 7"/>
            <p:cNvSpPr txBox="1">
              <a:spLocks noChangeArrowheads="1"/>
            </p:cNvSpPr>
            <p:nvPr/>
          </p:nvSpPr>
          <p:spPr bwMode="auto">
            <a:xfrm>
              <a:off x="805370" y="5539103"/>
              <a:ext cx="372221" cy="461645"/>
            </a:xfrm>
            <a:prstGeom prst="rect">
              <a:avLst/>
            </a:prstGeom>
            <a:noFill/>
            <a:ln w="9525">
              <a:noFill/>
              <a:miter lim="800000"/>
              <a:headEnd/>
              <a:tailEnd/>
            </a:ln>
          </p:spPr>
          <p:txBody>
            <a:bodyPr wrap="none">
              <a:spAutoFit/>
            </a:bodyPr>
            <a:lstStyle/>
            <a:p>
              <a:r>
                <a:rPr lang="en-US" altLang="ja-JP" sz="2400">
                  <a:cs typeface="Arial" pitchFamily="34" charset="0"/>
                </a:rPr>
                <a:t>4</a:t>
              </a:r>
              <a:endParaRPr lang="ja-JP" altLang="en-US" sz="2400">
                <a:cs typeface="Arial" pitchFamily="34" charset="0"/>
              </a:endParaRPr>
            </a:p>
          </p:txBody>
        </p:sp>
        <p:sp>
          <p:nvSpPr>
            <p:cNvPr id="5134" name="テキスト ボックス 8"/>
            <p:cNvSpPr txBox="1">
              <a:spLocks noChangeArrowheads="1"/>
            </p:cNvSpPr>
            <p:nvPr/>
          </p:nvSpPr>
          <p:spPr bwMode="auto">
            <a:xfrm>
              <a:off x="805370" y="4791686"/>
              <a:ext cx="372221" cy="461645"/>
            </a:xfrm>
            <a:prstGeom prst="rect">
              <a:avLst/>
            </a:prstGeom>
            <a:noFill/>
            <a:ln w="9525">
              <a:noFill/>
              <a:miter lim="800000"/>
              <a:headEnd/>
              <a:tailEnd/>
            </a:ln>
          </p:spPr>
          <p:txBody>
            <a:bodyPr wrap="none">
              <a:spAutoFit/>
            </a:bodyPr>
            <a:lstStyle/>
            <a:p>
              <a:r>
                <a:rPr lang="en-US" altLang="ja-JP" sz="2400">
                  <a:cs typeface="Arial" pitchFamily="34" charset="0"/>
                </a:rPr>
                <a:t>8</a:t>
              </a:r>
              <a:endParaRPr lang="ja-JP" altLang="en-US" sz="2400">
                <a:cs typeface="Arial" pitchFamily="34" charset="0"/>
              </a:endParaRPr>
            </a:p>
          </p:txBody>
        </p:sp>
        <p:sp>
          <p:nvSpPr>
            <p:cNvPr id="5135" name="テキスト ボックス 9"/>
            <p:cNvSpPr txBox="1">
              <a:spLocks noChangeArrowheads="1"/>
            </p:cNvSpPr>
            <p:nvPr/>
          </p:nvSpPr>
          <p:spPr bwMode="auto">
            <a:xfrm>
              <a:off x="733932" y="4077306"/>
              <a:ext cx="527713" cy="461645"/>
            </a:xfrm>
            <a:prstGeom prst="rect">
              <a:avLst/>
            </a:prstGeom>
            <a:noFill/>
            <a:ln w="9525">
              <a:noFill/>
              <a:miter lim="800000"/>
              <a:headEnd/>
              <a:tailEnd/>
            </a:ln>
          </p:spPr>
          <p:txBody>
            <a:bodyPr wrap="none">
              <a:spAutoFit/>
            </a:bodyPr>
            <a:lstStyle/>
            <a:p>
              <a:r>
                <a:rPr lang="en-US" altLang="ja-JP" sz="2400">
                  <a:cs typeface="Arial" pitchFamily="34" charset="0"/>
                </a:rPr>
                <a:t>16</a:t>
              </a:r>
              <a:endParaRPr lang="ja-JP" altLang="en-US" sz="2400">
                <a:cs typeface="Arial" pitchFamily="34" charset="0"/>
              </a:endParaRPr>
            </a:p>
          </p:txBody>
        </p:sp>
        <p:sp>
          <p:nvSpPr>
            <p:cNvPr id="5136" name="テキスト ボックス 10"/>
            <p:cNvSpPr txBox="1">
              <a:spLocks noChangeArrowheads="1"/>
            </p:cNvSpPr>
            <p:nvPr/>
          </p:nvSpPr>
          <p:spPr bwMode="auto">
            <a:xfrm>
              <a:off x="733932" y="3362926"/>
              <a:ext cx="559773" cy="461645"/>
            </a:xfrm>
            <a:prstGeom prst="rect">
              <a:avLst/>
            </a:prstGeom>
            <a:noFill/>
            <a:ln w="9525">
              <a:noFill/>
              <a:miter lim="800000"/>
              <a:headEnd/>
              <a:tailEnd/>
            </a:ln>
          </p:spPr>
          <p:txBody>
            <a:bodyPr wrap="none">
              <a:spAutoFit/>
            </a:bodyPr>
            <a:lstStyle/>
            <a:p>
              <a:r>
                <a:rPr lang="en-US" altLang="ja-JP" sz="2400">
                  <a:cs typeface="Arial" pitchFamily="34" charset="0"/>
                </a:rPr>
                <a:t>32</a:t>
              </a:r>
              <a:endParaRPr lang="ja-JP" altLang="en-US" sz="2400">
                <a:cs typeface="Arial" pitchFamily="34" charset="0"/>
              </a:endParaRPr>
            </a:p>
          </p:txBody>
        </p:sp>
        <p:sp>
          <p:nvSpPr>
            <p:cNvPr id="5137" name="テキスト ボックス 11"/>
            <p:cNvSpPr txBox="1">
              <a:spLocks noChangeArrowheads="1"/>
            </p:cNvSpPr>
            <p:nvPr/>
          </p:nvSpPr>
          <p:spPr bwMode="auto">
            <a:xfrm>
              <a:off x="733932" y="2648546"/>
              <a:ext cx="559773" cy="461645"/>
            </a:xfrm>
            <a:prstGeom prst="rect">
              <a:avLst/>
            </a:prstGeom>
            <a:noFill/>
            <a:ln w="9525">
              <a:noFill/>
              <a:miter lim="800000"/>
              <a:headEnd/>
              <a:tailEnd/>
            </a:ln>
          </p:spPr>
          <p:txBody>
            <a:bodyPr wrap="none">
              <a:spAutoFit/>
            </a:bodyPr>
            <a:lstStyle/>
            <a:p>
              <a:r>
                <a:rPr lang="en-US" altLang="ja-JP" sz="2400">
                  <a:cs typeface="Arial" pitchFamily="34" charset="0"/>
                </a:rPr>
                <a:t>64</a:t>
              </a:r>
              <a:endParaRPr lang="ja-JP" altLang="en-US" sz="2400">
                <a:cs typeface="Arial" pitchFamily="34" charset="0"/>
              </a:endParaRPr>
            </a:p>
          </p:txBody>
        </p:sp>
        <p:sp>
          <p:nvSpPr>
            <p:cNvPr id="5138" name="テキスト ボックス 12"/>
            <p:cNvSpPr txBox="1">
              <a:spLocks noChangeArrowheads="1"/>
            </p:cNvSpPr>
            <p:nvPr/>
          </p:nvSpPr>
          <p:spPr bwMode="auto">
            <a:xfrm>
              <a:off x="591056" y="1934166"/>
              <a:ext cx="699235" cy="461645"/>
            </a:xfrm>
            <a:prstGeom prst="rect">
              <a:avLst/>
            </a:prstGeom>
            <a:noFill/>
            <a:ln w="9525">
              <a:noFill/>
              <a:miter lim="800000"/>
              <a:headEnd/>
              <a:tailEnd/>
            </a:ln>
          </p:spPr>
          <p:txBody>
            <a:bodyPr wrap="none">
              <a:spAutoFit/>
            </a:bodyPr>
            <a:lstStyle/>
            <a:p>
              <a:r>
                <a:rPr lang="en-US" altLang="ja-JP" sz="2400">
                  <a:cs typeface="Arial" pitchFamily="34" charset="0"/>
                </a:rPr>
                <a:t>128</a:t>
              </a:r>
              <a:endParaRPr lang="ja-JP" altLang="en-US" sz="2400">
                <a:cs typeface="Arial" pitchFamily="34" charset="0"/>
              </a:endParaRPr>
            </a:p>
          </p:txBody>
        </p:sp>
        <p:sp>
          <p:nvSpPr>
            <p:cNvPr id="5139" name="テキスト ボックス 13"/>
            <p:cNvSpPr txBox="1">
              <a:spLocks noChangeArrowheads="1"/>
            </p:cNvSpPr>
            <p:nvPr/>
          </p:nvSpPr>
          <p:spPr bwMode="auto">
            <a:xfrm>
              <a:off x="591056" y="1181385"/>
              <a:ext cx="747325" cy="461645"/>
            </a:xfrm>
            <a:prstGeom prst="rect">
              <a:avLst/>
            </a:prstGeom>
            <a:noFill/>
            <a:ln w="9525">
              <a:noFill/>
              <a:miter lim="800000"/>
              <a:headEnd/>
              <a:tailEnd/>
            </a:ln>
          </p:spPr>
          <p:txBody>
            <a:bodyPr wrap="none">
              <a:spAutoFit/>
            </a:bodyPr>
            <a:lstStyle/>
            <a:p>
              <a:r>
                <a:rPr lang="en-US" altLang="ja-JP" sz="2400">
                  <a:cs typeface="Arial" pitchFamily="34" charset="0"/>
                </a:rPr>
                <a:t>256</a:t>
              </a:r>
              <a:endParaRPr lang="ja-JP" altLang="en-US" sz="2400">
                <a:cs typeface="Arial" pitchFamily="34" charset="0"/>
              </a:endParaRPr>
            </a:p>
          </p:txBody>
        </p:sp>
        <p:sp>
          <p:nvSpPr>
            <p:cNvPr id="5140" name="テキスト ボックス 14"/>
            <p:cNvSpPr txBox="1">
              <a:spLocks noChangeArrowheads="1"/>
            </p:cNvSpPr>
            <p:nvPr/>
          </p:nvSpPr>
          <p:spPr bwMode="auto">
            <a:xfrm>
              <a:off x="1591188" y="6467797"/>
              <a:ext cx="934878" cy="461645"/>
            </a:xfrm>
            <a:prstGeom prst="rect">
              <a:avLst/>
            </a:prstGeom>
            <a:noFill/>
            <a:ln w="9525">
              <a:noFill/>
              <a:miter lim="800000"/>
              <a:headEnd/>
              <a:tailEnd/>
            </a:ln>
          </p:spPr>
          <p:txBody>
            <a:bodyPr wrap="none">
              <a:spAutoFit/>
            </a:bodyPr>
            <a:lstStyle/>
            <a:p>
              <a:r>
                <a:rPr lang="en-US" altLang="ja-JP" sz="2400">
                  <a:cs typeface="Arial" pitchFamily="34" charset="0"/>
                </a:rPr>
                <a:t>2002</a:t>
              </a:r>
              <a:endParaRPr lang="ja-JP" altLang="en-US" sz="2400">
                <a:cs typeface="Arial" pitchFamily="34" charset="0"/>
              </a:endParaRPr>
            </a:p>
          </p:txBody>
        </p:sp>
        <p:sp>
          <p:nvSpPr>
            <p:cNvPr id="5141" name="テキスト ボックス 15"/>
            <p:cNvSpPr txBox="1">
              <a:spLocks noChangeArrowheads="1"/>
            </p:cNvSpPr>
            <p:nvPr/>
          </p:nvSpPr>
          <p:spPr bwMode="auto">
            <a:xfrm>
              <a:off x="3019948" y="6467797"/>
              <a:ext cx="934878" cy="461645"/>
            </a:xfrm>
            <a:prstGeom prst="rect">
              <a:avLst/>
            </a:prstGeom>
            <a:noFill/>
            <a:ln w="9525">
              <a:noFill/>
              <a:miter lim="800000"/>
              <a:headEnd/>
              <a:tailEnd/>
            </a:ln>
          </p:spPr>
          <p:txBody>
            <a:bodyPr wrap="none">
              <a:spAutoFit/>
            </a:bodyPr>
            <a:lstStyle/>
            <a:p>
              <a:r>
                <a:rPr lang="en-US" altLang="ja-JP" sz="2400">
                  <a:cs typeface="Arial" pitchFamily="34" charset="0"/>
                </a:rPr>
                <a:t>2004</a:t>
              </a:r>
              <a:endParaRPr lang="ja-JP" altLang="en-US" sz="2400">
                <a:cs typeface="Arial" pitchFamily="34" charset="0"/>
              </a:endParaRPr>
            </a:p>
          </p:txBody>
        </p:sp>
        <p:sp>
          <p:nvSpPr>
            <p:cNvPr id="5142" name="テキスト ボックス 16"/>
            <p:cNvSpPr txBox="1">
              <a:spLocks noChangeArrowheads="1"/>
            </p:cNvSpPr>
            <p:nvPr/>
          </p:nvSpPr>
          <p:spPr bwMode="auto">
            <a:xfrm>
              <a:off x="4448708" y="6467797"/>
              <a:ext cx="934878" cy="461645"/>
            </a:xfrm>
            <a:prstGeom prst="rect">
              <a:avLst/>
            </a:prstGeom>
            <a:noFill/>
            <a:ln w="9525">
              <a:noFill/>
              <a:miter lim="800000"/>
              <a:headEnd/>
              <a:tailEnd/>
            </a:ln>
          </p:spPr>
          <p:txBody>
            <a:bodyPr wrap="none">
              <a:spAutoFit/>
            </a:bodyPr>
            <a:lstStyle/>
            <a:p>
              <a:r>
                <a:rPr lang="en-US" altLang="ja-JP" sz="2400">
                  <a:cs typeface="Arial" pitchFamily="34" charset="0"/>
                </a:rPr>
                <a:t>2006</a:t>
              </a:r>
              <a:endParaRPr lang="ja-JP" altLang="en-US" sz="2400">
                <a:cs typeface="Arial" pitchFamily="34" charset="0"/>
              </a:endParaRPr>
            </a:p>
          </p:txBody>
        </p:sp>
        <p:sp>
          <p:nvSpPr>
            <p:cNvPr id="5143" name="テキスト ボックス 17"/>
            <p:cNvSpPr txBox="1">
              <a:spLocks noChangeArrowheads="1"/>
            </p:cNvSpPr>
            <p:nvPr/>
          </p:nvSpPr>
          <p:spPr bwMode="auto">
            <a:xfrm>
              <a:off x="5928093" y="6467797"/>
              <a:ext cx="934878" cy="461645"/>
            </a:xfrm>
            <a:prstGeom prst="rect">
              <a:avLst/>
            </a:prstGeom>
            <a:noFill/>
            <a:ln w="9525">
              <a:noFill/>
              <a:miter lim="800000"/>
              <a:headEnd/>
              <a:tailEnd/>
            </a:ln>
          </p:spPr>
          <p:txBody>
            <a:bodyPr wrap="none">
              <a:spAutoFit/>
            </a:bodyPr>
            <a:lstStyle/>
            <a:p>
              <a:r>
                <a:rPr lang="en-US" altLang="ja-JP" sz="2400">
                  <a:cs typeface="Arial" pitchFamily="34" charset="0"/>
                </a:rPr>
                <a:t>2008</a:t>
              </a:r>
              <a:endParaRPr lang="ja-JP" altLang="en-US" sz="2400">
                <a:cs typeface="Arial" pitchFamily="34" charset="0"/>
              </a:endParaRPr>
            </a:p>
          </p:txBody>
        </p:sp>
        <p:sp>
          <p:nvSpPr>
            <p:cNvPr id="5144" name="テキスト ボックス 18"/>
            <p:cNvSpPr txBox="1">
              <a:spLocks noChangeArrowheads="1"/>
            </p:cNvSpPr>
            <p:nvPr/>
          </p:nvSpPr>
          <p:spPr bwMode="auto">
            <a:xfrm>
              <a:off x="7285623" y="6467797"/>
              <a:ext cx="885185" cy="461645"/>
            </a:xfrm>
            <a:prstGeom prst="rect">
              <a:avLst/>
            </a:prstGeom>
            <a:noFill/>
            <a:ln w="9525">
              <a:noFill/>
              <a:miter lim="800000"/>
              <a:headEnd/>
              <a:tailEnd/>
            </a:ln>
          </p:spPr>
          <p:txBody>
            <a:bodyPr wrap="none">
              <a:spAutoFit/>
            </a:bodyPr>
            <a:lstStyle/>
            <a:p>
              <a:r>
                <a:rPr lang="en-US" altLang="ja-JP" sz="2400" dirty="0" smtClean="0">
                  <a:cs typeface="Arial" pitchFamily="34" charset="0"/>
                </a:rPr>
                <a:t>2010</a:t>
              </a:r>
              <a:endParaRPr lang="ja-JP" altLang="en-US" sz="2400" dirty="0">
                <a:cs typeface="Arial" pitchFamily="34" charset="0"/>
              </a:endParaRPr>
            </a:p>
          </p:txBody>
        </p:sp>
        <p:sp>
          <p:nvSpPr>
            <p:cNvPr id="20" name="星 5 19"/>
            <p:cNvSpPr/>
            <p:nvPr/>
          </p:nvSpPr>
          <p:spPr>
            <a:xfrm>
              <a:off x="1804969" y="4181618"/>
              <a:ext cx="357189"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46" name="テキスト ボックス 20"/>
            <p:cNvSpPr txBox="1">
              <a:spLocks noChangeArrowheads="1"/>
            </p:cNvSpPr>
            <p:nvPr/>
          </p:nvSpPr>
          <p:spPr bwMode="auto">
            <a:xfrm>
              <a:off x="1519750" y="3753153"/>
              <a:ext cx="1417386" cy="400093"/>
            </a:xfrm>
            <a:prstGeom prst="rect">
              <a:avLst/>
            </a:prstGeom>
            <a:noFill/>
            <a:ln w="9525">
              <a:noFill/>
              <a:miter lim="800000"/>
              <a:headEnd/>
              <a:tailEnd/>
            </a:ln>
          </p:spPr>
          <p:txBody>
            <a:bodyPr wrap="none">
              <a:spAutoFit/>
            </a:bodyPr>
            <a:lstStyle/>
            <a:p>
              <a:r>
                <a:rPr lang="en-US" altLang="ja-JP" sz="2000">
                  <a:cs typeface="Arial" pitchFamily="34" charset="0"/>
                </a:rPr>
                <a:t>MIT RAW</a:t>
              </a:r>
              <a:endParaRPr lang="ja-JP" altLang="en-US" sz="2000">
                <a:cs typeface="Arial" pitchFamily="34" charset="0"/>
              </a:endParaRPr>
            </a:p>
          </p:txBody>
        </p:sp>
        <p:sp>
          <p:nvSpPr>
            <p:cNvPr id="22" name="星 5 21"/>
            <p:cNvSpPr/>
            <p:nvPr/>
          </p:nvSpPr>
          <p:spPr>
            <a:xfrm>
              <a:off x="3948109" y="4610225"/>
              <a:ext cx="357189"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48" name="テキスト ボックス 22"/>
            <p:cNvSpPr txBox="1">
              <a:spLocks noChangeArrowheads="1"/>
            </p:cNvSpPr>
            <p:nvPr/>
          </p:nvSpPr>
          <p:spPr bwMode="auto">
            <a:xfrm>
              <a:off x="3520014" y="4281737"/>
              <a:ext cx="1588908" cy="400093"/>
            </a:xfrm>
            <a:prstGeom prst="rect">
              <a:avLst/>
            </a:prstGeom>
            <a:noFill/>
            <a:ln w="9525">
              <a:noFill/>
              <a:miter lim="800000"/>
              <a:headEnd/>
              <a:tailEnd/>
            </a:ln>
          </p:spPr>
          <p:txBody>
            <a:bodyPr wrap="none">
              <a:spAutoFit/>
            </a:bodyPr>
            <a:lstStyle/>
            <a:p>
              <a:r>
                <a:rPr lang="en-US" altLang="ja-JP" sz="2000" dirty="0">
                  <a:cs typeface="Arial" pitchFamily="34" charset="0"/>
                </a:rPr>
                <a:t>STI Cell BE</a:t>
              </a:r>
              <a:endParaRPr lang="ja-JP" altLang="en-US" sz="2000" dirty="0">
                <a:cs typeface="Arial" pitchFamily="34" charset="0"/>
              </a:endParaRPr>
            </a:p>
          </p:txBody>
        </p:sp>
        <p:sp>
          <p:nvSpPr>
            <p:cNvPr id="24" name="星 5 23"/>
            <p:cNvSpPr/>
            <p:nvPr/>
          </p:nvSpPr>
          <p:spPr>
            <a:xfrm>
              <a:off x="3948109" y="4895962"/>
              <a:ext cx="357189"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50" name="テキスト ボックス 24"/>
            <p:cNvSpPr txBox="1">
              <a:spLocks noChangeArrowheads="1"/>
            </p:cNvSpPr>
            <p:nvPr/>
          </p:nvSpPr>
          <p:spPr bwMode="auto">
            <a:xfrm>
              <a:off x="4234394" y="5067555"/>
              <a:ext cx="1007206" cy="400093"/>
            </a:xfrm>
            <a:prstGeom prst="rect">
              <a:avLst/>
            </a:prstGeom>
            <a:noFill/>
            <a:ln w="9525">
              <a:noFill/>
              <a:miter lim="800000"/>
              <a:headEnd/>
              <a:tailEnd/>
            </a:ln>
          </p:spPr>
          <p:txBody>
            <a:bodyPr wrap="none">
              <a:spAutoFit/>
            </a:bodyPr>
            <a:lstStyle/>
            <a:p>
              <a:r>
                <a:rPr lang="en-US" altLang="ja-JP" sz="2000">
                  <a:cs typeface="Arial" pitchFamily="34" charset="0"/>
                </a:rPr>
                <a:t>Sun T1</a:t>
              </a:r>
              <a:endParaRPr lang="ja-JP" altLang="en-US" sz="2000">
                <a:cs typeface="Arial" pitchFamily="34" charset="0"/>
              </a:endParaRPr>
            </a:p>
          </p:txBody>
        </p:sp>
        <p:sp>
          <p:nvSpPr>
            <p:cNvPr id="26" name="星 5 25"/>
            <p:cNvSpPr/>
            <p:nvPr/>
          </p:nvSpPr>
          <p:spPr>
            <a:xfrm>
              <a:off x="5421319" y="4895962"/>
              <a:ext cx="357189"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52" name="テキスト ボックス 26"/>
            <p:cNvSpPr txBox="1">
              <a:spLocks noChangeArrowheads="1"/>
            </p:cNvSpPr>
            <p:nvPr/>
          </p:nvSpPr>
          <p:spPr bwMode="auto">
            <a:xfrm>
              <a:off x="5706669" y="5067555"/>
              <a:ext cx="1039074" cy="400093"/>
            </a:xfrm>
            <a:prstGeom prst="rect">
              <a:avLst/>
            </a:prstGeom>
            <a:noFill/>
            <a:ln w="9525">
              <a:noFill/>
              <a:miter lim="800000"/>
              <a:headEnd/>
              <a:tailEnd/>
            </a:ln>
          </p:spPr>
          <p:txBody>
            <a:bodyPr wrap="none">
              <a:spAutoFit/>
            </a:bodyPr>
            <a:lstStyle/>
            <a:p>
              <a:r>
                <a:rPr lang="en-US" altLang="ja-JP" sz="2000">
                  <a:cs typeface="Arial" pitchFamily="34" charset="0"/>
                </a:rPr>
                <a:t>Sun T2</a:t>
              </a:r>
              <a:endParaRPr lang="ja-JP" altLang="en-US" sz="2000">
                <a:cs typeface="Arial" pitchFamily="34" charset="0"/>
              </a:endParaRPr>
            </a:p>
          </p:txBody>
        </p:sp>
        <p:cxnSp>
          <p:nvCxnSpPr>
            <p:cNvPr id="28" name="直線矢印コネクタ 27"/>
            <p:cNvCxnSpPr/>
            <p:nvPr/>
          </p:nvCxnSpPr>
          <p:spPr>
            <a:xfrm>
              <a:off x="4448174" y="5108678"/>
              <a:ext cx="857256" cy="1588"/>
            </a:xfrm>
            <a:prstGeom prst="straightConnector1">
              <a:avLst/>
            </a:prstGeom>
            <a:ln>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29" name="星 5 28"/>
            <p:cNvSpPr/>
            <p:nvPr/>
          </p:nvSpPr>
          <p:spPr>
            <a:xfrm>
              <a:off x="5448306" y="2752930"/>
              <a:ext cx="357191"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55" name="テキスト ボックス 29"/>
            <p:cNvSpPr txBox="1">
              <a:spLocks noChangeArrowheads="1"/>
            </p:cNvSpPr>
            <p:nvPr/>
          </p:nvSpPr>
          <p:spPr bwMode="auto">
            <a:xfrm>
              <a:off x="5734592" y="2814576"/>
              <a:ext cx="2156375" cy="400093"/>
            </a:xfrm>
            <a:prstGeom prst="rect">
              <a:avLst/>
            </a:prstGeom>
            <a:noFill/>
            <a:ln w="9525">
              <a:noFill/>
              <a:miter lim="800000"/>
              <a:headEnd/>
              <a:tailEnd/>
            </a:ln>
          </p:spPr>
          <p:txBody>
            <a:bodyPr wrap="none">
              <a:spAutoFit/>
            </a:bodyPr>
            <a:lstStyle/>
            <a:p>
              <a:r>
                <a:rPr lang="en-US" altLang="ja-JP" sz="2000">
                  <a:cs typeface="Arial" pitchFamily="34" charset="0"/>
                </a:rPr>
                <a:t>TILERA TILE64</a:t>
              </a:r>
              <a:endParaRPr lang="ja-JP" altLang="en-US" sz="2000">
                <a:cs typeface="Arial" pitchFamily="34" charset="0"/>
              </a:endParaRPr>
            </a:p>
          </p:txBody>
        </p:sp>
        <p:cxnSp>
          <p:nvCxnSpPr>
            <p:cNvPr id="31" name="直線矢印コネクタ 30"/>
            <p:cNvCxnSpPr/>
            <p:nvPr/>
          </p:nvCxnSpPr>
          <p:spPr>
            <a:xfrm flipV="1">
              <a:off x="2233597" y="3038668"/>
              <a:ext cx="3143272" cy="1285819"/>
            </a:xfrm>
            <a:prstGeom prst="straightConnector1">
              <a:avLst/>
            </a:prstGeom>
            <a:ln>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32" name="星 5 31"/>
            <p:cNvSpPr/>
            <p:nvPr/>
          </p:nvSpPr>
          <p:spPr>
            <a:xfrm>
              <a:off x="4805365" y="6253216"/>
              <a:ext cx="357189" cy="357171"/>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33" name="星 5 32"/>
            <p:cNvSpPr/>
            <p:nvPr/>
          </p:nvSpPr>
          <p:spPr>
            <a:xfrm>
              <a:off x="5948373" y="5610306"/>
              <a:ext cx="357189"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34" name="星 5 33"/>
            <p:cNvSpPr/>
            <p:nvPr/>
          </p:nvSpPr>
          <p:spPr>
            <a:xfrm>
              <a:off x="6877066" y="5181700"/>
              <a:ext cx="357191"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cs typeface="Arial" pitchFamily="34" charset="0"/>
              </a:endParaRPr>
            </a:p>
          </p:txBody>
        </p:sp>
        <p:sp>
          <p:nvSpPr>
            <p:cNvPr id="35" name="星 5 34"/>
            <p:cNvSpPr/>
            <p:nvPr/>
          </p:nvSpPr>
          <p:spPr>
            <a:xfrm>
              <a:off x="7734322" y="4824528"/>
              <a:ext cx="357191" cy="357171"/>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cs typeface="Arial" pitchFamily="34" charset="0"/>
              </a:endParaRPr>
            </a:p>
          </p:txBody>
        </p:sp>
        <p:cxnSp>
          <p:nvCxnSpPr>
            <p:cNvPr id="36" name="直線矢印コネクタ 35"/>
            <p:cNvCxnSpPr/>
            <p:nvPr/>
          </p:nvCxnSpPr>
          <p:spPr>
            <a:xfrm flipV="1">
              <a:off x="5162554" y="5110266"/>
              <a:ext cx="2571768" cy="1214384"/>
            </a:xfrm>
            <a:prstGeom prst="straightConnector1">
              <a:avLst/>
            </a:prstGeom>
            <a:ln>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5162" name="テキスト ボックス 36"/>
            <p:cNvSpPr txBox="1">
              <a:spLocks noChangeArrowheads="1"/>
            </p:cNvSpPr>
            <p:nvPr/>
          </p:nvSpPr>
          <p:spPr bwMode="auto">
            <a:xfrm>
              <a:off x="6216122" y="5710497"/>
              <a:ext cx="3036430" cy="707855"/>
            </a:xfrm>
            <a:prstGeom prst="rect">
              <a:avLst/>
            </a:prstGeom>
            <a:noFill/>
            <a:ln w="9525">
              <a:noFill/>
              <a:miter lim="800000"/>
              <a:headEnd/>
              <a:tailEnd/>
            </a:ln>
          </p:spPr>
          <p:txBody>
            <a:bodyPr wrap="none">
              <a:spAutoFit/>
            </a:bodyPr>
            <a:lstStyle/>
            <a:p>
              <a:r>
                <a:rPr lang="en-US" altLang="ja-JP" sz="2000" dirty="0">
                  <a:cs typeface="Arial" pitchFamily="34" charset="0"/>
                </a:rPr>
                <a:t>Intel Core, IBM </a:t>
              </a:r>
              <a:r>
                <a:rPr lang="en-US" altLang="ja-JP" sz="2000" dirty="0" smtClean="0">
                  <a:cs typeface="Arial" pitchFamily="34" charset="0"/>
                </a:rPr>
                <a:t>Power7</a:t>
              </a:r>
              <a:endParaRPr lang="en-US" altLang="ja-JP" sz="2000" dirty="0">
                <a:cs typeface="Arial" pitchFamily="34" charset="0"/>
              </a:endParaRPr>
            </a:p>
            <a:p>
              <a:r>
                <a:rPr lang="en-US" altLang="ja-JP" sz="2000" dirty="0">
                  <a:cs typeface="Arial" pitchFamily="34" charset="0"/>
                </a:rPr>
                <a:t>AMD </a:t>
              </a:r>
              <a:r>
                <a:rPr lang="en-US" altLang="ja-JP" sz="2000" dirty="0" err="1">
                  <a:cs typeface="Arial" pitchFamily="34" charset="0"/>
                </a:rPr>
                <a:t>Opteron</a:t>
              </a:r>
              <a:endParaRPr lang="ja-JP" altLang="en-US" sz="2000" dirty="0">
                <a:cs typeface="Arial" pitchFamily="34" charset="0"/>
              </a:endParaRPr>
            </a:p>
          </p:txBody>
        </p:sp>
        <p:sp>
          <p:nvSpPr>
            <p:cNvPr id="38" name="星 5 37"/>
            <p:cNvSpPr/>
            <p:nvPr/>
          </p:nvSpPr>
          <p:spPr>
            <a:xfrm>
              <a:off x="5448306" y="2467193"/>
              <a:ext cx="357191"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64" name="テキスト ボックス 38"/>
            <p:cNvSpPr txBox="1">
              <a:spLocks noChangeArrowheads="1"/>
            </p:cNvSpPr>
            <p:nvPr/>
          </p:nvSpPr>
          <p:spPr bwMode="auto">
            <a:xfrm>
              <a:off x="5748889" y="2467269"/>
              <a:ext cx="1819742" cy="400093"/>
            </a:xfrm>
            <a:prstGeom prst="rect">
              <a:avLst/>
            </a:prstGeom>
            <a:noFill/>
            <a:ln w="9525">
              <a:noFill/>
              <a:miter lim="800000"/>
              <a:headEnd/>
              <a:tailEnd/>
            </a:ln>
          </p:spPr>
          <p:txBody>
            <a:bodyPr wrap="none">
              <a:spAutoFit/>
            </a:bodyPr>
            <a:lstStyle/>
            <a:p>
              <a:r>
                <a:rPr lang="en-US" altLang="ja-JP" sz="2000" dirty="0">
                  <a:cs typeface="Arial" pitchFamily="34" charset="0"/>
                </a:rPr>
                <a:t>Intel 80-core</a:t>
              </a:r>
              <a:endParaRPr lang="ja-JP" altLang="en-US" sz="2000" dirty="0">
                <a:cs typeface="Arial" pitchFamily="34" charset="0"/>
              </a:endParaRPr>
            </a:p>
          </p:txBody>
        </p:sp>
        <p:sp>
          <p:nvSpPr>
            <p:cNvPr id="40" name="星 5 39"/>
            <p:cNvSpPr/>
            <p:nvPr/>
          </p:nvSpPr>
          <p:spPr>
            <a:xfrm>
              <a:off x="3448042" y="2324324"/>
              <a:ext cx="357191"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66" name="テキスト ボックス 40"/>
            <p:cNvSpPr txBox="1">
              <a:spLocks noChangeArrowheads="1"/>
            </p:cNvSpPr>
            <p:nvPr/>
          </p:nvSpPr>
          <p:spPr bwMode="auto">
            <a:xfrm>
              <a:off x="1948378" y="2567225"/>
              <a:ext cx="2619646" cy="400093"/>
            </a:xfrm>
            <a:prstGeom prst="rect">
              <a:avLst/>
            </a:prstGeom>
            <a:noFill/>
            <a:ln w="9525">
              <a:noFill/>
              <a:miter lim="800000"/>
              <a:headEnd/>
              <a:tailEnd/>
            </a:ln>
          </p:spPr>
          <p:txBody>
            <a:bodyPr wrap="none">
              <a:spAutoFit/>
            </a:bodyPr>
            <a:lstStyle/>
            <a:p>
              <a:r>
                <a:rPr lang="en-US" altLang="ja-JP" sz="2000">
                  <a:cs typeface="Arial" pitchFamily="34" charset="0"/>
                </a:rPr>
                <a:t>ClearSpeed CSX600</a:t>
              </a:r>
              <a:endParaRPr lang="ja-JP" altLang="en-US" sz="2000">
                <a:cs typeface="Arial" pitchFamily="34" charset="0"/>
              </a:endParaRPr>
            </a:p>
          </p:txBody>
        </p:sp>
        <p:sp>
          <p:nvSpPr>
            <p:cNvPr id="42" name="星 5 41"/>
            <p:cNvSpPr/>
            <p:nvPr/>
          </p:nvSpPr>
          <p:spPr>
            <a:xfrm>
              <a:off x="6250000" y="1467111"/>
              <a:ext cx="357189"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68" name="テキスト ボックス 42"/>
            <p:cNvSpPr txBox="1">
              <a:spLocks noChangeArrowheads="1"/>
            </p:cNvSpPr>
            <p:nvPr/>
          </p:nvSpPr>
          <p:spPr bwMode="auto">
            <a:xfrm>
              <a:off x="6591848" y="1495655"/>
              <a:ext cx="2619646" cy="400093"/>
            </a:xfrm>
            <a:prstGeom prst="rect">
              <a:avLst/>
            </a:prstGeom>
            <a:noFill/>
            <a:ln w="9525">
              <a:noFill/>
              <a:miter lim="800000"/>
              <a:headEnd/>
              <a:tailEnd/>
            </a:ln>
          </p:spPr>
          <p:txBody>
            <a:bodyPr wrap="none">
              <a:spAutoFit/>
            </a:bodyPr>
            <a:lstStyle/>
            <a:p>
              <a:r>
                <a:rPr lang="en-US" altLang="ja-JP" sz="2000">
                  <a:cs typeface="Arial" pitchFamily="34" charset="0"/>
                </a:rPr>
                <a:t>ClearSpeed CSX700</a:t>
              </a:r>
              <a:endParaRPr lang="ja-JP" altLang="en-US" sz="2000">
                <a:cs typeface="Arial" pitchFamily="34" charset="0"/>
              </a:endParaRPr>
            </a:p>
          </p:txBody>
        </p:sp>
        <p:cxnSp>
          <p:nvCxnSpPr>
            <p:cNvPr id="44" name="直線矢印コネクタ 43"/>
            <p:cNvCxnSpPr/>
            <p:nvPr/>
          </p:nvCxnSpPr>
          <p:spPr>
            <a:xfrm flipV="1">
              <a:off x="3876670" y="1752849"/>
              <a:ext cx="2357455" cy="714344"/>
            </a:xfrm>
            <a:prstGeom prst="straightConnector1">
              <a:avLst/>
            </a:prstGeom>
            <a:ln>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45" name="星 5 44"/>
            <p:cNvSpPr/>
            <p:nvPr/>
          </p:nvSpPr>
          <p:spPr>
            <a:xfrm>
              <a:off x="3433755" y="1395677"/>
              <a:ext cx="357189" cy="357171"/>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71" name="テキスト ボックス 45"/>
            <p:cNvSpPr txBox="1">
              <a:spLocks noChangeArrowheads="1"/>
            </p:cNvSpPr>
            <p:nvPr/>
          </p:nvSpPr>
          <p:spPr bwMode="auto">
            <a:xfrm>
              <a:off x="3148527" y="967071"/>
              <a:ext cx="2040957" cy="400093"/>
            </a:xfrm>
            <a:prstGeom prst="rect">
              <a:avLst/>
            </a:prstGeom>
            <a:noFill/>
            <a:ln w="9525">
              <a:noFill/>
              <a:miter lim="800000"/>
              <a:headEnd/>
              <a:tailEnd/>
            </a:ln>
          </p:spPr>
          <p:txBody>
            <a:bodyPr wrap="none">
              <a:spAutoFit/>
            </a:bodyPr>
            <a:lstStyle/>
            <a:p>
              <a:r>
                <a:rPr lang="en-US" altLang="ja-JP" sz="2000">
                  <a:cs typeface="Arial" pitchFamily="34" charset="0"/>
                </a:rPr>
                <a:t>picoChip PC102</a:t>
              </a:r>
              <a:endParaRPr lang="ja-JP" altLang="en-US" sz="2000">
                <a:cs typeface="Arial" pitchFamily="34" charset="0"/>
              </a:endParaRPr>
            </a:p>
          </p:txBody>
        </p:sp>
        <p:sp>
          <p:nvSpPr>
            <p:cNvPr id="47" name="星 5 46"/>
            <p:cNvSpPr/>
            <p:nvPr/>
          </p:nvSpPr>
          <p:spPr>
            <a:xfrm>
              <a:off x="5075242" y="1038505"/>
              <a:ext cx="357189" cy="357172"/>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73" name="テキスト ボックス 47"/>
            <p:cNvSpPr txBox="1">
              <a:spLocks noChangeArrowheads="1"/>
            </p:cNvSpPr>
            <p:nvPr/>
          </p:nvSpPr>
          <p:spPr bwMode="auto">
            <a:xfrm>
              <a:off x="5433207" y="967071"/>
              <a:ext cx="2040957" cy="400093"/>
            </a:xfrm>
            <a:prstGeom prst="rect">
              <a:avLst/>
            </a:prstGeom>
            <a:noFill/>
            <a:ln w="9525">
              <a:noFill/>
              <a:miter lim="800000"/>
              <a:headEnd/>
              <a:tailEnd/>
            </a:ln>
          </p:spPr>
          <p:txBody>
            <a:bodyPr wrap="none">
              <a:spAutoFit/>
            </a:bodyPr>
            <a:lstStyle/>
            <a:p>
              <a:r>
                <a:rPr lang="en-US" altLang="ja-JP" sz="2000">
                  <a:cs typeface="Arial" pitchFamily="34" charset="0"/>
                </a:rPr>
                <a:t>picoChip PC205</a:t>
              </a:r>
              <a:endParaRPr lang="ja-JP" altLang="en-US" sz="2000">
                <a:cs typeface="Arial" pitchFamily="34" charset="0"/>
              </a:endParaRPr>
            </a:p>
          </p:txBody>
        </p:sp>
        <p:cxnSp>
          <p:nvCxnSpPr>
            <p:cNvPr id="49" name="直線矢印コネクタ 48"/>
            <p:cNvCxnSpPr/>
            <p:nvPr/>
          </p:nvCxnSpPr>
          <p:spPr>
            <a:xfrm flipV="1">
              <a:off x="3876670" y="1252809"/>
              <a:ext cx="1143008" cy="285738"/>
            </a:xfrm>
            <a:prstGeom prst="straightConnector1">
              <a:avLst/>
            </a:prstGeom>
            <a:ln>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50" name="星 5 49"/>
            <p:cNvSpPr/>
            <p:nvPr/>
          </p:nvSpPr>
          <p:spPr>
            <a:xfrm>
              <a:off x="3948109" y="3795873"/>
              <a:ext cx="357189" cy="357171"/>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5176" name="テキスト ボックス 50"/>
            <p:cNvSpPr txBox="1">
              <a:spLocks noChangeArrowheads="1"/>
            </p:cNvSpPr>
            <p:nvPr/>
          </p:nvSpPr>
          <p:spPr bwMode="auto">
            <a:xfrm>
              <a:off x="4305832" y="3781671"/>
              <a:ext cx="2222099" cy="400093"/>
            </a:xfrm>
            <a:prstGeom prst="rect">
              <a:avLst/>
            </a:prstGeom>
            <a:noFill/>
            <a:ln w="9525">
              <a:noFill/>
              <a:miter lim="800000"/>
              <a:headEnd/>
              <a:tailEnd/>
            </a:ln>
          </p:spPr>
          <p:txBody>
            <a:bodyPr wrap="none">
              <a:spAutoFit/>
            </a:bodyPr>
            <a:lstStyle/>
            <a:p>
              <a:r>
                <a:rPr lang="en-US" altLang="ja-JP" sz="2000">
                  <a:cs typeface="Arial" pitchFamily="34" charset="0"/>
                </a:rPr>
                <a:t>UT TRIPS (OPN)</a:t>
              </a:r>
              <a:endParaRPr lang="ja-JP" altLang="en-US" sz="2000">
                <a:cs typeface="Arial" pitchFamily="34" charset="0"/>
              </a:endParaRPr>
            </a:p>
          </p:txBody>
        </p:sp>
        <p:sp>
          <p:nvSpPr>
            <p:cNvPr id="5177" name="テキスト ボックス 51"/>
            <p:cNvSpPr txBox="1">
              <a:spLocks noChangeArrowheads="1"/>
            </p:cNvSpPr>
            <p:nvPr/>
          </p:nvSpPr>
          <p:spPr bwMode="auto">
            <a:xfrm rot="16200000">
              <a:off x="-2783459" y="3504600"/>
              <a:ext cx="6314275" cy="461668"/>
            </a:xfrm>
            <a:prstGeom prst="rect">
              <a:avLst/>
            </a:prstGeom>
            <a:noFill/>
            <a:ln w="9525">
              <a:noFill/>
              <a:miter lim="800000"/>
              <a:headEnd/>
              <a:tailEnd/>
            </a:ln>
          </p:spPr>
          <p:txBody>
            <a:bodyPr wrap="none">
              <a:spAutoFit/>
            </a:bodyPr>
            <a:lstStyle/>
            <a:p>
              <a:r>
                <a:rPr lang="en-US" altLang="ja-JP" sz="2400" b="1" dirty="0">
                  <a:cs typeface="Arial" pitchFamily="34" charset="0"/>
                </a:rPr>
                <a:t>Number of PEs (caches are not included)</a:t>
              </a:r>
              <a:endParaRPr lang="ja-JP" altLang="en-US" sz="2400" b="1" dirty="0">
                <a:cs typeface="Arial" pitchFamily="34" charset="0"/>
              </a:endParaRPr>
            </a:p>
          </p:txBody>
        </p:sp>
        <p:sp>
          <p:nvSpPr>
            <p:cNvPr id="5178" name="テキスト ボックス 52"/>
            <p:cNvSpPr txBox="1">
              <a:spLocks noChangeArrowheads="1"/>
            </p:cNvSpPr>
            <p:nvPr/>
          </p:nvSpPr>
          <p:spPr bwMode="auto">
            <a:xfrm>
              <a:off x="802818" y="6253484"/>
              <a:ext cx="372221" cy="461645"/>
            </a:xfrm>
            <a:prstGeom prst="rect">
              <a:avLst/>
            </a:prstGeom>
            <a:noFill/>
            <a:ln w="9525">
              <a:noFill/>
              <a:miter lim="800000"/>
              <a:headEnd/>
              <a:tailEnd/>
            </a:ln>
          </p:spPr>
          <p:txBody>
            <a:bodyPr wrap="none">
              <a:spAutoFit/>
            </a:bodyPr>
            <a:lstStyle/>
            <a:p>
              <a:r>
                <a:rPr lang="en-US" altLang="ja-JP" sz="2400">
                  <a:cs typeface="Arial" pitchFamily="34" charset="0"/>
                </a:rPr>
                <a:t>2</a:t>
              </a:r>
              <a:endParaRPr lang="ja-JP" altLang="en-US" sz="2400">
                <a:cs typeface="Arial" pitchFamily="34" charset="0"/>
              </a:endParaRPr>
            </a:p>
          </p:txBody>
        </p:sp>
      </p:grpSp>
      <p:sp>
        <p:nvSpPr>
          <p:cNvPr id="70" name="テキスト ボックス 22"/>
          <p:cNvSpPr txBox="1">
            <a:spLocks noChangeArrowheads="1"/>
          </p:cNvSpPr>
          <p:nvPr/>
        </p:nvSpPr>
        <p:spPr bwMode="auto">
          <a:xfrm>
            <a:off x="7019216" y="5357826"/>
            <a:ext cx="2233304" cy="400110"/>
          </a:xfrm>
          <a:prstGeom prst="rect">
            <a:avLst/>
          </a:prstGeom>
          <a:noFill/>
          <a:ln w="9525">
            <a:noFill/>
            <a:miter lim="800000"/>
            <a:headEnd/>
            <a:tailEnd/>
          </a:ln>
        </p:spPr>
        <p:txBody>
          <a:bodyPr wrap="none">
            <a:spAutoFit/>
          </a:bodyPr>
          <a:lstStyle/>
          <a:p>
            <a:r>
              <a:rPr lang="en-US" altLang="ja-JP" sz="2000" dirty="0" smtClean="0">
                <a:cs typeface="Arial" pitchFamily="34" charset="0"/>
              </a:rPr>
              <a:t>Fujitsu SPARC64</a:t>
            </a:r>
            <a:endParaRPr lang="ja-JP" altLang="en-US" sz="2000" dirty="0">
              <a:cs typeface="Arial" pitchFamily="34" charset="0"/>
            </a:endParaRPr>
          </a:p>
        </p:txBody>
      </p:sp>
      <p:sp>
        <p:nvSpPr>
          <p:cNvPr id="71" name="星 5 70"/>
          <p:cNvSpPr/>
          <p:nvPr/>
        </p:nvSpPr>
        <p:spPr bwMode="auto">
          <a:xfrm>
            <a:off x="7715272" y="3000375"/>
            <a:ext cx="357186" cy="357187"/>
          </a:xfrm>
          <a:prstGeom prst="star5">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cs typeface="Arial" pitchFamily="34" charset="0"/>
            </a:endParaRPr>
          </a:p>
        </p:txBody>
      </p:sp>
      <p:sp>
        <p:nvSpPr>
          <p:cNvPr id="72" name="テキスト ボックス 38"/>
          <p:cNvSpPr txBox="1">
            <a:spLocks noChangeArrowheads="1"/>
          </p:cNvSpPr>
          <p:nvPr/>
        </p:nvSpPr>
        <p:spPr bwMode="auto">
          <a:xfrm>
            <a:off x="7718433" y="3286124"/>
            <a:ext cx="1353256" cy="400110"/>
          </a:xfrm>
          <a:prstGeom prst="rect">
            <a:avLst/>
          </a:prstGeom>
          <a:noFill/>
          <a:ln w="9525">
            <a:noFill/>
            <a:miter lim="800000"/>
            <a:headEnd/>
            <a:tailEnd/>
          </a:ln>
        </p:spPr>
        <p:txBody>
          <a:bodyPr wrap="none">
            <a:spAutoFit/>
          </a:bodyPr>
          <a:lstStyle/>
          <a:p>
            <a:r>
              <a:rPr lang="en-US" altLang="ja-JP" sz="2000" dirty="0">
                <a:cs typeface="Arial" pitchFamily="34" charset="0"/>
              </a:rPr>
              <a:t>Intel </a:t>
            </a:r>
            <a:r>
              <a:rPr lang="en-US" altLang="ja-JP" sz="2000" dirty="0" smtClean="0">
                <a:cs typeface="Arial" pitchFamily="34" charset="0"/>
              </a:rPr>
              <a:t>SCC</a:t>
            </a:r>
            <a:endParaRPr lang="ja-JP" altLang="en-US" sz="2000" dirty="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0" y="76200"/>
            <a:ext cx="9144000" cy="685800"/>
          </a:xfrm>
        </p:spPr>
        <p:txBody>
          <a:bodyPr/>
          <a:lstStyle/>
          <a:p>
            <a:pPr eaLnBrk="1" hangingPunct="1"/>
            <a:r>
              <a:rPr lang="en-US" altLang="ja-JP" dirty="0" smtClean="0"/>
              <a:t>Irregular</a:t>
            </a:r>
            <a:r>
              <a:rPr lang="en-US" altLang="ja-JP" sz="2800" dirty="0" smtClean="0"/>
              <a:t> </a:t>
            </a:r>
            <a:r>
              <a:rPr lang="en-US" altLang="ja-JP" sz="4000" dirty="0" smtClean="0"/>
              <a:t>approach:</a:t>
            </a:r>
            <a:r>
              <a:rPr lang="en-US" altLang="ja-JP" sz="3200" dirty="0" smtClean="0"/>
              <a:t> Plug</a:t>
            </a:r>
            <a:r>
              <a:rPr lang="en-US" altLang="ja-JP" sz="2400" dirty="0" smtClean="0"/>
              <a:t> &amp; </a:t>
            </a:r>
            <a:r>
              <a:rPr lang="en-US" altLang="ja-JP" sz="3200" dirty="0" smtClean="0"/>
              <a:t>play protocol</a:t>
            </a:r>
            <a:endParaRPr lang="ja-JP" altLang="en-US" dirty="0" smtClean="0"/>
          </a:p>
        </p:txBody>
      </p:sp>
      <p:sp>
        <p:nvSpPr>
          <p:cNvPr id="35847" name="テキスト ボックス 217"/>
          <p:cNvSpPr txBox="1">
            <a:spLocks noChangeArrowheads="1"/>
          </p:cNvSpPr>
          <p:nvPr/>
        </p:nvSpPr>
        <p:spPr bwMode="auto">
          <a:xfrm>
            <a:off x="163513" y="1268760"/>
            <a:ext cx="4552503" cy="4893647"/>
          </a:xfrm>
          <a:prstGeom prst="rect">
            <a:avLst/>
          </a:prstGeom>
          <a:noFill/>
          <a:ln w="19050">
            <a:solidFill>
              <a:schemeClr val="tx1"/>
            </a:solidFill>
            <a:miter lim="800000"/>
            <a:headEnd/>
            <a:tailEnd/>
          </a:ln>
        </p:spPr>
        <p:txBody>
          <a:bodyPr wrap="square">
            <a:spAutoFit/>
          </a:bodyPr>
          <a:lstStyle/>
          <a:p>
            <a:pPr marL="457200" indent="-457200">
              <a:buFont typeface="Arial" charset="0"/>
              <a:buAutoNum type="arabicPeriod"/>
              <a:defRPr/>
            </a:pPr>
            <a:r>
              <a:rPr lang="en-US" altLang="ja-JP" sz="2400" dirty="0" smtClean="0">
                <a:solidFill>
                  <a:schemeClr val="bg2">
                    <a:lumMod val="60000"/>
                    <a:lumOff val="40000"/>
                  </a:schemeClr>
                </a:solidFill>
                <a:latin typeface="+mj-lt"/>
              </a:rPr>
              <a:t>Topology info is stored in each chip (e.g. in E2PROM)</a:t>
            </a:r>
            <a:endParaRPr lang="en-US" altLang="ja-JP" sz="2400" dirty="0">
              <a:solidFill>
                <a:schemeClr val="bg2">
                  <a:lumMod val="60000"/>
                  <a:lumOff val="40000"/>
                </a:schemeClr>
              </a:solidFill>
              <a:latin typeface="+mj-lt"/>
            </a:endParaRPr>
          </a:p>
          <a:p>
            <a:pPr marL="914400" lvl="1" indent="-457200">
              <a:buFont typeface="Arial" charset="0"/>
              <a:buAutoNum type="arabicPeriod"/>
              <a:defRPr/>
            </a:pPr>
            <a:endParaRPr lang="en-US" altLang="ja-JP" sz="2400" dirty="0">
              <a:solidFill>
                <a:schemeClr val="bg2">
                  <a:lumMod val="60000"/>
                  <a:lumOff val="40000"/>
                </a:schemeClr>
              </a:solidFill>
              <a:latin typeface="+mj-lt"/>
            </a:endParaRPr>
          </a:p>
          <a:p>
            <a:pPr marL="457200" indent="-457200">
              <a:buFont typeface="Arial" charset="0"/>
              <a:buAutoNum type="arabicPeriod"/>
              <a:defRPr/>
            </a:pPr>
            <a:r>
              <a:rPr lang="en-US" altLang="ja-JP" sz="2400" dirty="0" smtClean="0">
                <a:solidFill>
                  <a:schemeClr val="bg2">
                    <a:lumMod val="60000"/>
                    <a:lumOff val="40000"/>
                  </a:schemeClr>
                </a:solidFill>
                <a:latin typeface="+mj-lt"/>
              </a:rPr>
              <a:t>An elected processor </a:t>
            </a:r>
            <a:r>
              <a:rPr lang="en-US" altLang="ja-JP" sz="2400" b="1" dirty="0" smtClean="0">
                <a:solidFill>
                  <a:schemeClr val="bg2">
                    <a:lumMod val="60000"/>
                    <a:lumOff val="40000"/>
                  </a:schemeClr>
                </a:solidFill>
                <a:latin typeface="+mj-lt"/>
              </a:rPr>
              <a:t>P</a:t>
            </a:r>
            <a:r>
              <a:rPr lang="en-US" altLang="ja-JP" sz="2400" dirty="0" smtClean="0">
                <a:solidFill>
                  <a:schemeClr val="bg2">
                    <a:lumMod val="60000"/>
                    <a:lumOff val="40000"/>
                  </a:schemeClr>
                </a:solidFill>
                <a:latin typeface="+mj-lt"/>
              </a:rPr>
              <a:t> broadcasts a probe packet</a:t>
            </a:r>
            <a:endParaRPr lang="en-US" altLang="ja-JP" sz="2400" dirty="0">
              <a:solidFill>
                <a:schemeClr val="bg2">
                  <a:lumMod val="60000"/>
                  <a:lumOff val="40000"/>
                </a:schemeClr>
              </a:solidFill>
              <a:latin typeface="+mj-lt"/>
            </a:endParaRPr>
          </a:p>
          <a:p>
            <a:pPr marL="914400" lvl="1" indent="-457200">
              <a:buFont typeface="Arial" charset="0"/>
              <a:buAutoNum type="arabicPeriod"/>
              <a:defRPr/>
            </a:pPr>
            <a:endParaRPr lang="en-US" altLang="ja-JP" sz="2400" dirty="0">
              <a:solidFill>
                <a:schemeClr val="bg2">
                  <a:lumMod val="60000"/>
                  <a:lumOff val="40000"/>
                </a:schemeClr>
              </a:solidFill>
              <a:latin typeface="+mj-lt"/>
            </a:endParaRPr>
          </a:p>
          <a:p>
            <a:pPr marL="457200" indent="-457200">
              <a:buFont typeface="Arial" charset="0"/>
              <a:buAutoNum type="arabicPeriod"/>
              <a:defRPr/>
            </a:pPr>
            <a:r>
              <a:rPr lang="en-US" altLang="ja-JP" sz="2400" dirty="0" smtClean="0">
                <a:solidFill>
                  <a:schemeClr val="bg2">
                    <a:lumMod val="60000"/>
                    <a:lumOff val="40000"/>
                  </a:schemeClr>
                </a:solidFill>
                <a:latin typeface="+mj-lt"/>
              </a:rPr>
              <a:t>Each chip replies the topology info to node </a:t>
            </a:r>
            <a:r>
              <a:rPr lang="en-US" altLang="ja-JP" sz="2400" b="1" dirty="0" smtClean="0">
                <a:solidFill>
                  <a:schemeClr val="bg2">
                    <a:lumMod val="60000"/>
                    <a:lumOff val="40000"/>
                  </a:schemeClr>
                </a:solidFill>
                <a:latin typeface="+mj-lt"/>
              </a:rPr>
              <a:t>P</a:t>
            </a:r>
            <a:endParaRPr lang="en-US" altLang="ja-JP" sz="2400" b="1" dirty="0">
              <a:solidFill>
                <a:schemeClr val="bg2">
                  <a:lumMod val="60000"/>
                  <a:lumOff val="40000"/>
                </a:schemeClr>
              </a:solidFill>
              <a:latin typeface="+mj-lt"/>
            </a:endParaRPr>
          </a:p>
          <a:p>
            <a:pPr marL="914400" lvl="1" indent="-457200">
              <a:buFont typeface="Arial" charset="0"/>
              <a:buAutoNum type="arabicPeriod"/>
              <a:defRPr/>
            </a:pPr>
            <a:endParaRPr lang="en-US" altLang="ja-JP" sz="2400" dirty="0">
              <a:solidFill>
                <a:schemeClr val="bg2">
                  <a:lumMod val="60000"/>
                  <a:lumOff val="40000"/>
                </a:schemeClr>
              </a:solidFill>
              <a:latin typeface="+mj-lt"/>
            </a:endParaRPr>
          </a:p>
          <a:p>
            <a:pPr marL="457200" indent="-457200">
              <a:buFont typeface="Arial" charset="0"/>
              <a:buAutoNum type="arabicPeriod"/>
              <a:defRPr/>
            </a:pPr>
            <a:r>
              <a:rPr lang="en-US" altLang="ja-JP" sz="2400" dirty="0" smtClean="0">
                <a:solidFill>
                  <a:schemeClr val="bg2">
                    <a:lumMod val="60000"/>
                    <a:lumOff val="40000"/>
                  </a:schemeClr>
                </a:solidFill>
                <a:latin typeface="+mj-lt"/>
              </a:rPr>
              <a:t>Node </a:t>
            </a:r>
            <a:r>
              <a:rPr lang="en-US" altLang="ja-JP" sz="2400" b="1" dirty="0" smtClean="0">
                <a:solidFill>
                  <a:schemeClr val="bg2">
                    <a:lumMod val="60000"/>
                    <a:lumOff val="40000"/>
                  </a:schemeClr>
                </a:solidFill>
                <a:latin typeface="+mj-lt"/>
              </a:rPr>
              <a:t>P</a:t>
            </a:r>
            <a:r>
              <a:rPr lang="en-US" altLang="ja-JP" sz="2400" dirty="0" smtClean="0">
                <a:solidFill>
                  <a:schemeClr val="bg2">
                    <a:lumMod val="60000"/>
                    <a:lumOff val="40000"/>
                  </a:schemeClr>
                </a:solidFill>
                <a:latin typeface="+mj-lt"/>
              </a:rPr>
              <a:t> computes routing tables of all routers</a:t>
            </a:r>
            <a:endParaRPr lang="en-US" altLang="ja-JP" sz="2400" dirty="0">
              <a:solidFill>
                <a:schemeClr val="bg2">
                  <a:lumMod val="60000"/>
                  <a:lumOff val="40000"/>
                </a:schemeClr>
              </a:solidFill>
              <a:latin typeface="+mj-lt"/>
            </a:endParaRPr>
          </a:p>
          <a:p>
            <a:pPr marL="914400" lvl="1" indent="-457200">
              <a:buFont typeface="Arial" charset="0"/>
              <a:buAutoNum type="arabicPeriod"/>
              <a:defRPr/>
            </a:pPr>
            <a:endParaRPr lang="en-US" altLang="ja-JP" sz="2400" dirty="0">
              <a:solidFill>
                <a:schemeClr val="bg2">
                  <a:lumMod val="60000"/>
                  <a:lumOff val="40000"/>
                </a:schemeClr>
              </a:solidFill>
              <a:latin typeface="+mj-lt"/>
            </a:endParaRPr>
          </a:p>
          <a:p>
            <a:pPr marL="457200" indent="-457200">
              <a:buFont typeface="Arial" charset="0"/>
              <a:buAutoNum type="arabicPeriod"/>
              <a:defRPr/>
            </a:pPr>
            <a:r>
              <a:rPr lang="en-US" altLang="ja-JP" sz="2400" dirty="0" smtClean="0">
                <a:latin typeface="+mj-lt"/>
              </a:rPr>
              <a:t>Routing tables are updated</a:t>
            </a:r>
            <a:endParaRPr lang="ja-JP" altLang="en-US" sz="2400" dirty="0">
              <a:latin typeface="+mj-lt"/>
            </a:endParaRPr>
          </a:p>
        </p:txBody>
      </p:sp>
      <p:sp>
        <p:nvSpPr>
          <p:cNvPr id="100" name="正方形/長方形 99"/>
          <p:cNvSpPr/>
          <p:nvPr/>
        </p:nvSpPr>
        <p:spPr bwMode="auto">
          <a:xfrm>
            <a:off x="5364088" y="494116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1" name="正方形/長方形 100"/>
          <p:cNvSpPr/>
          <p:nvPr/>
        </p:nvSpPr>
        <p:spPr bwMode="auto">
          <a:xfrm>
            <a:off x="5364088" y="206084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2" name="正方形/長方形 101"/>
          <p:cNvSpPr/>
          <p:nvPr/>
        </p:nvSpPr>
        <p:spPr bwMode="auto">
          <a:xfrm>
            <a:off x="5364088" y="278092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3" name="正方形/長方形 102"/>
          <p:cNvSpPr/>
          <p:nvPr/>
        </p:nvSpPr>
        <p:spPr bwMode="auto">
          <a:xfrm>
            <a:off x="5364088" y="350100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5" name="正方形/長方形 104"/>
          <p:cNvSpPr/>
          <p:nvPr/>
        </p:nvSpPr>
        <p:spPr bwMode="auto">
          <a:xfrm>
            <a:off x="5364088" y="4221088"/>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6" name="テキスト ボックス 105"/>
          <p:cNvSpPr txBox="1"/>
          <p:nvPr/>
        </p:nvSpPr>
        <p:spPr>
          <a:xfrm>
            <a:off x="5364088" y="4931876"/>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107" name="テキスト ボックス 106"/>
          <p:cNvSpPr txBox="1"/>
          <p:nvPr/>
        </p:nvSpPr>
        <p:spPr>
          <a:xfrm>
            <a:off x="5364088" y="4221088"/>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119" name="テキスト ボックス 118"/>
          <p:cNvSpPr txBox="1"/>
          <p:nvPr/>
        </p:nvSpPr>
        <p:spPr>
          <a:xfrm>
            <a:off x="5364088" y="3501008"/>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120" name="テキスト ボックス 119"/>
          <p:cNvSpPr txBox="1"/>
          <p:nvPr/>
        </p:nvSpPr>
        <p:spPr>
          <a:xfrm>
            <a:off x="5364088" y="2780928"/>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121" name="テキスト ボックス 120"/>
          <p:cNvSpPr txBox="1"/>
          <p:nvPr/>
        </p:nvSpPr>
        <p:spPr>
          <a:xfrm>
            <a:off x="5364088" y="2060848"/>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122" name="正方形/長方形 121"/>
          <p:cNvSpPr/>
          <p:nvPr/>
        </p:nvSpPr>
        <p:spPr bwMode="auto">
          <a:xfrm>
            <a:off x="6228184"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3" name="正方形/長方形 122"/>
          <p:cNvSpPr/>
          <p:nvPr/>
        </p:nvSpPr>
        <p:spPr bwMode="auto">
          <a:xfrm>
            <a:off x="7597477" y="220486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4" name="正方形/長方形 123"/>
          <p:cNvSpPr/>
          <p:nvPr/>
        </p:nvSpPr>
        <p:spPr bwMode="auto">
          <a:xfrm>
            <a:off x="6228184" y="292608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5" name="正方形/長方形 124"/>
          <p:cNvSpPr/>
          <p:nvPr/>
        </p:nvSpPr>
        <p:spPr bwMode="auto">
          <a:xfrm>
            <a:off x="7597477" y="292608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6" name="正方形/長方形 125"/>
          <p:cNvSpPr/>
          <p:nvPr/>
        </p:nvSpPr>
        <p:spPr bwMode="auto">
          <a:xfrm>
            <a:off x="6228184" y="364502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7" name="正方形/長方形 126"/>
          <p:cNvSpPr/>
          <p:nvPr/>
        </p:nvSpPr>
        <p:spPr bwMode="auto">
          <a:xfrm>
            <a:off x="7597477" y="3645024"/>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8" name="正方形/長方形 127"/>
          <p:cNvSpPr/>
          <p:nvPr/>
        </p:nvSpPr>
        <p:spPr bwMode="auto">
          <a:xfrm>
            <a:off x="6228184" y="436624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29" name="正方形/長方形 128"/>
          <p:cNvSpPr/>
          <p:nvPr/>
        </p:nvSpPr>
        <p:spPr bwMode="auto">
          <a:xfrm>
            <a:off x="7597477" y="436624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0" name="正方形/長方形 129"/>
          <p:cNvSpPr/>
          <p:nvPr/>
        </p:nvSpPr>
        <p:spPr bwMode="auto">
          <a:xfrm>
            <a:off x="6228184" y="508632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131" name="正方形/長方形 130"/>
          <p:cNvSpPr/>
          <p:nvPr/>
        </p:nvSpPr>
        <p:spPr bwMode="auto">
          <a:xfrm>
            <a:off x="7597477" y="5086325"/>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132" name="直線矢印コネクタ 131"/>
          <p:cNvCxnSpPr/>
          <p:nvPr/>
        </p:nvCxnSpPr>
        <p:spPr bwMode="auto">
          <a:xfrm rot="5400000">
            <a:off x="6012954" y="262682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3" name="直線矢印コネクタ 132"/>
          <p:cNvCxnSpPr/>
          <p:nvPr/>
        </p:nvCxnSpPr>
        <p:spPr bwMode="auto">
          <a:xfrm rot="5400000">
            <a:off x="6012954" y="334690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4" name="直線矢印コネクタ 133"/>
          <p:cNvCxnSpPr/>
          <p:nvPr/>
        </p:nvCxnSpPr>
        <p:spPr bwMode="auto">
          <a:xfrm rot="5400000">
            <a:off x="6012954" y="406698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5" name="直線矢印コネクタ 134"/>
          <p:cNvCxnSpPr/>
          <p:nvPr/>
        </p:nvCxnSpPr>
        <p:spPr bwMode="auto">
          <a:xfrm rot="5400000">
            <a:off x="6012954" y="4787066"/>
            <a:ext cx="576064" cy="1588"/>
          </a:xfrm>
          <a:prstGeom prst="straightConnector1">
            <a:avLst/>
          </a:prstGeom>
          <a:noFill/>
          <a:ln w="38100" cap="flat" cmpd="sng" algn="ctr">
            <a:solidFill>
              <a:schemeClr val="tx1"/>
            </a:solidFill>
            <a:prstDash val="solid"/>
            <a:round/>
            <a:headEnd type="none" w="med" len="med"/>
            <a:tailEnd type="arrow" w="med" len="med"/>
          </a:ln>
          <a:effectLst/>
        </p:spPr>
      </p:cxnSp>
      <p:cxnSp>
        <p:nvCxnSpPr>
          <p:cNvPr id="136" name="直線矢印コネクタ 135"/>
          <p:cNvCxnSpPr/>
          <p:nvPr/>
        </p:nvCxnSpPr>
        <p:spPr bwMode="auto">
          <a:xfrm rot="5400000">
            <a:off x="7381106" y="262682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37" name="直線矢印コネクタ 136"/>
          <p:cNvCxnSpPr/>
          <p:nvPr/>
        </p:nvCxnSpPr>
        <p:spPr bwMode="auto">
          <a:xfrm rot="5400000">
            <a:off x="7381106" y="334690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39" name="直線矢印コネクタ 138"/>
          <p:cNvCxnSpPr/>
          <p:nvPr/>
        </p:nvCxnSpPr>
        <p:spPr bwMode="auto">
          <a:xfrm rot="5400000">
            <a:off x="7381106" y="406698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40" name="直線矢印コネクタ 139"/>
          <p:cNvCxnSpPr/>
          <p:nvPr/>
        </p:nvCxnSpPr>
        <p:spPr bwMode="auto">
          <a:xfrm rot="5400000">
            <a:off x="7381106" y="4787066"/>
            <a:ext cx="576064" cy="1588"/>
          </a:xfrm>
          <a:prstGeom prst="straightConnector1">
            <a:avLst/>
          </a:prstGeom>
          <a:noFill/>
          <a:ln w="38100" cap="flat" cmpd="sng" algn="ctr">
            <a:solidFill>
              <a:schemeClr val="tx1"/>
            </a:solidFill>
            <a:prstDash val="solid"/>
            <a:round/>
            <a:headEnd type="arrow" w="med" len="med"/>
            <a:tailEnd type="none" w="med" len="med"/>
          </a:ln>
          <a:effectLst/>
        </p:spPr>
      </p:cxnSp>
      <p:cxnSp>
        <p:nvCxnSpPr>
          <p:cNvPr id="141" name="直線コネクタ 140"/>
          <p:cNvCxnSpPr>
            <a:stCxn id="130" idx="3"/>
            <a:endCxn id="131" idx="1"/>
          </p:cNvCxnSpPr>
          <p:nvPr/>
        </p:nvCxnSpPr>
        <p:spPr bwMode="auto">
          <a:xfrm>
            <a:off x="6371059" y="5157763"/>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43" name="直線コネクタ 344"/>
          <p:cNvCxnSpPr>
            <a:cxnSpLocks noChangeShapeType="1"/>
          </p:cNvCxnSpPr>
          <p:nvPr/>
        </p:nvCxnSpPr>
        <p:spPr bwMode="auto">
          <a:xfrm rot="10800000">
            <a:off x="6371059" y="2267580"/>
            <a:ext cx="1369293" cy="0"/>
          </a:xfrm>
          <a:prstGeom prst="line">
            <a:avLst/>
          </a:prstGeom>
          <a:noFill/>
          <a:ln w="38100" algn="ctr">
            <a:solidFill>
              <a:schemeClr val="tx1"/>
            </a:solidFill>
            <a:round/>
            <a:headEnd type="none" w="med" len="med"/>
            <a:tailEnd type="arrow" w="med" len="med"/>
          </a:ln>
        </p:spPr>
      </p:cxnSp>
      <p:cxnSp>
        <p:nvCxnSpPr>
          <p:cNvPr id="144" name="直線コネクタ 143"/>
          <p:cNvCxnSpPr/>
          <p:nvPr/>
        </p:nvCxnSpPr>
        <p:spPr bwMode="auto">
          <a:xfrm>
            <a:off x="6372200" y="2987660"/>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46" name="直線コネクタ 344"/>
          <p:cNvCxnSpPr>
            <a:cxnSpLocks noChangeShapeType="1"/>
          </p:cNvCxnSpPr>
          <p:nvPr/>
        </p:nvCxnSpPr>
        <p:spPr bwMode="auto">
          <a:xfrm rot="10800000">
            <a:off x="6228185" y="4427820"/>
            <a:ext cx="1369293" cy="0"/>
          </a:xfrm>
          <a:prstGeom prst="line">
            <a:avLst/>
          </a:prstGeom>
          <a:noFill/>
          <a:ln w="38100" algn="ctr">
            <a:solidFill>
              <a:schemeClr val="tx1"/>
            </a:solidFill>
            <a:round/>
            <a:headEnd type="arrow" w="med" len="med"/>
            <a:tailEnd type="none" w="med" len="med"/>
          </a:ln>
        </p:spPr>
      </p:cxnSp>
      <p:sp>
        <p:nvSpPr>
          <p:cNvPr id="151" name="フローチャート : 磁気ディスク 150"/>
          <p:cNvSpPr/>
          <p:nvPr/>
        </p:nvSpPr>
        <p:spPr bwMode="auto">
          <a:xfrm>
            <a:off x="7812360" y="191683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2" name="フローチャート : 磁気ディスク 151"/>
          <p:cNvSpPr/>
          <p:nvPr/>
        </p:nvSpPr>
        <p:spPr bwMode="auto">
          <a:xfrm>
            <a:off x="7812360" y="263691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3" name="フローチャート : 磁気ディスク 152"/>
          <p:cNvSpPr/>
          <p:nvPr/>
        </p:nvSpPr>
        <p:spPr bwMode="auto">
          <a:xfrm>
            <a:off x="7812360" y="335699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4" name="フローチャート : 磁気ディスク 153"/>
          <p:cNvSpPr/>
          <p:nvPr/>
        </p:nvSpPr>
        <p:spPr bwMode="auto">
          <a:xfrm>
            <a:off x="7812360" y="407707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5" name="フローチャート : 磁気ディスク 154"/>
          <p:cNvSpPr/>
          <p:nvPr/>
        </p:nvSpPr>
        <p:spPr bwMode="auto">
          <a:xfrm>
            <a:off x="7812360" y="4797152"/>
            <a:ext cx="432048" cy="36004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6" name="テキスト ボックス 155"/>
          <p:cNvSpPr txBox="1"/>
          <p:nvPr/>
        </p:nvSpPr>
        <p:spPr>
          <a:xfrm>
            <a:off x="7309844" y="5589240"/>
            <a:ext cx="1834156" cy="400110"/>
          </a:xfrm>
          <a:prstGeom prst="rect">
            <a:avLst/>
          </a:prstGeom>
          <a:noFill/>
        </p:spPr>
        <p:txBody>
          <a:bodyPr wrap="none" rtlCol="0">
            <a:spAutoFit/>
          </a:bodyPr>
          <a:lstStyle/>
          <a:p>
            <a:r>
              <a:rPr lang="en-US" altLang="ja-JP" sz="2000" b="1" dirty="0" smtClean="0">
                <a:solidFill>
                  <a:schemeClr val="accent6"/>
                </a:solidFill>
              </a:rPr>
              <a:t>Topology info</a:t>
            </a:r>
          </a:p>
        </p:txBody>
      </p:sp>
      <p:cxnSp>
        <p:nvCxnSpPr>
          <p:cNvPr id="157" name="直線矢印コネクタ 156"/>
          <p:cNvCxnSpPr/>
          <p:nvPr/>
        </p:nvCxnSpPr>
        <p:spPr bwMode="auto">
          <a:xfrm>
            <a:off x="8100392" y="5085184"/>
            <a:ext cx="286444" cy="576064"/>
          </a:xfrm>
          <a:prstGeom prst="straightConnector1">
            <a:avLst/>
          </a:prstGeom>
          <a:noFill/>
          <a:ln w="38100" cap="flat" cmpd="sng" algn="ctr">
            <a:solidFill>
              <a:schemeClr val="accent6"/>
            </a:solidFill>
            <a:prstDash val="solid"/>
            <a:round/>
            <a:headEnd type="arrow" w="med" len="med"/>
            <a:tailEnd type="none" w="med" len="med"/>
          </a:ln>
          <a:effectLst/>
        </p:spPr>
      </p:cxnSp>
      <p:grpSp>
        <p:nvGrpSpPr>
          <p:cNvPr id="2" name="グループ化 163"/>
          <p:cNvGrpSpPr/>
          <p:nvPr/>
        </p:nvGrpSpPr>
        <p:grpSpPr>
          <a:xfrm>
            <a:off x="6660232" y="1156682"/>
            <a:ext cx="1697901" cy="1192198"/>
            <a:chOff x="6660232" y="1156682"/>
            <a:chExt cx="1697901" cy="1192198"/>
          </a:xfrm>
        </p:grpSpPr>
        <p:sp>
          <p:nvSpPr>
            <p:cNvPr id="159" name="正方形/長方形 158"/>
            <p:cNvSpPr/>
            <p:nvPr/>
          </p:nvSpPr>
          <p:spPr bwMode="auto">
            <a:xfrm>
              <a:off x="7524328" y="2132856"/>
              <a:ext cx="216024" cy="216024"/>
            </a:xfrm>
            <a:prstGeom prst="rect">
              <a:avLst/>
            </a:prstGeom>
            <a:solidFill>
              <a:srgbClr val="FF0000"/>
            </a:solidFill>
            <a:ln w="25400" cap="flat" cmpd="sng" algn="ctr">
              <a:solidFill>
                <a:schemeClr val="tx2"/>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0" name="テキスト ボックス 159"/>
            <p:cNvSpPr txBox="1"/>
            <p:nvPr/>
          </p:nvSpPr>
          <p:spPr>
            <a:xfrm>
              <a:off x="6660232" y="1156682"/>
              <a:ext cx="1697901" cy="400110"/>
            </a:xfrm>
            <a:prstGeom prst="rect">
              <a:avLst/>
            </a:prstGeom>
            <a:noFill/>
          </p:spPr>
          <p:txBody>
            <a:bodyPr wrap="none" rtlCol="0">
              <a:spAutoFit/>
            </a:bodyPr>
            <a:lstStyle/>
            <a:p>
              <a:r>
                <a:rPr lang="en-US" altLang="ja-JP" sz="2000" b="1" dirty="0" smtClean="0">
                  <a:solidFill>
                    <a:srgbClr val="FF0000"/>
                  </a:solidFill>
                </a:rPr>
                <a:t>Elected CPU</a:t>
              </a:r>
            </a:p>
          </p:txBody>
        </p:sp>
        <p:cxnSp>
          <p:nvCxnSpPr>
            <p:cNvPr id="161" name="直線矢印コネクタ 160"/>
            <p:cNvCxnSpPr/>
            <p:nvPr/>
          </p:nvCxnSpPr>
          <p:spPr bwMode="auto">
            <a:xfrm flipH="1" flipV="1">
              <a:off x="7236296" y="1484784"/>
              <a:ext cx="363168" cy="648072"/>
            </a:xfrm>
            <a:prstGeom prst="straightConnector1">
              <a:avLst/>
            </a:prstGeom>
            <a:noFill/>
            <a:ln w="38100" cap="flat" cmpd="sng" algn="ctr">
              <a:solidFill>
                <a:srgbClr val="FF0000"/>
              </a:solidFill>
              <a:prstDash val="solid"/>
              <a:round/>
              <a:headEnd type="arrow" w="med" len="med"/>
              <a:tailEnd type="none" w="med" len="med"/>
            </a:ln>
            <a:effectLst/>
          </p:spPr>
        </p:cxnSp>
      </p:grpSp>
      <p:sp>
        <p:nvSpPr>
          <p:cNvPr id="52" name="フローチャート : 磁気ディスク 51"/>
          <p:cNvSpPr/>
          <p:nvPr/>
        </p:nvSpPr>
        <p:spPr bwMode="auto">
          <a:xfrm>
            <a:off x="7812360" y="1700808"/>
            <a:ext cx="792088" cy="720080"/>
          </a:xfrm>
          <a:prstGeom prst="flowChartMagneticDisk">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nvGrpSpPr>
          <p:cNvPr id="53" name="グループ化 52"/>
          <p:cNvGrpSpPr/>
          <p:nvPr/>
        </p:nvGrpSpPr>
        <p:grpSpPr>
          <a:xfrm>
            <a:off x="7740352" y="2204864"/>
            <a:ext cx="576064" cy="2952899"/>
            <a:chOff x="7740352" y="2204864"/>
            <a:chExt cx="576064" cy="2952899"/>
          </a:xfrm>
        </p:grpSpPr>
        <p:cxnSp>
          <p:nvCxnSpPr>
            <p:cNvPr id="54" name="直線矢印コネクタ 53"/>
            <p:cNvCxnSpPr>
              <a:endCxn id="125" idx="3"/>
            </p:cNvCxnSpPr>
            <p:nvPr/>
          </p:nvCxnSpPr>
          <p:spPr bwMode="auto">
            <a:xfrm flipH="1">
              <a:off x="7740352" y="2204864"/>
              <a:ext cx="144016" cy="792659"/>
            </a:xfrm>
            <a:prstGeom prst="straightConnector1">
              <a:avLst/>
            </a:prstGeom>
            <a:noFill/>
            <a:ln w="38100" cap="flat" cmpd="sng" algn="ctr">
              <a:solidFill>
                <a:srgbClr val="FF0000"/>
              </a:solidFill>
              <a:prstDash val="solid"/>
              <a:round/>
              <a:headEnd type="none" w="med" len="med"/>
              <a:tailEnd type="arrow" w="med" len="med"/>
            </a:ln>
            <a:effectLst/>
          </p:spPr>
        </p:cxnSp>
        <p:cxnSp>
          <p:nvCxnSpPr>
            <p:cNvPr id="55" name="直線矢印コネクタ 54"/>
            <p:cNvCxnSpPr/>
            <p:nvPr/>
          </p:nvCxnSpPr>
          <p:spPr bwMode="auto">
            <a:xfrm flipH="1">
              <a:off x="7740352" y="2204864"/>
              <a:ext cx="288032" cy="1440160"/>
            </a:xfrm>
            <a:prstGeom prst="straightConnector1">
              <a:avLst/>
            </a:prstGeom>
            <a:noFill/>
            <a:ln w="38100" cap="flat" cmpd="sng" algn="ctr">
              <a:solidFill>
                <a:srgbClr val="FF0000"/>
              </a:solidFill>
              <a:prstDash val="solid"/>
              <a:round/>
              <a:headEnd type="none" w="med" len="med"/>
              <a:tailEnd type="arrow" w="med" len="med"/>
            </a:ln>
            <a:effectLst/>
          </p:spPr>
        </p:cxnSp>
        <p:cxnSp>
          <p:nvCxnSpPr>
            <p:cNvPr id="56" name="直線矢印コネクタ 55"/>
            <p:cNvCxnSpPr/>
            <p:nvPr/>
          </p:nvCxnSpPr>
          <p:spPr bwMode="auto">
            <a:xfrm flipH="1">
              <a:off x="7740352" y="2204864"/>
              <a:ext cx="432048" cy="2232248"/>
            </a:xfrm>
            <a:prstGeom prst="straightConnector1">
              <a:avLst/>
            </a:prstGeom>
            <a:noFill/>
            <a:ln w="38100" cap="flat" cmpd="sng" algn="ctr">
              <a:solidFill>
                <a:srgbClr val="FF0000"/>
              </a:solidFill>
              <a:prstDash val="solid"/>
              <a:round/>
              <a:headEnd type="none" w="med" len="med"/>
              <a:tailEnd type="arrow" w="med" len="med"/>
            </a:ln>
            <a:effectLst/>
          </p:spPr>
        </p:cxnSp>
        <p:cxnSp>
          <p:nvCxnSpPr>
            <p:cNvPr id="57" name="直線矢印コネクタ 56"/>
            <p:cNvCxnSpPr>
              <a:endCxn id="131" idx="3"/>
            </p:cNvCxnSpPr>
            <p:nvPr/>
          </p:nvCxnSpPr>
          <p:spPr bwMode="auto">
            <a:xfrm flipH="1">
              <a:off x="7740352" y="2204864"/>
              <a:ext cx="576064" cy="2952899"/>
            </a:xfrm>
            <a:prstGeom prst="straightConnector1">
              <a:avLst/>
            </a:prstGeom>
            <a:noFill/>
            <a:ln w="38100" cap="flat" cmpd="sng" algn="ctr">
              <a:solidFill>
                <a:srgbClr val="FF0000"/>
              </a:solidFill>
              <a:prstDash val="solid"/>
              <a:round/>
              <a:headEnd type="none" w="med" len="med"/>
              <a:tailEnd type="arrow" w="med" len="med"/>
            </a:ln>
            <a:effectLst/>
          </p:spPr>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smtClean="0"/>
              <a:t>Outline: </a:t>
            </a:r>
            <a:r>
              <a:rPr lang="en-US" altLang="ja-JP" sz="3200" dirty="0" smtClean="0"/>
              <a:t>Wireless 3D NoC for CMPs</a:t>
            </a:r>
            <a:endParaRPr lang="ja-JP" altLang="en-US" sz="3200" dirty="0" smtClean="0"/>
          </a:p>
        </p:txBody>
      </p:sp>
      <p:sp>
        <p:nvSpPr>
          <p:cNvPr id="7171" name="コンテンツ プレースホルダ 2"/>
          <p:cNvSpPr>
            <a:spLocks noGrp="1"/>
          </p:cNvSpPr>
          <p:nvPr>
            <p:ph idx="1"/>
          </p:nvPr>
        </p:nvSpPr>
        <p:spPr/>
        <p:txBody>
          <a:bodyPr/>
          <a:lstStyle/>
          <a:p>
            <a:pPr eaLnBrk="1" hangingPunct="1"/>
            <a:r>
              <a:rPr lang="en-US" altLang="ja-JP" sz="2800" dirty="0" smtClean="0"/>
              <a:t>Background</a:t>
            </a:r>
          </a:p>
          <a:p>
            <a:pPr lvl="1" eaLnBrk="1" hangingPunct="1"/>
            <a:r>
              <a:rPr lang="en-US" altLang="ja-JP" sz="2400" dirty="0" smtClean="0"/>
              <a:t>Many-core processors &amp; Network-on-Chips (NoCs)</a:t>
            </a:r>
          </a:p>
          <a:p>
            <a:pPr lvl="1" eaLnBrk="1" hangingPunct="1"/>
            <a:endParaRPr lang="en-US" altLang="ja-JP" sz="800" dirty="0" smtClean="0"/>
          </a:p>
          <a:p>
            <a:pPr eaLnBrk="1" hangingPunct="1"/>
            <a:r>
              <a:rPr lang="en-US" altLang="ja-JP" sz="2800" dirty="0" smtClean="0"/>
              <a:t>3D IC technologies</a:t>
            </a:r>
          </a:p>
          <a:p>
            <a:pPr lvl="1"/>
            <a:r>
              <a:rPr lang="en-US" altLang="ja-JP" sz="2400" dirty="0" smtClean="0"/>
              <a:t>Wired approach vs. wireless approach</a:t>
            </a:r>
          </a:p>
          <a:p>
            <a:pPr lvl="1"/>
            <a:endParaRPr lang="en-US" altLang="ja-JP" sz="800" dirty="0" smtClean="0"/>
          </a:p>
          <a:p>
            <a:r>
              <a:rPr lang="en-US" altLang="ja-JP" sz="2800" dirty="0" smtClean="0"/>
              <a:t>Wireless 3D Chip multi-processors (CMPs)</a:t>
            </a:r>
          </a:p>
          <a:p>
            <a:pPr lvl="1" eaLnBrk="1" hangingPunct="1"/>
            <a:endParaRPr lang="en-US" altLang="ja-JP" sz="800" dirty="0" smtClean="0"/>
          </a:p>
          <a:p>
            <a:pPr eaLnBrk="1" hangingPunct="1"/>
            <a:r>
              <a:rPr lang="en-US" altLang="ja-JP" sz="2800" dirty="0" smtClean="0"/>
              <a:t>Wireless 3D NoC architecture</a:t>
            </a:r>
            <a:endParaRPr lang="en-US" altLang="ja-JP" sz="2400" dirty="0" smtClean="0"/>
          </a:p>
          <a:p>
            <a:pPr lvl="1"/>
            <a:r>
              <a:rPr lang="en-US" altLang="ja-JP" sz="2400" dirty="0" smtClean="0"/>
              <a:t>Irregular approach</a:t>
            </a:r>
          </a:p>
          <a:p>
            <a:pPr lvl="1"/>
            <a:r>
              <a:rPr lang="en-US" altLang="ja-JP" sz="2400" dirty="0" smtClean="0"/>
              <a:t>Spanning tree root optimization</a:t>
            </a:r>
          </a:p>
          <a:p>
            <a:pPr lvl="1" eaLnBrk="1" hangingPunct="1"/>
            <a:endParaRPr lang="en-US" altLang="ja-JP" sz="800" dirty="0" smtClean="0"/>
          </a:p>
          <a:p>
            <a:pPr eaLnBrk="1" hangingPunct="1"/>
            <a:r>
              <a:rPr lang="en-US" altLang="ja-JP" sz="2800" dirty="0" smtClean="0"/>
              <a:t>Experimental results</a:t>
            </a:r>
          </a:p>
          <a:p>
            <a:pPr lvl="1"/>
            <a:r>
              <a:rPr lang="en-US" altLang="ja-JP" sz="2400" dirty="0" smtClean="0"/>
              <a:t>Real chip implementation</a:t>
            </a:r>
          </a:p>
          <a:p>
            <a:pPr lvl="1"/>
            <a:r>
              <a:rPr lang="en-US" altLang="ja-JP" sz="2400" dirty="0" smtClean="0"/>
              <a:t>Full-system simulation results</a:t>
            </a:r>
          </a:p>
          <a:p>
            <a:pPr eaLnBrk="1" hangingPunct="1"/>
            <a:endParaRPr lang="en-US" altLang="ja-JP" sz="2800" dirty="0" smtClean="0"/>
          </a:p>
          <a:p>
            <a:pPr lvl="1" eaLnBrk="1" hangingPunct="1"/>
            <a:endParaRPr lang="en-US" altLang="ja-JP" sz="2400" dirty="0" smtClean="0"/>
          </a:p>
          <a:p>
            <a:pPr lvl="1" eaLnBrk="1" hangingPunct="1"/>
            <a:endParaRPr lang="ja-JP" altLang="en-US" sz="2400" dirty="0" smtClean="0"/>
          </a:p>
        </p:txBody>
      </p:sp>
      <p:pic>
        <p:nvPicPr>
          <p:cNvPr id="11" name="Picture 2" descr="bonding"/>
          <p:cNvPicPr>
            <a:picLocks noChangeAspect="1" noChangeArrowheads="1"/>
          </p:cNvPicPr>
          <p:nvPr/>
        </p:nvPicPr>
        <p:blipFill>
          <a:blip r:embed="rId2" cstate="print"/>
          <a:srcRect/>
          <a:stretch>
            <a:fillRect/>
          </a:stretch>
        </p:blipFill>
        <p:spPr bwMode="auto">
          <a:xfrm>
            <a:off x="5694850" y="4365104"/>
            <a:ext cx="3449150" cy="2492896"/>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bwMode="auto">
          <a:xfrm>
            <a:off x="142875" y="5229200"/>
            <a:ext cx="8358188" cy="1512168"/>
          </a:xfrm>
          <a:prstGeom prst="rect">
            <a:avLst/>
          </a:prstGeom>
          <a:noFill/>
          <a:ln w="57150" cap="flat" cmpd="sng" algn="ctr">
            <a:solidFill>
              <a:schemeClr val="accent6"/>
            </a:solidFill>
            <a:prstDash val="solid"/>
            <a:round/>
            <a:headEnd type="none" w="med" len="med"/>
            <a:tailEnd type="none" w="med" len="med"/>
          </a:ln>
          <a:effectLst/>
        </p:spPr>
        <p:txBody>
          <a:bodyPr lIns="90000" tIns="46800" rIns="90000" bIns="46800"/>
          <a:lstStyle/>
          <a:p>
            <a:pPr>
              <a:spcBef>
                <a:spcPct val="50000"/>
              </a:spcBef>
              <a:defRPr/>
            </a:pPr>
            <a:endParaRPr lang="ja-JP" altLang="en-US" sz="200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76200"/>
            <a:ext cx="9144000" cy="685800"/>
          </a:xfrm>
        </p:spPr>
        <p:txBody>
          <a:bodyPr/>
          <a:lstStyle/>
          <a:p>
            <a:r>
              <a:rPr lang="en-US" altLang="ja-JP" sz="4000" dirty="0" smtClean="0"/>
              <a:t>Full-system CMP simulations</a:t>
            </a:r>
            <a:endParaRPr kumimoji="1" lang="ja-JP" altLang="en-US" sz="4000" dirty="0"/>
          </a:p>
        </p:txBody>
      </p:sp>
      <p:sp>
        <p:nvSpPr>
          <p:cNvPr id="5" name="コンテンツ プレースホルダ 4"/>
          <p:cNvSpPr>
            <a:spLocks noGrp="1"/>
          </p:cNvSpPr>
          <p:nvPr>
            <p:ph sz="half" idx="1"/>
          </p:nvPr>
        </p:nvSpPr>
        <p:spPr>
          <a:xfrm>
            <a:off x="228600" y="1484784"/>
            <a:ext cx="4919464" cy="1368152"/>
          </a:xfrm>
        </p:spPr>
        <p:txBody>
          <a:bodyPr/>
          <a:lstStyle/>
          <a:p>
            <a:r>
              <a:rPr kumimoji="1" lang="en-US" altLang="ja-JP" dirty="0" smtClean="0"/>
              <a:t>Ring-based </a:t>
            </a:r>
            <a:r>
              <a:rPr lang="en-US" altLang="ja-JP" dirty="0" smtClean="0"/>
              <a:t>approach</a:t>
            </a:r>
            <a:endParaRPr kumimoji="1" lang="en-US" altLang="ja-JP" dirty="0" smtClean="0"/>
          </a:p>
          <a:p>
            <a:pPr lvl="1"/>
            <a:r>
              <a:rPr lang="en-US" altLang="ja-JP" dirty="0" smtClean="0"/>
              <a:t>Easy to add, remove, …</a:t>
            </a:r>
          </a:p>
          <a:p>
            <a:pPr lvl="1"/>
            <a:r>
              <a:rPr lang="en-US" altLang="ja-JP" dirty="0" smtClean="0"/>
              <a:t>Inefficient hop count</a:t>
            </a:r>
          </a:p>
          <a:p>
            <a:pPr lvl="1"/>
            <a:r>
              <a:rPr lang="en-US" altLang="ja-JP" dirty="0" smtClean="0"/>
              <a:t>No scalability</a:t>
            </a:r>
          </a:p>
        </p:txBody>
      </p:sp>
      <p:sp>
        <p:nvSpPr>
          <p:cNvPr id="6" name="コンテンツ プレースホルダ 5"/>
          <p:cNvSpPr>
            <a:spLocks noGrp="1"/>
          </p:cNvSpPr>
          <p:nvPr>
            <p:ph sz="half" idx="2"/>
          </p:nvPr>
        </p:nvSpPr>
        <p:spPr>
          <a:xfrm>
            <a:off x="4648200" y="1484784"/>
            <a:ext cx="5036368" cy="1080120"/>
          </a:xfrm>
        </p:spPr>
        <p:txBody>
          <a:bodyPr/>
          <a:lstStyle/>
          <a:p>
            <a:r>
              <a:rPr lang="en-US" altLang="ja-JP" dirty="0" smtClean="0"/>
              <a:t>Irregular approach</a:t>
            </a:r>
            <a:endParaRPr kumimoji="1" lang="en-US" altLang="ja-JP" dirty="0" smtClean="0"/>
          </a:p>
          <a:p>
            <a:pPr lvl="1"/>
            <a:r>
              <a:rPr lang="en-US" altLang="ja-JP" dirty="0" smtClean="0"/>
              <a:t>50% of horizontal links</a:t>
            </a:r>
          </a:p>
          <a:p>
            <a:pPr lvl="1"/>
            <a:r>
              <a:rPr lang="en-US" altLang="ja-JP" dirty="0" smtClean="0"/>
              <a:t>Irregular routing</a:t>
            </a:r>
          </a:p>
          <a:p>
            <a:pPr lvl="1"/>
            <a:r>
              <a:rPr lang="en-US" altLang="ja-JP" dirty="0" smtClean="0"/>
              <a:t>Optimized spanning tree</a:t>
            </a:r>
            <a:endParaRPr kumimoji="1" lang="en-US" altLang="ja-JP" dirty="0" smtClean="0"/>
          </a:p>
          <a:p>
            <a:pPr lvl="1"/>
            <a:endParaRPr kumimoji="1" lang="ja-JP" altLang="en-US" dirty="0"/>
          </a:p>
        </p:txBody>
      </p:sp>
      <p:sp>
        <p:nvSpPr>
          <p:cNvPr id="7" name="正方形/長方形 6"/>
          <p:cNvSpPr/>
          <p:nvPr/>
        </p:nvSpPr>
        <p:spPr bwMode="auto">
          <a:xfrm>
            <a:off x="683568" y="639062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 name="正方形/長方形 7"/>
          <p:cNvSpPr/>
          <p:nvPr/>
        </p:nvSpPr>
        <p:spPr bwMode="auto">
          <a:xfrm>
            <a:off x="683568" y="351030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 name="正方形/長方形 8"/>
          <p:cNvSpPr/>
          <p:nvPr/>
        </p:nvSpPr>
        <p:spPr bwMode="auto">
          <a:xfrm>
            <a:off x="683568" y="423038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 name="正方形/長方形 9"/>
          <p:cNvSpPr/>
          <p:nvPr/>
        </p:nvSpPr>
        <p:spPr bwMode="auto">
          <a:xfrm>
            <a:off x="683568" y="495046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 name="正方形/長方形 10"/>
          <p:cNvSpPr/>
          <p:nvPr/>
        </p:nvSpPr>
        <p:spPr bwMode="auto">
          <a:xfrm>
            <a:off x="683568" y="567054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 name="テキスト ボックス 11"/>
          <p:cNvSpPr txBox="1"/>
          <p:nvPr/>
        </p:nvSpPr>
        <p:spPr>
          <a:xfrm>
            <a:off x="683568" y="6381328"/>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13" name="テキスト ボックス 12"/>
          <p:cNvSpPr txBox="1"/>
          <p:nvPr/>
        </p:nvSpPr>
        <p:spPr>
          <a:xfrm>
            <a:off x="683568" y="5670540"/>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14" name="テキスト ボックス 13"/>
          <p:cNvSpPr txBox="1"/>
          <p:nvPr/>
        </p:nvSpPr>
        <p:spPr>
          <a:xfrm>
            <a:off x="683568" y="4950460"/>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15" name="テキスト ボックス 14"/>
          <p:cNvSpPr txBox="1"/>
          <p:nvPr/>
        </p:nvSpPr>
        <p:spPr>
          <a:xfrm>
            <a:off x="683568" y="4230380"/>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16" name="テキスト ボックス 15"/>
          <p:cNvSpPr txBox="1"/>
          <p:nvPr/>
        </p:nvSpPr>
        <p:spPr>
          <a:xfrm>
            <a:off x="683568" y="3510300"/>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22" name="正方形/長方形 21"/>
          <p:cNvSpPr/>
          <p:nvPr/>
        </p:nvSpPr>
        <p:spPr bwMode="auto">
          <a:xfrm>
            <a:off x="1547664"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3" name="正方形/長方形 22"/>
          <p:cNvSpPr/>
          <p:nvPr/>
        </p:nvSpPr>
        <p:spPr bwMode="auto">
          <a:xfrm>
            <a:off x="2916957"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5" name="正方形/長方形 24"/>
          <p:cNvSpPr/>
          <p:nvPr/>
        </p:nvSpPr>
        <p:spPr bwMode="auto">
          <a:xfrm>
            <a:off x="1547664"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 name="正方形/長方形 25"/>
          <p:cNvSpPr/>
          <p:nvPr/>
        </p:nvSpPr>
        <p:spPr bwMode="auto">
          <a:xfrm>
            <a:off x="2916957"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8" name="正方形/長方形 27"/>
          <p:cNvSpPr/>
          <p:nvPr/>
        </p:nvSpPr>
        <p:spPr bwMode="auto">
          <a:xfrm>
            <a:off x="1547664"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9" name="正方形/長方形 28"/>
          <p:cNvSpPr/>
          <p:nvPr/>
        </p:nvSpPr>
        <p:spPr bwMode="auto">
          <a:xfrm>
            <a:off x="2916957"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 name="正方形/長方形 30"/>
          <p:cNvSpPr/>
          <p:nvPr/>
        </p:nvSpPr>
        <p:spPr bwMode="auto">
          <a:xfrm>
            <a:off x="1547664"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2" name="正方形/長方形 31"/>
          <p:cNvSpPr/>
          <p:nvPr/>
        </p:nvSpPr>
        <p:spPr bwMode="auto">
          <a:xfrm>
            <a:off x="2916957"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4" name="正方形/長方形 33"/>
          <p:cNvSpPr/>
          <p:nvPr/>
        </p:nvSpPr>
        <p:spPr bwMode="auto">
          <a:xfrm>
            <a:off x="1547664"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 name="正方形/長方形 34"/>
          <p:cNvSpPr/>
          <p:nvPr/>
        </p:nvSpPr>
        <p:spPr bwMode="auto">
          <a:xfrm>
            <a:off x="2916957"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6" name="直線コネクタ 344"/>
          <p:cNvCxnSpPr>
            <a:cxnSpLocks noChangeShapeType="1"/>
            <a:stCxn id="35" idx="1"/>
          </p:cNvCxnSpPr>
          <p:nvPr/>
        </p:nvCxnSpPr>
        <p:spPr bwMode="auto">
          <a:xfrm rot="10800000">
            <a:off x="1547665" y="6607215"/>
            <a:ext cx="1369293" cy="0"/>
          </a:xfrm>
          <a:prstGeom prst="line">
            <a:avLst/>
          </a:prstGeom>
          <a:noFill/>
          <a:ln w="38100" algn="ctr">
            <a:solidFill>
              <a:schemeClr val="tx1"/>
            </a:solidFill>
            <a:round/>
            <a:headEnd type="arrow" w="med" len="med"/>
            <a:tailEnd type="none" w="med" len="med"/>
          </a:ln>
        </p:spPr>
      </p:cxnSp>
      <p:cxnSp>
        <p:nvCxnSpPr>
          <p:cNvPr id="49" name="直線矢印コネクタ 48"/>
          <p:cNvCxnSpPr/>
          <p:nvPr/>
        </p:nvCxnSpPr>
        <p:spPr bwMode="auto">
          <a:xfrm rot="5400000">
            <a:off x="1332434" y="407627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0" name="直線矢印コネクタ 49"/>
          <p:cNvCxnSpPr/>
          <p:nvPr/>
        </p:nvCxnSpPr>
        <p:spPr bwMode="auto">
          <a:xfrm rot="5400000">
            <a:off x="1332434" y="479635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1" name="直線矢印コネクタ 50"/>
          <p:cNvCxnSpPr/>
          <p:nvPr/>
        </p:nvCxnSpPr>
        <p:spPr bwMode="auto">
          <a:xfrm rot="5400000">
            <a:off x="1332434" y="551643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2" name="直線矢印コネクタ 51"/>
          <p:cNvCxnSpPr/>
          <p:nvPr/>
        </p:nvCxnSpPr>
        <p:spPr bwMode="auto">
          <a:xfrm rot="5400000">
            <a:off x="1332434" y="623651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4" name="直線矢印コネクタ 53"/>
          <p:cNvCxnSpPr/>
          <p:nvPr/>
        </p:nvCxnSpPr>
        <p:spPr bwMode="auto">
          <a:xfrm rot="5400000">
            <a:off x="2700586" y="407627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5" name="直線矢印コネクタ 54"/>
          <p:cNvCxnSpPr/>
          <p:nvPr/>
        </p:nvCxnSpPr>
        <p:spPr bwMode="auto">
          <a:xfrm rot="5400000">
            <a:off x="2700586" y="479635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6" name="直線矢印コネクタ 55"/>
          <p:cNvCxnSpPr/>
          <p:nvPr/>
        </p:nvCxnSpPr>
        <p:spPr bwMode="auto">
          <a:xfrm rot="5400000">
            <a:off x="2700586" y="551643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7" name="直線矢印コネクタ 56"/>
          <p:cNvCxnSpPr/>
          <p:nvPr/>
        </p:nvCxnSpPr>
        <p:spPr bwMode="auto">
          <a:xfrm rot="5400000">
            <a:off x="2700586" y="623651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sp>
        <p:nvSpPr>
          <p:cNvPr id="59" name="フローチャート : 代替処理 58"/>
          <p:cNvSpPr>
            <a:spLocks noChangeArrowheads="1"/>
          </p:cNvSpPr>
          <p:nvPr/>
        </p:nvSpPr>
        <p:spPr bwMode="auto">
          <a:xfrm flipH="1">
            <a:off x="251486" y="836712"/>
            <a:ext cx="8640994" cy="504056"/>
          </a:xfrm>
          <a:prstGeom prst="flowChartAlternateProcess">
            <a:avLst/>
          </a:prstGeom>
          <a:solidFill>
            <a:srgbClr val="FFFF99"/>
          </a:solidFill>
          <a:ln w="28575" algn="ctr">
            <a:noFill/>
            <a:round/>
            <a:headEnd/>
            <a:tailEnd/>
          </a:ln>
        </p:spPr>
        <p:txBody>
          <a:bodyPr lIns="90000" tIns="46800" rIns="90000" bIns="46800" anchor="ctr"/>
          <a:lstStyle/>
          <a:p>
            <a:pPr algn="ctr">
              <a:spcBef>
                <a:spcPct val="50000"/>
              </a:spcBef>
            </a:pPr>
            <a:r>
              <a:rPr lang="en-US" altLang="ja-JP" sz="2400" dirty="0" smtClean="0">
                <a:solidFill>
                  <a:schemeClr val="tx2"/>
                </a:solidFill>
                <a:latin typeface="Comic Sans MS" pitchFamily="66" charset="0"/>
              </a:rPr>
              <a:t>Application performance of two approaches is evaluated</a:t>
            </a:r>
            <a:endParaRPr lang="ja-JP" altLang="en-US" sz="2400" dirty="0">
              <a:solidFill>
                <a:schemeClr val="tx2"/>
              </a:solidFill>
              <a:latin typeface="Comic Sans MS" pitchFamily="66" charset="0"/>
            </a:endParaRPr>
          </a:p>
        </p:txBody>
      </p:sp>
      <p:sp>
        <p:nvSpPr>
          <p:cNvPr id="42" name="正方形/長方形 41"/>
          <p:cNvSpPr/>
          <p:nvPr/>
        </p:nvSpPr>
        <p:spPr bwMode="auto">
          <a:xfrm>
            <a:off x="5148064" y="639062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 name="正方形/長方形 42"/>
          <p:cNvSpPr/>
          <p:nvPr/>
        </p:nvSpPr>
        <p:spPr bwMode="auto">
          <a:xfrm>
            <a:off x="5148064" y="351030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 name="正方形/長方形 43"/>
          <p:cNvSpPr/>
          <p:nvPr/>
        </p:nvSpPr>
        <p:spPr bwMode="auto">
          <a:xfrm>
            <a:off x="5148064" y="423038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 name="正方形/長方形 44"/>
          <p:cNvSpPr/>
          <p:nvPr/>
        </p:nvSpPr>
        <p:spPr bwMode="auto">
          <a:xfrm>
            <a:off x="5148064" y="495046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6" name="正方形/長方形 45"/>
          <p:cNvSpPr/>
          <p:nvPr/>
        </p:nvSpPr>
        <p:spPr bwMode="auto">
          <a:xfrm>
            <a:off x="5148064" y="567054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 name="テキスト ボックス 46"/>
          <p:cNvSpPr txBox="1"/>
          <p:nvPr/>
        </p:nvSpPr>
        <p:spPr>
          <a:xfrm>
            <a:off x="5148064" y="6381328"/>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48" name="テキスト ボックス 47"/>
          <p:cNvSpPr txBox="1"/>
          <p:nvPr/>
        </p:nvSpPr>
        <p:spPr>
          <a:xfrm>
            <a:off x="5148064" y="5670540"/>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60" name="テキスト ボックス 59"/>
          <p:cNvSpPr txBox="1"/>
          <p:nvPr/>
        </p:nvSpPr>
        <p:spPr>
          <a:xfrm>
            <a:off x="5148064" y="4950460"/>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61" name="テキスト ボックス 60"/>
          <p:cNvSpPr txBox="1"/>
          <p:nvPr/>
        </p:nvSpPr>
        <p:spPr>
          <a:xfrm>
            <a:off x="5148064" y="4230380"/>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62" name="テキスト ボックス 61"/>
          <p:cNvSpPr txBox="1"/>
          <p:nvPr/>
        </p:nvSpPr>
        <p:spPr>
          <a:xfrm>
            <a:off x="5148064" y="3510300"/>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67" name="正方形/長方形 66"/>
          <p:cNvSpPr/>
          <p:nvPr/>
        </p:nvSpPr>
        <p:spPr bwMode="auto">
          <a:xfrm>
            <a:off x="6012160"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8" name="正方形/長方形 67"/>
          <p:cNvSpPr/>
          <p:nvPr/>
        </p:nvSpPr>
        <p:spPr bwMode="auto">
          <a:xfrm>
            <a:off x="7381453"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9" name="正方形/長方形 68"/>
          <p:cNvSpPr/>
          <p:nvPr/>
        </p:nvSpPr>
        <p:spPr bwMode="auto">
          <a:xfrm>
            <a:off x="6012160"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0" name="正方形/長方形 69"/>
          <p:cNvSpPr/>
          <p:nvPr/>
        </p:nvSpPr>
        <p:spPr bwMode="auto">
          <a:xfrm>
            <a:off x="7381453"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1" name="正方形/長方形 70"/>
          <p:cNvSpPr/>
          <p:nvPr/>
        </p:nvSpPr>
        <p:spPr bwMode="auto">
          <a:xfrm>
            <a:off x="6012160"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2" name="正方形/長方形 71"/>
          <p:cNvSpPr/>
          <p:nvPr/>
        </p:nvSpPr>
        <p:spPr bwMode="auto">
          <a:xfrm>
            <a:off x="7381453"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3" name="正方形/長方形 72"/>
          <p:cNvSpPr/>
          <p:nvPr/>
        </p:nvSpPr>
        <p:spPr bwMode="auto">
          <a:xfrm>
            <a:off x="6012160"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4" name="正方形/長方形 73"/>
          <p:cNvSpPr/>
          <p:nvPr/>
        </p:nvSpPr>
        <p:spPr bwMode="auto">
          <a:xfrm>
            <a:off x="7381453"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5" name="正方形/長方形 74"/>
          <p:cNvSpPr/>
          <p:nvPr/>
        </p:nvSpPr>
        <p:spPr bwMode="auto">
          <a:xfrm>
            <a:off x="6012160"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6" name="正方形/長方形 75"/>
          <p:cNvSpPr/>
          <p:nvPr/>
        </p:nvSpPr>
        <p:spPr bwMode="auto">
          <a:xfrm>
            <a:off x="7381453"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79" name="直線矢印コネクタ 78"/>
          <p:cNvCxnSpPr/>
          <p:nvPr/>
        </p:nvCxnSpPr>
        <p:spPr bwMode="auto">
          <a:xfrm rot="5400000">
            <a:off x="5796930" y="407627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0" name="直線矢印コネクタ 79"/>
          <p:cNvCxnSpPr/>
          <p:nvPr/>
        </p:nvCxnSpPr>
        <p:spPr bwMode="auto">
          <a:xfrm rot="5400000">
            <a:off x="5796930" y="479635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1" name="直線矢印コネクタ 80"/>
          <p:cNvCxnSpPr/>
          <p:nvPr/>
        </p:nvCxnSpPr>
        <p:spPr bwMode="auto">
          <a:xfrm rot="5400000">
            <a:off x="5796930" y="551643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2" name="直線矢印コネクタ 81"/>
          <p:cNvCxnSpPr/>
          <p:nvPr/>
        </p:nvCxnSpPr>
        <p:spPr bwMode="auto">
          <a:xfrm rot="5400000">
            <a:off x="5796930" y="623651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4" name="直線矢印コネクタ 83"/>
          <p:cNvCxnSpPr/>
          <p:nvPr/>
        </p:nvCxnSpPr>
        <p:spPr bwMode="auto">
          <a:xfrm rot="5400000">
            <a:off x="7165082" y="407627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5" name="直線矢印コネクタ 84"/>
          <p:cNvCxnSpPr/>
          <p:nvPr/>
        </p:nvCxnSpPr>
        <p:spPr bwMode="auto">
          <a:xfrm rot="5400000">
            <a:off x="7165082" y="479635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6" name="直線矢印コネクタ 85"/>
          <p:cNvCxnSpPr/>
          <p:nvPr/>
        </p:nvCxnSpPr>
        <p:spPr bwMode="auto">
          <a:xfrm rot="5400000">
            <a:off x="7165082" y="551643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7" name="直線矢印コネクタ 86"/>
          <p:cNvCxnSpPr/>
          <p:nvPr/>
        </p:nvCxnSpPr>
        <p:spPr bwMode="auto">
          <a:xfrm rot="5400000">
            <a:off x="7165082" y="623651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97" name="直線コネクタ 96"/>
          <p:cNvCxnSpPr>
            <a:stCxn id="75" idx="3"/>
            <a:endCxn id="76" idx="1"/>
          </p:cNvCxnSpPr>
          <p:nvPr/>
        </p:nvCxnSpPr>
        <p:spPr bwMode="auto">
          <a:xfrm>
            <a:off x="6155035" y="6607215"/>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99" name="直線コネクタ 344"/>
          <p:cNvCxnSpPr>
            <a:cxnSpLocks noChangeShapeType="1"/>
          </p:cNvCxnSpPr>
          <p:nvPr/>
        </p:nvCxnSpPr>
        <p:spPr bwMode="auto">
          <a:xfrm rot="10800000">
            <a:off x="6155035" y="3717032"/>
            <a:ext cx="1369293" cy="0"/>
          </a:xfrm>
          <a:prstGeom prst="line">
            <a:avLst/>
          </a:prstGeom>
          <a:noFill/>
          <a:ln w="38100" algn="ctr">
            <a:solidFill>
              <a:schemeClr val="tx1"/>
            </a:solidFill>
            <a:round/>
            <a:headEnd type="none" w="med" len="med"/>
            <a:tailEnd type="arrow" w="med" len="med"/>
          </a:ln>
        </p:spPr>
      </p:cxnSp>
      <p:cxnSp>
        <p:nvCxnSpPr>
          <p:cNvPr id="100" name="直線コネクタ 99"/>
          <p:cNvCxnSpPr/>
          <p:nvPr/>
        </p:nvCxnSpPr>
        <p:spPr bwMode="auto">
          <a:xfrm>
            <a:off x="6156176" y="4437112"/>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01" name="直線コネクタ 344"/>
          <p:cNvCxnSpPr>
            <a:cxnSpLocks noChangeShapeType="1"/>
          </p:cNvCxnSpPr>
          <p:nvPr/>
        </p:nvCxnSpPr>
        <p:spPr bwMode="auto">
          <a:xfrm rot="10800000">
            <a:off x="6012161" y="5877272"/>
            <a:ext cx="1369293" cy="0"/>
          </a:xfrm>
          <a:prstGeom prst="line">
            <a:avLst/>
          </a:prstGeom>
          <a:noFill/>
          <a:ln w="38100" algn="ctr">
            <a:solidFill>
              <a:schemeClr val="tx1"/>
            </a:solidFill>
            <a:round/>
            <a:headEnd type="arrow" w="med" len="med"/>
            <a:tailEnd type="none" w="med" len="med"/>
          </a:ln>
        </p:spPr>
      </p:cxnSp>
      <p:cxnSp>
        <p:nvCxnSpPr>
          <p:cNvPr id="104" name="直線コネクタ 103"/>
          <p:cNvCxnSpPr/>
          <p:nvPr/>
        </p:nvCxnSpPr>
        <p:spPr bwMode="auto">
          <a:xfrm rot="5400000">
            <a:off x="632153" y="5928687"/>
            <a:ext cx="1542990" cy="0"/>
          </a:xfrm>
          <a:prstGeom prst="line">
            <a:avLst/>
          </a:prstGeom>
          <a:noFill/>
          <a:ln w="76200" cap="flat" cmpd="sng" algn="ctr">
            <a:solidFill>
              <a:srgbClr val="FF0000"/>
            </a:solidFill>
            <a:prstDash val="solid"/>
            <a:round/>
            <a:headEnd type="none" w="med" len="med"/>
            <a:tailEnd type="none" w="med" len="med"/>
          </a:ln>
          <a:effectLst/>
        </p:spPr>
      </p:cxnSp>
      <p:cxnSp>
        <p:nvCxnSpPr>
          <p:cNvPr id="106" name="直線コネクタ 105"/>
          <p:cNvCxnSpPr/>
          <p:nvPr/>
        </p:nvCxnSpPr>
        <p:spPr bwMode="auto">
          <a:xfrm>
            <a:off x="1403648" y="6669360"/>
            <a:ext cx="1800200" cy="0"/>
          </a:xfrm>
          <a:prstGeom prst="line">
            <a:avLst/>
          </a:prstGeom>
          <a:noFill/>
          <a:ln w="76200" cap="flat" cmpd="sng" algn="ctr">
            <a:solidFill>
              <a:srgbClr val="FF0000"/>
            </a:solidFill>
            <a:prstDash val="solid"/>
            <a:round/>
            <a:headEnd type="none" w="med" len="med"/>
            <a:tailEnd type="none" w="med" len="med"/>
          </a:ln>
          <a:effectLst/>
        </p:spPr>
      </p:cxnSp>
      <p:cxnSp>
        <p:nvCxnSpPr>
          <p:cNvPr id="107" name="直線コネクタ 106"/>
          <p:cNvCxnSpPr/>
          <p:nvPr/>
        </p:nvCxnSpPr>
        <p:spPr bwMode="auto">
          <a:xfrm rot="5400000">
            <a:off x="2360345" y="5856679"/>
            <a:ext cx="1687006" cy="0"/>
          </a:xfrm>
          <a:prstGeom prst="line">
            <a:avLst/>
          </a:prstGeom>
          <a:noFill/>
          <a:ln w="76200" cap="flat" cmpd="sng" algn="ctr">
            <a:solidFill>
              <a:srgbClr val="FF0000"/>
            </a:solidFill>
            <a:prstDash val="solid"/>
            <a:round/>
            <a:headEnd type="arrow" w="med" len="med"/>
            <a:tailEnd type="none" w="med" len="med"/>
          </a:ln>
          <a:effectLst/>
        </p:spPr>
      </p:cxnSp>
      <p:cxnSp>
        <p:nvCxnSpPr>
          <p:cNvPr id="108" name="直線コネクタ 107"/>
          <p:cNvCxnSpPr/>
          <p:nvPr/>
        </p:nvCxnSpPr>
        <p:spPr bwMode="auto">
          <a:xfrm rot="5400000">
            <a:off x="5472100" y="5553236"/>
            <a:ext cx="792088" cy="0"/>
          </a:xfrm>
          <a:prstGeom prst="line">
            <a:avLst/>
          </a:prstGeom>
          <a:noFill/>
          <a:ln w="76200" cap="flat" cmpd="sng" algn="ctr">
            <a:solidFill>
              <a:srgbClr val="FF0000"/>
            </a:solidFill>
            <a:prstDash val="solid"/>
            <a:round/>
            <a:headEnd type="none" w="med" len="med"/>
            <a:tailEnd type="none" w="med" len="med"/>
          </a:ln>
          <a:effectLst/>
        </p:spPr>
      </p:cxnSp>
      <p:cxnSp>
        <p:nvCxnSpPr>
          <p:cNvPr id="109" name="直線コネクタ 108"/>
          <p:cNvCxnSpPr/>
          <p:nvPr/>
        </p:nvCxnSpPr>
        <p:spPr bwMode="auto">
          <a:xfrm>
            <a:off x="5868144" y="5949280"/>
            <a:ext cx="1800200" cy="0"/>
          </a:xfrm>
          <a:prstGeom prst="line">
            <a:avLst/>
          </a:prstGeom>
          <a:noFill/>
          <a:ln w="76200" cap="flat" cmpd="sng" algn="ctr">
            <a:solidFill>
              <a:srgbClr val="FF0000"/>
            </a:solidFill>
            <a:prstDash val="solid"/>
            <a:round/>
            <a:headEnd type="none" w="med" len="med"/>
            <a:tailEnd type="none" w="med" len="med"/>
          </a:ln>
          <a:effectLst/>
        </p:spPr>
      </p:cxnSp>
      <p:cxnSp>
        <p:nvCxnSpPr>
          <p:cNvPr id="110" name="直線コネクタ 109"/>
          <p:cNvCxnSpPr/>
          <p:nvPr/>
        </p:nvCxnSpPr>
        <p:spPr bwMode="auto">
          <a:xfrm rot="5400000">
            <a:off x="7272300" y="5553236"/>
            <a:ext cx="792088" cy="0"/>
          </a:xfrm>
          <a:prstGeom prst="line">
            <a:avLst/>
          </a:prstGeom>
          <a:noFill/>
          <a:ln w="76200" cap="flat" cmpd="sng" algn="ctr">
            <a:solidFill>
              <a:srgbClr val="FF0000"/>
            </a:solidFill>
            <a:prstDash val="solid"/>
            <a:round/>
            <a:headEnd type="arrow" w="med" len="med"/>
            <a:tailEnd type="none" w="med" len="med"/>
          </a:ln>
          <a:effectLst/>
        </p:spPr>
      </p:cxnSp>
      <p:cxnSp>
        <p:nvCxnSpPr>
          <p:cNvPr id="88" name="直線コネクタ 344"/>
          <p:cNvCxnSpPr>
            <a:cxnSpLocks noChangeShapeType="1"/>
          </p:cNvCxnSpPr>
          <p:nvPr/>
        </p:nvCxnSpPr>
        <p:spPr bwMode="auto">
          <a:xfrm rot="10800000">
            <a:off x="1691680" y="3717032"/>
            <a:ext cx="1369293" cy="0"/>
          </a:xfrm>
          <a:prstGeom prst="line">
            <a:avLst/>
          </a:prstGeom>
          <a:noFill/>
          <a:ln w="38100" algn="ctr">
            <a:solidFill>
              <a:schemeClr val="tx1"/>
            </a:solidFill>
            <a:round/>
            <a:headEnd type="none" w="med" len="med"/>
            <a:tailEnd type="arrow" w="med" len="med"/>
          </a:ln>
        </p:spPr>
      </p:cxnSp>
      <p:sp>
        <p:nvSpPr>
          <p:cNvPr id="92" name="テキスト ボックス 91"/>
          <p:cNvSpPr txBox="1"/>
          <p:nvPr/>
        </p:nvSpPr>
        <p:spPr>
          <a:xfrm>
            <a:off x="107504" y="2020778"/>
            <a:ext cx="854721" cy="400110"/>
          </a:xfrm>
          <a:prstGeom prst="rect">
            <a:avLst/>
          </a:prstGeom>
          <a:noFill/>
        </p:spPr>
        <p:txBody>
          <a:bodyPr wrap="none" rtlCol="0">
            <a:spAutoFit/>
          </a:bodyPr>
          <a:lstStyle/>
          <a:p>
            <a:r>
              <a:rPr lang="en-US" altLang="ja-JP" sz="2000" b="1" i="1" dirty="0" smtClean="0">
                <a:solidFill>
                  <a:srgbClr val="FF0000"/>
                </a:solidFill>
                <a:latin typeface="Arial" pitchFamily="34" charset="0"/>
                <a:cs typeface="Arial" pitchFamily="34" charset="0"/>
              </a:rPr>
              <a:t>Good</a:t>
            </a:r>
            <a:endParaRPr kumimoji="1" lang="ja-JP" altLang="en-US" sz="2000" b="1" i="1" dirty="0">
              <a:solidFill>
                <a:srgbClr val="FF0000"/>
              </a:solidFill>
              <a:latin typeface="Arial" pitchFamily="34" charset="0"/>
              <a:cs typeface="Arial" pitchFamily="34" charset="0"/>
            </a:endParaRPr>
          </a:p>
        </p:txBody>
      </p:sp>
      <p:sp>
        <p:nvSpPr>
          <p:cNvPr id="93" name="テキスト ボックス 92"/>
          <p:cNvSpPr txBox="1"/>
          <p:nvPr/>
        </p:nvSpPr>
        <p:spPr>
          <a:xfrm>
            <a:off x="147833" y="2452826"/>
            <a:ext cx="670376" cy="400110"/>
          </a:xfrm>
          <a:prstGeom prst="rect">
            <a:avLst/>
          </a:prstGeom>
          <a:noFill/>
        </p:spPr>
        <p:txBody>
          <a:bodyPr wrap="none" rtlCol="0">
            <a:spAutoFit/>
          </a:bodyPr>
          <a:lstStyle/>
          <a:p>
            <a:r>
              <a:rPr lang="en-US" altLang="ja-JP" sz="2000" b="1" i="1" dirty="0" smtClean="0">
                <a:solidFill>
                  <a:schemeClr val="accent6"/>
                </a:solidFill>
                <a:latin typeface="Arial" pitchFamily="34" charset="0"/>
                <a:cs typeface="Arial" pitchFamily="34" charset="0"/>
              </a:rPr>
              <a:t>Bad</a:t>
            </a:r>
            <a:endParaRPr kumimoji="1" lang="ja-JP" altLang="en-US" sz="2000" b="1" i="1" dirty="0">
              <a:solidFill>
                <a:schemeClr val="accent6"/>
              </a:solidFill>
              <a:latin typeface="Arial" pitchFamily="34" charset="0"/>
              <a:cs typeface="Arial" pitchFamily="34" charset="0"/>
            </a:endParaRPr>
          </a:p>
        </p:txBody>
      </p:sp>
      <p:sp>
        <p:nvSpPr>
          <p:cNvPr id="94" name="テキスト ボックス 93"/>
          <p:cNvSpPr txBox="1"/>
          <p:nvPr/>
        </p:nvSpPr>
        <p:spPr>
          <a:xfrm>
            <a:off x="147833" y="2884874"/>
            <a:ext cx="670376" cy="400110"/>
          </a:xfrm>
          <a:prstGeom prst="rect">
            <a:avLst/>
          </a:prstGeom>
          <a:noFill/>
        </p:spPr>
        <p:txBody>
          <a:bodyPr wrap="none" rtlCol="0">
            <a:spAutoFit/>
          </a:bodyPr>
          <a:lstStyle/>
          <a:p>
            <a:r>
              <a:rPr lang="en-US" altLang="ja-JP" sz="2000" b="1" i="1" dirty="0" smtClean="0">
                <a:solidFill>
                  <a:schemeClr val="accent6"/>
                </a:solidFill>
                <a:latin typeface="Arial" pitchFamily="34" charset="0"/>
                <a:cs typeface="Arial" pitchFamily="34" charset="0"/>
              </a:rPr>
              <a:t>Bad</a:t>
            </a:r>
            <a:endParaRPr kumimoji="1" lang="ja-JP" altLang="en-US" sz="2000" b="1" i="1" dirty="0">
              <a:solidFill>
                <a:schemeClr val="accent6"/>
              </a:solidFill>
              <a:latin typeface="Arial" pitchFamily="34" charset="0"/>
              <a:cs typeface="Arial" pitchFamily="34" charset="0"/>
            </a:endParaRPr>
          </a:p>
        </p:txBody>
      </p:sp>
      <p:sp>
        <p:nvSpPr>
          <p:cNvPr id="78" name="テキスト ボックス 77"/>
          <p:cNvSpPr txBox="1"/>
          <p:nvPr/>
        </p:nvSpPr>
        <p:spPr>
          <a:xfrm>
            <a:off x="2070675" y="3140968"/>
            <a:ext cx="2573333"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[Matsutani,NOCS’11]</a:t>
            </a:r>
            <a:endParaRPr kumimoji="1" lang="ja-JP" alt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テキスト ボックス 518"/>
          <p:cNvSpPr txBox="1"/>
          <p:nvPr/>
        </p:nvSpPr>
        <p:spPr>
          <a:xfrm>
            <a:off x="6228184" y="6341258"/>
            <a:ext cx="2400016" cy="400110"/>
          </a:xfrm>
          <a:prstGeom prst="rect">
            <a:avLst/>
          </a:prstGeom>
          <a:noFill/>
        </p:spPr>
        <p:txBody>
          <a:bodyPr wrap="none" rtlCol="0">
            <a:spAutoFit/>
          </a:bodyPr>
          <a:lstStyle/>
          <a:p>
            <a:r>
              <a:rPr lang="en-US" altLang="ja-JP" sz="2000" dirty="0" smtClean="0"/>
              <a:t>4</a:t>
            </a:r>
            <a:r>
              <a:rPr kumimoji="1" lang="en-US" altLang="ja-JP" sz="2000" dirty="0" smtClean="0"/>
              <a:t>x4 mesh * 4chips</a:t>
            </a:r>
            <a:endParaRPr kumimoji="1" lang="ja-JP" altLang="en-US" sz="2000" dirty="0"/>
          </a:p>
        </p:txBody>
      </p:sp>
      <p:sp>
        <p:nvSpPr>
          <p:cNvPr id="2" name="タイトル 1"/>
          <p:cNvSpPr>
            <a:spLocks noGrp="1"/>
          </p:cNvSpPr>
          <p:nvPr>
            <p:ph type="title"/>
          </p:nvPr>
        </p:nvSpPr>
        <p:spPr/>
        <p:txBody>
          <a:bodyPr/>
          <a:lstStyle/>
          <a:p>
            <a:r>
              <a:rPr kumimoji="1" lang="en-US" altLang="ja-JP" dirty="0" smtClean="0"/>
              <a:t>Network topology: </a:t>
            </a:r>
            <a:r>
              <a:rPr kumimoji="1" lang="en-US" altLang="ja-JP" sz="3200" dirty="0" smtClean="0"/>
              <a:t>Irregular</a:t>
            </a:r>
            <a:endParaRPr kumimoji="1" lang="ja-JP" altLang="en-US" dirty="0"/>
          </a:p>
        </p:txBody>
      </p:sp>
      <p:sp>
        <p:nvSpPr>
          <p:cNvPr id="3" name="コンテンツ プレースホルダ 2"/>
          <p:cNvSpPr>
            <a:spLocks noGrp="1"/>
          </p:cNvSpPr>
          <p:nvPr>
            <p:ph idx="1"/>
          </p:nvPr>
        </p:nvSpPr>
        <p:spPr>
          <a:xfrm>
            <a:off x="228600" y="914400"/>
            <a:ext cx="8915400" cy="5638800"/>
          </a:xfrm>
        </p:spPr>
        <p:txBody>
          <a:bodyPr/>
          <a:lstStyle/>
          <a:p>
            <a:r>
              <a:rPr kumimoji="1" lang="en-US" altLang="ja-JP" sz="2800" dirty="0" smtClean="0"/>
              <a:t>The following iteration is performed 1,000 times</a:t>
            </a:r>
          </a:p>
          <a:p>
            <a:pPr lvl="1"/>
            <a:r>
              <a:rPr lang="en-US" altLang="ja-JP" sz="2400" dirty="0" smtClean="0"/>
              <a:t>Each tile has router and core (e.g., processor or caches)</a:t>
            </a:r>
          </a:p>
          <a:p>
            <a:pPr lvl="1"/>
            <a:r>
              <a:rPr lang="en-US" altLang="ja-JP" sz="2400" dirty="0" smtClean="0"/>
              <a:t>Each horizontal link appears with 50%</a:t>
            </a:r>
          </a:p>
          <a:p>
            <a:r>
              <a:rPr lang="en-US" altLang="ja-JP" sz="2800" dirty="0" smtClean="0"/>
              <a:t>We examined three cases: 16, 32, and 64 tiles</a:t>
            </a:r>
          </a:p>
        </p:txBody>
      </p:sp>
      <p:sp>
        <p:nvSpPr>
          <p:cNvPr id="4" name="テキスト ボックス 3"/>
          <p:cNvSpPr txBox="1"/>
          <p:nvPr/>
        </p:nvSpPr>
        <p:spPr>
          <a:xfrm>
            <a:off x="96957" y="2926149"/>
            <a:ext cx="2170787" cy="461665"/>
          </a:xfrm>
          <a:prstGeom prst="rect">
            <a:avLst/>
          </a:prstGeom>
          <a:solidFill>
            <a:srgbClr val="FFFFFF"/>
          </a:solidFill>
          <a:ln w="28575">
            <a:solidFill>
              <a:schemeClr val="accent6"/>
            </a:solidFill>
          </a:ln>
        </p:spPr>
        <p:txBody>
          <a:bodyPr wrap="none" rtlCol="0">
            <a:spAutoFit/>
          </a:bodyPr>
          <a:lstStyle/>
          <a:p>
            <a:r>
              <a:rPr lang="en-US" altLang="ja-JP" sz="2400" dirty="0" smtClean="0"/>
              <a:t>16-tile (2,2,4)</a:t>
            </a:r>
            <a:endParaRPr kumimoji="1" lang="ja-JP" altLang="en-US" sz="2400" dirty="0"/>
          </a:p>
        </p:txBody>
      </p:sp>
      <p:sp>
        <p:nvSpPr>
          <p:cNvPr id="5" name="テキスト ボックス 4"/>
          <p:cNvSpPr txBox="1"/>
          <p:nvPr/>
        </p:nvSpPr>
        <p:spPr>
          <a:xfrm>
            <a:off x="2771800" y="2926149"/>
            <a:ext cx="2220480" cy="461665"/>
          </a:xfrm>
          <a:prstGeom prst="rect">
            <a:avLst/>
          </a:prstGeom>
          <a:solidFill>
            <a:srgbClr val="FFFFFF"/>
          </a:solidFill>
          <a:ln w="28575">
            <a:solidFill>
              <a:srgbClr val="00B050"/>
            </a:solidFill>
          </a:ln>
        </p:spPr>
        <p:txBody>
          <a:bodyPr wrap="none" rtlCol="0">
            <a:spAutoFit/>
          </a:bodyPr>
          <a:lstStyle/>
          <a:p>
            <a:r>
              <a:rPr lang="en-US" altLang="ja-JP" sz="2400" dirty="0" smtClean="0"/>
              <a:t>32-tile (4,2,4)</a:t>
            </a:r>
            <a:endParaRPr kumimoji="1" lang="ja-JP" altLang="en-US" sz="2400" dirty="0"/>
          </a:p>
        </p:txBody>
      </p:sp>
      <p:sp>
        <p:nvSpPr>
          <p:cNvPr id="6" name="テキスト ボックス 5"/>
          <p:cNvSpPr txBox="1"/>
          <p:nvPr/>
        </p:nvSpPr>
        <p:spPr>
          <a:xfrm>
            <a:off x="6372200" y="2926149"/>
            <a:ext cx="2220480" cy="461665"/>
          </a:xfrm>
          <a:prstGeom prst="rect">
            <a:avLst/>
          </a:prstGeom>
          <a:solidFill>
            <a:srgbClr val="FFFFFF"/>
          </a:solidFill>
          <a:ln w="28575">
            <a:solidFill>
              <a:srgbClr val="FFC000"/>
            </a:solidFill>
          </a:ln>
        </p:spPr>
        <p:txBody>
          <a:bodyPr wrap="none" rtlCol="0">
            <a:spAutoFit/>
          </a:bodyPr>
          <a:lstStyle/>
          <a:p>
            <a:r>
              <a:rPr lang="en-US" altLang="ja-JP" sz="2400" dirty="0" smtClean="0"/>
              <a:t>64-tile (4,4,4)</a:t>
            </a:r>
            <a:endParaRPr kumimoji="1" lang="ja-JP" altLang="en-US" sz="2400" dirty="0"/>
          </a:p>
        </p:txBody>
      </p:sp>
      <p:grpSp>
        <p:nvGrpSpPr>
          <p:cNvPr id="153" name="グループ化 152"/>
          <p:cNvGrpSpPr/>
          <p:nvPr/>
        </p:nvGrpSpPr>
        <p:grpSpPr>
          <a:xfrm>
            <a:off x="251520" y="3645024"/>
            <a:ext cx="1296144" cy="1296144"/>
            <a:chOff x="467544" y="3573016"/>
            <a:chExt cx="1296144" cy="1296144"/>
          </a:xfrm>
        </p:grpSpPr>
        <p:grpSp>
          <p:nvGrpSpPr>
            <p:cNvPr id="149" name="グループ化 148"/>
            <p:cNvGrpSpPr/>
            <p:nvPr/>
          </p:nvGrpSpPr>
          <p:grpSpPr>
            <a:xfrm>
              <a:off x="467544" y="3573016"/>
              <a:ext cx="1296144" cy="1296144"/>
              <a:chOff x="467544" y="3573016"/>
              <a:chExt cx="1296144" cy="1296144"/>
            </a:xfrm>
          </p:grpSpPr>
          <p:sp>
            <p:nvSpPr>
              <p:cNvPr id="307" name="正方形/長方形 306"/>
              <p:cNvSpPr/>
              <p:nvPr/>
            </p:nvSpPr>
            <p:spPr bwMode="auto">
              <a:xfrm>
                <a:off x="467544"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08" name="正方形/長方形 307"/>
              <p:cNvSpPr/>
              <p:nvPr/>
            </p:nvSpPr>
            <p:spPr bwMode="auto">
              <a:xfrm>
                <a:off x="683568"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09" name="正方形/長方形 308"/>
              <p:cNvSpPr/>
              <p:nvPr/>
            </p:nvSpPr>
            <p:spPr bwMode="auto">
              <a:xfrm>
                <a:off x="467544"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0" name="正方形/長方形 309"/>
              <p:cNvSpPr/>
              <p:nvPr/>
            </p:nvSpPr>
            <p:spPr bwMode="auto">
              <a:xfrm>
                <a:off x="683568"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1" name="正方形/長方形 310"/>
              <p:cNvSpPr/>
              <p:nvPr/>
            </p:nvSpPr>
            <p:spPr bwMode="auto">
              <a:xfrm>
                <a:off x="1115616"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2" name="正方形/長方形 311"/>
              <p:cNvSpPr/>
              <p:nvPr/>
            </p:nvSpPr>
            <p:spPr bwMode="auto">
              <a:xfrm>
                <a:off x="1331640"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3" name="正方形/長方形 312"/>
              <p:cNvSpPr/>
              <p:nvPr/>
            </p:nvSpPr>
            <p:spPr bwMode="auto">
              <a:xfrm>
                <a:off x="1115616"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4" name="正方形/長方形 313"/>
              <p:cNvSpPr/>
              <p:nvPr/>
            </p:nvSpPr>
            <p:spPr bwMode="auto">
              <a:xfrm>
                <a:off x="1331640"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6" name="正方形/長方形 315"/>
              <p:cNvSpPr/>
              <p:nvPr/>
            </p:nvSpPr>
            <p:spPr bwMode="auto">
              <a:xfrm>
                <a:off x="467544" y="3573016"/>
                <a:ext cx="1296144"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328" name="直線コネクタ 327"/>
            <p:cNvCxnSpPr>
              <a:stCxn id="308" idx="2"/>
              <a:endCxn id="310" idx="0"/>
            </p:cNvCxnSpPr>
            <p:nvPr/>
          </p:nvCxnSpPr>
          <p:spPr bwMode="auto">
            <a:xfrm rot="5400000">
              <a:off x="580738" y="422108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29" name="直線コネクタ 328"/>
            <p:cNvCxnSpPr>
              <a:stCxn id="310" idx="3"/>
              <a:endCxn id="314" idx="1"/>
            </p:cNvCxnSpPr>
            <p:nvPr/>
          </p:nvCxnSpPr>
          <p:spPr bwMode="auto">
            <a:xfrm>
              <a:off x="904774" y="4545124"/>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183" name="グループ化 182"/>
          <p:cNvGrpSpPr/>
          <p:nvPr/>
        </p:nvGrpSpPr>
        <p:grpSpPr>
          <a:xfrm>
            <a:off x="2627784" y="3717032"/>
            <a:ext cx="2592288" cy="1296144"/>
            <a:chOff x="3141215" y="3717032"/>
            <a:chExt cx="2592288" cy="1296144"/>
          </a:xfrm>
        </p:grpSpPr>
        <p:grpSp>
          <p:nvGrpSpPr>
            <p:cNvPr id="152" name="グループ化 151"/>
            <p:cNvGrpSpPr/>
            <p:nvPr/>
          </p:nvGrpSpPr>
          <p:grpSpPr>
            <a:xfrm>
              <a:off x="3141215" y="3717032"/>
              <a:ext cx="2592288" cy="1296144"/>
              <a:chOff x="3141215" y="3717032"/>
              <a:chExt cx="2592288" cy="1296144"/>
            </a:xfrm>
          </p:grpSpPr>
          <p:sp>
            <p:nvSpPr>
              <p:cNvPr id="334" name="正方形/長方形 333"/>
              <p:cNvSpPr/>
              <p:nvPr/>
            </p:nvSpPr>
            <p:spPr bwMode="auto">
              <a:xfrm>
                <a:off x="3141215"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5" name="正方形/長方形 334"/>
              <p:cNvSpPr/>
              <p:nvPr/>
            </p:nvSpPr>
            <p:spPr bwMode="auto">
              <a:xfrm>
                <a:off x="3357239"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6" name="正方形/長方形 335"/>
              <p:cNvSpPr/>
              <p:nvPr/>
            </p:nvSpPr>
            <p:spPr bwMode="auto">
              <a:xfrm>
                <a:off x="3141215"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7" name="正方形/長方形 336"/>
              <p:cNvSpPr/>
              <p:nvPr/>
            </p:nvSpPr>
            <p:spPr bwMode="auto">
              <a:xfrm>
                <a:off x="3357239"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8" name="正方形/長方形 337"/>
              <p:cNvSpPr/>
              <p:nvPr/>
            </p:nvSpPr>
            <p:spPr bwMode="auto">
              <a:xfrm>
                <a:off x="3789287"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9" name="正方形/長方形 338"/>
              <p:cNvSpPr/>
              <p:nvPr/>
            </p:nvSpPr>
            <p:spPr bwMode="auto">
              <a:xfrm>
                <a:off x="4005311"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0" name="正方形/長方形 339"/>
              <p:cNvSpPr/>
              <p:nvPr/>
            </p:nvSpPr>
            <p:spPr bwMode="auto">
              <a:xfrm>
                <a:off x="3789287"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1" name="正方形/長方形 340"/>
              <p:cNvSpPr/>
              <p:nvPr/>
            </p:nvSpPr>
            <p:spPr bwMode="auto">
              <a:xfrm>
                <a:off x="4005311"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2" name="正方形/長方形 341"/>
              <p:cNvSpPr/>
              <p:nvPr/>
            </p:nvSpPr>
            <p:spPr bwMode="auto">
              <a:xfrm>
                <a:off x="4437359"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3" name="正方形/長方形 342"/>
              <p:cNvSpPr/>
              <p:nvPr/>
            </p:nvSpPr>
            <p:spPr bwMode="auto">
              <a:xfrm>
                <a:off x="4653383"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4" name="正方形/長方形 343"/>
              <p:cNvSpPr/>
              <p:nvPr/>
            </p:nvSpPr>
            <p:spPr bwMode="auto">
              <a:xfrm>
                <a:off x="4437359"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5" name="正方形/長方形 344"/>
              <p:cNvSpPr/>
              <p:nvPr/>
            </p:nvSpPr>
            <p:spPr bwMode="auto">
              <a:xfrm>
                <a:off x="4653383"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6" name="正方形/長方形 345"/>
              <p:cNvSpPr/>
              <p:nvPr/>
            </p:nvSpPr>
            <p:spPr bwMode="auto">
              <a:xfrm>
                <a:off x="5085431"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7" name="正方形/長方形 346"/>
              <p:cNvSpPr/>
              <p:nvPr/>
            </p:nvSpPr>
            <p:spPr bwMode="auto">
              <a:xfrm>
                <a:off x="5301455"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8" name="正方形/長方形 347"/>
              <p:cNvSpPr/>
              <p:nvPr/>
            </p:nvSpPr>
            <p:spPr bwMode="auto">
              <a:xfrm>
                <a:off x="5085431"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9" name="正方形/長方形 348"/>
              <p:cNvSpPr/>
              <p:nvPr/>
            </p:nvSpPr>
            <p:spPr bwMode="auto">
              <a:xfrm>
                <a:off x="5301455"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0" name="正方形/長方形 349"/>
              <p:cNvSpPr/>
              <p:nvPr/>
            </p:nvSpPr>
            <p:spPr bwMode="auto">
              <a:xfrm>
                <a:off x="3141215" y="37170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370" name="直線コネクタ 369"/>
            <p:cNvCxnSpPr>
              <a:stCxn id="335" idx="3"/>
              <a:endCxn id="339" idx="1"/>
            </p:cNvCxnSpPr>
            <p:nvPr/>
          </p:nvCxnSpPr>
          <p:spPr bwMode="auto">
            <a:xfrm>
              <a:off x="3568980"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1" name="直線コネクタ 370"/>
            <p:cNvCxnSpPr>
              <a:stCxn id="339" idx="2"/>
              <a:endCxn id="341" idx="0"/>
            </p:cNvCxnSpPr>
            <p:nvPr/>
          </p:nvCxnSpPr>
          <p:spPr bwMode="auto">
            <a:xfrm rot="5400000">
              <a:off x="3893016"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2" name="直線コネクタ 371"/>
            <p:cNvCxnSpPr>
              <a:stCxn id="343" idx="2"/>
              <a:endCxn id="345" idx="0"/>
            </p:cNvCxnSpPr>
            <p:nvPr/>
          </p:nvCxnSpPr>
          <p:spPr bwMode="auto">
            <a:xfrm rot="5400000">
              <a:off x="454108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3" name="直線コネクタ 372"/>
            <p:cNvCxnSpPr>
              <a:stCxn id="345" idx="3"/>
              <a:endCxn id="349" idx="1"/>
            </p:cNvCxnSpPr>
            <p:nvPr/>
          </p:nvCxnSpPr>
          <p:spPr bwMode="auto">
            <a:xfrm>
              <a:off x="4865124"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4" name="直線コネクタ 373"/>
            <p:cNvCxnSpPr>
              <a:stCxn id="337" idx="3"/>
              <a:endCxn id="341" idx="1"/>
            </p:cNvCxnSpPr>
            <p:nvPr/>
          </p:nvCxnSpPr>
          <p:spPr bwMode="auto">
            <a:xfrm>
              <a:off x="3568980"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5" name="直線コネクタ 374"/>
            <p:cNvCxnSpPr>
              <a:stCxn id="339" idx="3"/>
              <a:endCxn id="343" idx="1"/>
            </p:cNvCxnSpPr>
            <p:nvPr/>
          </p:nvCxnSpPr>
          <p:spPr bwMode="auto">
            <a:xfrm>
              <a:off x="4217052" y="4041068"/>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184" name="グループ化 183"/>
          <p:cNvGrpSpPr/>
          <p:nvPr/>
        </p:nvGrpSpPr>
        <p:grpSpPr>
          <a:xfrm>
            <a:off x="2762425" y="3933056"/>
            <a:ext cx="2592288" cy="1296144"/>
            <a:chOff x="3141215" y="5517232"/>
            <a:chExt cx="2592288" cy="1296144"/>
          </a:xfrm>
        </p:grpSpPr>
        <p:grpSp>
          <p:nvGrpSpPr>
            <p:cNvPr id="151" name="グループ化 150"/>
            <p:cNvGrpSpPr/>
            <p:nvPr/>
          </p:nvGrpSpPr>
          <p:grpSpPr>
            <a:xfrm>
              <a:off x="3141215" y="5517232"/>
              <a:ext cx="2592288" cy="1296144"/>
              <a:chOff x="3141215" y="5517232"/>
              <a:chExt cx="2592288" cy="1296144"/>
            </a:xfrm>
          </p:grpSpPr>
          <p:sp>
            <p:nvSpPr>
              <p:cNvPr id="351" name="正方形/長方形 350"/>
              <p:cNvSpPr/>
              <p:nvPr/>
            </p:nvSpPr>
            <p:spPr bwMode="auto">
              <a:xfrm>
                <a:off x="3141215"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2" name="正方形/長方形 351"/>
              <p:cNvSpPr/>
              <p:nvPr/>
            </p:nvSpPr>
            <p:spPr bwMode="auto">
              <a:xfrm>
                <a:off x="3357239"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3" name="正方形/長方形 352"/>
              <p:cNvSpPr/>
              <p:nvPr/>
            </p:nvSpPr>
            <p:spPr bwMode="auto">
              <a:xfrm>
                <a:off x="3141215"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4" name="正方形/長方形 353"/>
              <p:cNvSpPr/>
              <p:nvPr/>
            </p:nvSpPr>
            <p:spPr bwMode="auto">
              <a:xfrm>
                <a:off x="3357239"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5" name="正方形/長方形 354"/>
              <p:cNvSpPr/>
              <p:nvPr/>
            </p:nvSpPr>
            <p:spPr bwMode="auto">
              <a:xfrm>
                <a:off x="3789287"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6" name="正方形/長方形 355"/>
              <p:cNvSpPr/>
              <p:nvPr/>
            </p:nvSpPr>
            <p:spPr bwMode="auto">
              <a:xfrm>
                <a:off x="4005311"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7" name="正方形/長方形 356"/>
              <p:cNvSpPr/>
              <p:nvPr/>
            </p:nvSpPr>
            <p:spPr bwMode="auto">
              <a:xfrm>
                <a:off x="3789287"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8" name="正方形/長方形 357"/>
              <p:cNvSpPr/>
              <p:nvPr/>
            </p:nvSpPr>
            <p:spPr bwMode="auto">
              <a:xfrm>
                <a:off x="4005311"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9" name="正方形/長方形 358"/>
              <p:cNvSpPr/>
              <p:nvPr/>
            </p:nvSpPr>
            <p:spPr bwMode="auto">
              <a:xfrm>
                <a:off x="4437359"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0" name="正方形/長方形 359"/>
              <p:cNvSpPr/>
              <p:nvPr/>
            </p:nvSpPr>
            <p:spPr bwMode="auto">
              <a:xfrm>
                <a:off x="4653383"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1" name="正方形/長方形 360"/>
              <p:cNvSpPr/>
              <p:nvPr/>
            </p:nvSpPr>
            <p:spPr bwMode="auto">
              <a:xfrm>
                <a:off x="4437359"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2" name="正方形/長方形 361"/>
              <p:cNvSpPr/>
              <p:nvPr/>
            </p:nvSpPr>
            <p:spPr bwMode="auto">
              <a:xfrm>
                <a:off x="4653383"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3" name="正方形/長方形 362"/>
              <p:cNvSpPr/>
              <p:nvPr/>
            </p:nvSpPr>
            <p:spPr bwMode="auto">
              <a:xfrm>
                <a:off x="5085431"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4" name="正方形/長方形 363"/>
              <p:cNvSpPr/>
              <p:nvPr/>
            </p:nvSpPr>
            <p:spPr bwMode="auto">
              <a:xfrm>
                <a:off x="5301455"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5" name="正方形/長方形 364"/>
              <p:cNvSpPr/>
              <p:nvPr/>
            </p:nvSpPr>
            <p:spPr bwMode="auto">
              <a:xfrm>
                <a:off x="5085431"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6" name="正方形/長方形 365"/>
              <p:cNvSpPr/>
              <p:nvPr/>
            </p:nvSpPr>
            <p:spPr bwMode="auto">
              <a:xfrm>
                <a:off x="5301455"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7" name="正方形/長方形 366"/>
              <p:cNvSpPr/>
              <p:nvPr/>
            </p:nvSpPr>
            <p:spPr bwMode="auto">
              <a:xfrm>
                <a:off x="3141215" y="55172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376" name="直線コネクタ 375"/>
            <p:cNvCxnSpPr>
              <a:stCxn id="352" idx="2"/>
              <a:endCxn id="354" idx="0"/>
            </p:cNvCxnSpPr>
            <p:nvPr/>
          </p:nvCxnSpPr>
          <p:spPr bwMode="auto">
            <a:xfrm rot="5400000">
              <a:off x="3244944"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7" name="直線コネクタ 376"/>
            <p:cNvCxnSpPr>
              <a:stCxn id="356" idx="2"/>
              <a:endCxn id="358" idx="0"/>
            </p:cNvCxnSpPr>
            <p:nvPr/>
          </p:nvCxnSpPr>
          <p:spPr bwMode="auto">
            <a:xfrm rot="5400000">
              <a:off x="3893016"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8" name="直線コネクタ 377"/>
            <p:cNvCxnSpPr>
              <a:stCxn id="360" idx="3"/>
              <a:endCxn id="364" idx="1"/>
            </p:cNvCxnSpPr>
            <p:nvPr/>
          </p:nvCxnSpPr>
          <p:spPr bwMode="auto">
            <a:xfrm>
              <a:off x="4865124" y="58412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9" name="直線コネクタ 378"/>
            <p:cNvCxnSpPr>
              <a:stCxn id="362" idx="3"/>
              <a:endCxn id="366" idx="1"/>
            </p:cNvCxnSpPr>
            <p:nvPr/>
          </p:nvCxnSpPr>
          <p:spPr bwMode="auto">
            <a:xfrm>
              <a:off x="4865124" y="64893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80" name="直線コネクタ 379"/>
            <p:cNvCxnSpPr>
              <a:stCxn id="358" idx="3"/>
              <a:endCxn id="362" idx="1"/>
            </p:cNvCxnSpPr>
            <p:nvPr/>
          </p:nvCxnSpPr>
          <p:spPr bwMode="auto">
            <a:xfrm>
              <a:off x="4217052" y="6489340"/>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236" name="グループ化 235"/>
          <p:cNvGrpSpPr/>
          <p:nvPr/>
        </p:nvGrpSpPr>
        <p:grpSpPr>
          <a:xfrm>
            <a:off x="5940152" y="3573016"/>
            <a:ext cx="2592288" cy="2592288"/>
            <a:chOff x="6228184" y="3717032"/>
            <a:chExt cx="2592288" cy="2592288"/>
          </a:xfrm>
        </p:grpSpPr>
        <p:sp>
          <p:nvSpPr>
            <p:cNvPr id="262" name="正方形/長方形 261"/>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3" name="正方形/長方形 262"/>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4" name="正方形/長方形 263"/>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5" name="正方形/長方形 264"/>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6" name="正方形/長方形 265"/>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7" name="正方形/長方形 266"/>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8" name="正方形/長方形 267"/>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9" name="正方形/長方形 268"/>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0" name="正方形/長方形 269"/>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1" name="正方形/長方形 270"/>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2" name="正方形/長方形 271"/>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3" name="正方形/長方形 272"/>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4" name="正方形/長方形 273"/>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5" name="正方形/長方形 274"/>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6" name="正方形/長方形 275"/>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7" name="正方形/長方形 276"/>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8" name="正方形/長方形 277"/>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9" name="正方形/長方形 278"/>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0" name="正方形/長方形 279"/>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1" name="正方形/長方形 280"/>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2" name="正方形/長方形 281"/>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3" name="正方形/長方形 282"/>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4" name="正方形/長方形 283"/>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5" name="正方形/長方形 284"/>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6" name="正方形/長方形 285"/>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7" name="正方形/長方形 286"/>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8" name="正方形/長方形 287"/>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9" name="正方形/長方形 288"/>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0" name="正方形/長方形 289"/>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1" name="正方形/長方形 290"/>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2" name="正方形/長方形 291"/>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3" name="正方形/長方形 292"/>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nvGrpSpPr>
            <p:cNvPr id="7" name="グループ化 294"/>
            <p:cNvGrpSpPr/>
            <p:nvPr/>
          </p:nvGrpSpPr>
          <p:grpSpPr>
            <a:xfrm>
              <a:off x="6552220" y="4041068"/>
              <a:ext cx="1836204" cy="1944216"/>
              <a:chOff x="6552220" y="4041068"/>
              <a:chExt cx="1836204" cy="1944216"/>
            </a:xfrm>
          </p:grpSpPr>
          <p:cxnSp>
            <p:nvCxnSpPr>
              <p:cNvPr id="296" name="直線コネクタ 295"/>
              <p:cNvCxnSpPr>
                <a:stCxn id="263" idx="3"/>
                <a:endCxn id="267"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7" name="直線コネクタ 296"/>
              <p:cNvCxnSpPr>
                <a:stCxn id="267" idx="2"/>
                <a:endCxn id="269" idx="0"/>
              </p:cNvCxnSpPr>
              <p:nvPr/>
            </p:nvCxnSpPr>
            <p:spPr bwMode="auto">
              <a:xfrm rot="5400000">
                <a:off x="698426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8" name="直線コネクタ 297"/>
              <p:cNvCxnSpPr>
                <a:stCxn id="271" idx="2"/>
                <a:endCxn id="273"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9" name="直線コネクタ 298"/>
              <p:cNvCxnSpPr>
                <a:stCxn id="273" idx="3"/>
                <a:endCxn id="277"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0" name="直線コネクタ 299"/>
              <p:cNvCxnSpPr>
                <a:stCxn id="265" idx="3"/>
                <a:endCxn id="269" idx="1"/>
              </p:cNvCxnSpPr>
              <p:nvPr/>
            </p:nvCxnSpPr>
            <p:spPr bwMode="auto">
              <a:xfrm>
                <a:off x="6660232"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1" name="直線コネクタ 300"/>
              <p:cNvCxnSpPr>
                <a:stCxn id="267" idx="3"/>
                <a:endCxn id="271" idx="1"/>
              </p:cNvCxnSpPr>
              <p:nvPr/>
            </p:nvCxnSpPr>
            <p:spPr bwMode="auto">
              <a:xfrm>
                <a:off x="7308304"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2" name="直線コネクタ 301"/>
              <p:cNvCxnSpPr>
                <a:stCxn id="279" idx="2"/>
                <a:endCxn id="281"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3" name="直線コネクタ 302"/>
              <p:cNvCxnSpPr>
                <a:stCxn id="283" idx="2"/>
                <a:endCxn id="285" idx="0"/>
              </p:cNvCxnSpPr>
              <p:nvPr/>
            </p:nvCxnSpPr>
            <p:spPr bwMode="auto">
              <a:xfrm rot="5400000">
                <a:off x="6984268"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4" name="直線コネクタ 303"/>
              <p:cNvCxnSpPr>
                <a:stCxn id="287" idx="3"/>
                <a:endCxn id="291"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5" name="直線コネクタ 304"/>
              <p:cNvCxnSpPr>
                <a:stCxn id="289" idx="3"/>
                <a:endCxn id="293"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6" name="直線コネクタ 305"/>
              <p:cNvCxnSpPr>
                <a:stCxn id="285" idx="3"/>
                <a:endCxn id="289"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grpSp>
        <p:cxnSp>
          <p:nvCxnSpPr>
            <p:cNvPr id="383" name="直線コネクタ 382"/>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84" name="直線コネクタ 383"/>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85" name="直線コネクタ 384"/>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86" name="直線コネクタ 385"/>
            <p:cNvCxnSpPr/>
            <p:nvPr/>
          </p:nvCxnSpPr>
          <p:spPr bwMode="auto">
            <a:xfrm>
              <a:off x="7308304" y="5332120"/>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387" name="正方形/長方形 386"/>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154" name="グループ化 153"/>
          <p:cNvGrpSpPr/>
          <p:nvPr/>
        </p:nvGrpSpPr>
        <p:grpSpPr>
          <a:xfrm>
            <a:off x="467544" y="3861048"/>
            <a:ext cx="1296144" cy="1296144"/>
            <a:chOff x="467544" y="4941168"/>
            <a:chExt cx="1296144" cy="1296144"/>
          </a:xfrm>
        </p:grpSpPr>
        <p:grpSp>
          <p:nvGrpSpPr>
            <p:cNvPr id="150" name="グループ化 149"/>
            <p:cNvGrpSpPr/>
            <p:nvPr/>
          </p:nvGrpSpPr>
          <p:grpSpPr>
            <a:xfrm>
              <a:off x="467544" y="4941168"/>
              <a:ext cx="1296144" cy="1296144"/>
              <a:chOff x="467544" y="5517232"/>
              <a:chExt cx="1296144" cy="1296144"/>
            </a:xfrm>
          </p:grpSpPr>
          <p:sp>
            <p:nvSpPr>
              <p:cNvPr id="317" name="正方形/長方形 316"/>
              <p:cNvSpPr/>
              <p:nvPr/>
            </p:nvSpPr>
            <p:spPr bwMode="auto">
              <a:xfrm>
                <a:off x="467544"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8" name="正方形/長方形 317"/>
              <p:cNvSpPr/>
              <p:nvPr/>
            </p:nvSpPr>
            <p:spPr bwMode="auto">
              <a:xfrm>
                <a:off x="683568"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9" name="正方形/長方形 318"/>
              <p:cNvSpPr/>
              <p:nvPr/>
            </p:nvSpPr>
            <p:spPr bwMode="auto">
              <a:xfrm>
                <a:off x="467544"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0" name="正方形/長方形 319"/>
              <p:cNvSpPr/>
              <p:nvPr/>
            </p:nvSpPr>
            <p:spPr bwMode="auto">
              <a:xfrm>
                <a:off x="683568"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1" name="正方形/長方形 320"/>
              <p:cNvSpPr/>
              <p:nvPr/>
            </p:nvSpPr>
            <p:spPr bwMode="auto">
              <a:xfrm>
                <a:off x="1115616"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2" name="正方形/長方形 321"/>
              <p:cNvSpPr/>
              <p:nvPr/>
            </p:nvSpPr>
            <p:spPr bwMode="auto">
              <a:xfrm>
                <a:off x="1331640"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3" name="正方形/長方形 322"/>
              <p:cNvSpPr/>
              <p:nvPr/>
            </p:nvSpPr>
            <p:spPr bwMode="auto">
              <a:xfrm>
                <a:off x="1115616"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4" name="正方形/長方形 323"/>
              <p:cNvSpPr/>
              <p:nvPr/>
            </p:nvSpPr>
            <p:spPr bwMode="auto">
              <a:xfrm>
                <a:off x="1331640"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6" name="正方形/長方形 325"/>
              <p:cNvSpPr/>
              <p:nvPr/>
            </p:nvSpPr>
            <p:spPr bwMode="auto">
              <a:xfrm>
                <a:off x="467544" y="5517232"/>
                <a:ext cx="1296144"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330" name="直線コネクタ 329"/>
            <p:cNvCxnSpPr>
              <a:stCxn id="320" idx="3"/>
              <a:endCxn id="324" idx="1"/>
            </p:cNvCxnSpPr>
            <p:nvPr/>
          </p:nvCxnSpPr>
          <p:spPr bwMode="auto">
            <a:xfrm>
              <a:off x="899592" y="59132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31" name="直線コネクタ 330"/>
            <p:cNvCxnSpPr>
              <a:stCxn id="318" idx="3"/>
              <a:endCxn id="322" idx="1"/>
            </p:cNvCxnSpPr>
            <p:nvPr/>
          </p:nvCxnSpPr>
          <p:spPr bwMode="auto">
            <a:xfrm>
              <a:off x="899592" y="52652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32" name="直線コネクタ 331"/>
            <p:cNvCxnSpPr>
              <a:stCxn id="322" idx="2"/>
              <a:endCxn id="324" idx="0"/>
            </p:cNvCxnSpPr>
            <p:nvPr/>
          </p:nvCxnSpPr>
          <p:spPr bwMode="auto">
            <a:xfrm rot="5400000">
              <a:off x="1223628" y="5589240"/>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155" name="グループ化 154"/>
          <p:cNvGrpSpPr/>
          <p:nvPr/>
        </p:nvGrpSpPr>
        <p:grpSpPr>
          <a:xfrm rot="5400000">
            <a:off x="683568" y="4077072"/>
            <a:ext cx="1296144" cy="1296144"/>
            <a:chOff x="467544" y="3573016"/>
            <a:chExt cx="1296144" cy="1296144"/>
          </a:xfrm>
        </p:grpSpPr>
        <p:grpSp>
          <p:nvGrpSpPr>
            <p:cNvPr id="156" name="グループ化 148"/>
            <p:cNvGrpSpPr/>
            <p:nvPr/>
          </p:nvGrpSpPr>
          <p:grpSpPr>
            <a:xfrm>
              <a:off x="467544" y="3573016"/>
              <a:ext cx="1296144" cy="1296144"/>
              <a:chOff x="467544" y="3573016"/>
              <a:chExt cx="1296144" cy="1296144"/>
            </a:xfrm>
          </p:grpSpPr>
          <p:sp>
            <p:nvSpPr>
              <p:cNvPr id="159" name="正方形/長方形 158"/>
              <p:cNvSpPr/>
              <p:nvPr/>
            </p:nvSpPr>
            <p:spPr bwMode="auto">
              <a:xfrm>
                <a:off x="467544"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0" name="正方形/長方形 159"/>
              <p:cNvSpPr/>
              <p:nvPr/>
            </p:nvSpPr>
            <p:spPr bwMode="auto">
              <a:xfrm>
                <a:off x="683568"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1" name="正方形/長方形 160"/>
              <p:cNvSpPr/>
              <p:nvPr/>
            </p:nvSpPr>
            <p:spPr bwMode="auto">
              <a:xfrm>
                <a:off x="467544"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2" name="正方形/長方形 161"/>
              <p:cNvSpPr/>
              <p:nvPr/>
            </p:nvSpPr>
            <p:spPr bwMode="auto">
              <a:xfrm>
                <a:off x="683568"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3" name="正方形/長方形 162"/>
              <p:cNvSpPr/>
              <p:nvPr/>
            </p:nvSpPr>
            <p:spPr bwMode="auto">
              <a:xfrm>
                <a:off x="1115616"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4" name="正方形/長方形 163"/>
              <p:cNvSpPr/>
              <p:nvPr/>
            </p:nvSpPr>
            <p:spPr bwMode="auto">
              <a:xfrm>
                <a:off x="1331640"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5" name="正方形/長方形 164"/>
              <p:cNvSpPr/>
              <p:nvPr/>
            </p:nvSpPr>
            <p:spPr bwMode="auto">
              <a:xfrm>
                <a:off x="1115616"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6" name="正方形/長方形 165"/>
              <p:cNvSpPr/>
              <p:nvPr/>
            </p:nvSpPr>
            <p:spPr bwMode="auto">
              <a:xfrm>
                <a:off x="1331640"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7" name="正方形/長方形 166"/>
              <p:cNvSpPr/>
              <p:nvPr/>
            </p:nvSpPr>
            <p:spPr bwMode="auto">
              <a:xfrm>
                <a:off x="467544" y="3573016"/>
                <a:ext cx="1296144"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157" name="直線コネクタ 156"/>
            <p:cNvCxnSpPr>
              <a:stCxn id="160" idx="2"/>
              <a:endCxn id="162" idx="0"/>
            </p:cNvCxnSpPr>
            <p:nvPr/>
          </p:nvCxnSpPr>
          <p:spPr bwMode="auto">
            <a:xfrm rot="5400000">
              <a:off x="580738" y="422108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8" name="直線コネクタ 157"/>
            <p:cNvCxnSpPr>
              <a:stCxn id="162" idx="3"/>
              <a:endCxn id="166" idx="1"/>
            </p:cNvCxnSpPr>
            <p:nvPr/>
          </p:nvCxnSpPr>
          <p:spPr bwMode="auto">
            <a:xfrm>
              <a:off x="904774" y="4545124"/>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168" name="グループ化 167"/>
          <p:cNvGrpSpPr/>
          <p:nvPr/>
        </p:nvGrpSpPr>
        <p:grpSpPr>
          <a:xfrm>
            <a:off x="899592" y="4293096"/>
            <a:ext cx="1296144" cy="1296144"/>
            <a:chOff x="467544" y="4941168"/>
            <a:chExt cx="1296144" cy="1296144"/>
          </a:xfrm>
        </p:grpSpPr>
        <p:grpSp>
          <p:nvGrpSpPr>
            <p:cNvPr id="169" name="グループ化 149"/>
            <p:cNvGrpSpPr/>
            <p:nvPr/>
          </p:nvGrpSpPr>
          <p:grpSpPr>
            <a:xfrm>
              <a:off x="467544" y="4941168"/>
              <a:ext cx="1296144" cy="1296144"/>
              <a:chOff x="467544" y="5517232"/>
              <a:chExt cx="1296144" cy="1296144"/>
            </a:xfrm>
          </p:grpSpPr>
          <p:sp>
            <p:nvSpPr>
              <p:cNvPr id="173" name="正方形/長方形 172"/>
              <p:cNvSpPr/>
              <p:nvPr/>
            </p:nvSpPr>
            <p:spPr bwMode="auto">
              <a:xfrm>
                <a:off x="467544"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4" name="正方形/長方形 173"/>
              <p:cNvSpPr/>
              <p:nvPr/>
            </p:nvSpPr>
            <p:spPr bwMode="auto">
              <a:xfrm>
                <a:off x="683568"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5" name="正方形/長方形 174"/>
              <p:cNvSpPr/>
              <p:nvPr/>
            </p:nvSpPr>
            <p:spPr bwMode="auto">
              <a:xfrm>
                <a:off x="467544"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6" name="正方形/長方形 175"/>
              <p:cNvSpPr/>
              <p:nvPr/>
            </p:nvSpPr>
            <p:spPr bwMode="auto">
              <a:xfrm>
                <a:off x="683568"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7" name="正方形/長方形 176"/>
              <p:cNvSpPr/>
              <p:nvPr/>
            </p:nvSpPr>
            <p:spPr bwMode="auto">
              <a:xfrm>
                <a:off x="1115616"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8" name="正方形/長方形 177"/>
              <p:cNvSpPr/>
              <p:nvPr/>
            </p:nvSpPr>
            <p:spPr bwMode="auto">
              <a:xfrm>
                <a:off x="1331640"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9" name="正方形/長方形 178"/>
              <p:cNvSpPr/>
              <p:nvPr/>
            </p:nvSpPr>
            <p:spPr bwMode="auto">
              <a:xfrm>
                <a:off x="1115616"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0" name="正方形/長方形 179"/>
              <p:cNvSpPr/>
              <p:nvPr/>
            </p:nvSpPr>
            <p:spPr bwMode="auto">
              <a:xfrm>
                <a:off x="1331640"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1" name="正方形/長方形 180"/>
              <p:cNvSpPr/>
              <p:nvPr/>
            </p:nvSpPr>
            <p:spPr bwMode="auto">
              <a:xfrm>
                <a:off x="467544" y="5517232"/>
                <a:ext cx="1296144"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170" name="直線コネクタ 169"/>
            <p:cNvCxnSpPr>
              <a:stCxn id="176" idx="3"/>
              <a:endCxn id="180" idx="1"/>
            </p:cNvCxnSpPr>
            <p:nvPr/>
          </p:nvCxnSpPr>
          <p:spPr bwMode="auto">
            <a:xfrm>
              <a:off x="899592" y="59132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71" name="直線コネクタ 170"/>
            <p:cNvCxnSpPr>
              <a:stCxn id="174" idx="3"/>
              <a:endCxn id="178" idx="1"/>
            </p:cNvCxnSpPr>
            <p:nvPr/>
          </p:nvCxnSpPr>
          <p:spPr bwMode="auto">
            <a:xfrm>
              <a:off x="899592" y="52652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72" name="直線コネクタ 171"/>
            <p:cNvCxnSpPr>
              <a:stCxn id="178" idx="2"/>
              <a:endCxn id="180" idx="0"/>
            </p:cNvCxnSpPr>
            <p:nvPr/>
          </p:nvCxnSpPr>
          <p:spPr bwMode="auto">
            <a:xfrm rot="5400000">
              <a:off x="1223628" y="5589240"/>
              <a:ext cx="432048" cy="0"/>
            </a:xfrm>
            <a:prstGeom prst="line">
              <a:avLst/>
            </a:prstGeom>
            <a:noFill/>
            <a:ln w="76200" cap="flat" cmpd="sng" algn="ctr">
              <a:solidFill>
                <a:srgbClr val="FF0000"/>
              </a:solidFill>
              <a:prstDash val="solid"/>
              <a:round/>
              <a:headEnd type="none" w="med" len="med"/>
              <a:tailEnd type="none" w="med" len="med"/>
            </a:ln>
            <a:effectLst/>
          </p:spPr>
        </p:cxnSp>
      </p:grpSp>
      <p:sp>
        <p:nvSpPr>
          <p:cNvPr id="182" name="テキスト ボックス 181"/>
          <p:cNvSpPr txBox="1"/>
          <p:nvPr/>
        </p:nvSpPr>
        <p:spPr>
          <a:xfrm>
            <a:off x="179512" y="6021288"/>
            <a:ext cx="2400016" cy="400110"/>
          </a:xfrm>
          <a:prstGeom prst="rect">
            <a:avLst/>
          </a:prstGeom>
          <a:noFill/>
        </p:spPr>
        <p:txBody>
          <a:bodyPr wrap="none" rtlCol="0">
            <a:spAutoFit/>
          </a:bodyPr>
          <a:lstStyle/>
          <a:p>
            <a:r>
              <a:rPr kumimoji="1" lang="en-US" altLang="ja-JP" sz="2000" dirty="0" smtClean="0"/>
              <a:t>2x2 mesh * 4chips</a:t>
            </a:r>
            <a:endParaRPr kumimoji="1" lang="ja-JP" altLang="en-US" sz="2000" dirty="0"/>
          </a:p>
        </p:txBody>
      </p:sp>
      <p:grpSp>
        <p:nvGrpSpPr>
          <p:cNvPr id="185" name="グループ化 184"/>
          <p:cNvGrpSpPr/>
          <p:nvPr/>
        </p:nvGrpSpPr>
        <p:grpSpPr>
          <a:xfrm flipV="1">
            <a:off x="2906441" y="4149080"/>
            <a:ext cx="2592288" cy="1296144"/>
            <a:chOff x="3141215" y="3717032"/>
            <a:chExt cx="2592288" cy="1296144"/>
          </a:xfrm>
        </p:grpSpPr>
        <p:grpSp>
          <p:nvGrpSpPr>
            <p:cNvPr id="186" name="グループ化 151"/>
            <p:cNvGrpSpPr/>
            <p:nvPr/>
          </p:nvGrpSpPr>
          <p:grpSpPr>
            <a:xfrm>
              <a:off x="3141215" y="3717032"/>
              <a:ext cx="2592288" cy="1296144"/>
              <a:chOff x="3141215" y="3717032"/>
              <a:chExt cx="2592288" cy="1296144"/>
            </a:xfrm>
          </p:grpSpPr>
          <p:sp>
            <p:nvSpPr>
              <p:cNvPr id="193" name="正方形/長方形 192"/>
              <p:cNvSpPr/>
              <p:nvPr/>
            </p:nvSpPr>
            <p:spPr bwMode="auto">
              <a:xfrm>
                <a:off x="3141215"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4" name="正方形/長方形 193"/>
              <p:cNvSpPr/>
              <p:nvPr/>
            </p:nvSpPr>
            <p:spPr bwMode="auto">
              <a:xfrm>
                <a:off x="3357239"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5" name="正方形/長方形 194"/>
              <p:cNvSpPr/>
              <p:nvPr/>
            </p:nvSpPr>
            <p:spPr bwMode="auto">
              <a:xfrm>
                <a:off x="3141215"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6" name="正方形/長方形 195"/>
              <p:cNvSpPr/>
              <p:nvPr/>
            </p:nvSpPr>
            <p:spPr bwMode="auto">
              <a:xfrm>
                <a:off x="3357239"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7" name="正方形/長方形 196"/>
              <p:cNvSpPr/>
              <p:nvPr/>
            </p:nvSpPr>
            <p:spPr bwMode="auto">
              <a:xfrm>
                <a:off x="3789287"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8" name="正方形/長方形 197"/>
              <p:cNvSpPr/>
              <p:nvPr/>
            </p:nvSpPr>
            <p:spPr bwMode="auto">
              <a:xfrm>
                <a:off x="4005311"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9" name="正方形/長方形 198"/>
              <p:cNvSpPr/>
              <p:nvPr/>
            </p:nvSpPr>
            <p:spPr bwMode="auto">
              <a:xfrm>
                <a:off x="3789287"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0" name="正方形/長方形 199"/>
              <p:cNvSpPr/>
              <p:nvPr/>
            </p:nvSpPr>
            <p:spPr bwMode="auto">
              <a:xfrm>
                <a:off x="4005311"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1" name="正方形/長方形 200"/>
              <p:cNvSpPr/>
              <p:nvPr/>
            </p:nvSpPr>
            <p:spPr bwMode="auto">
              <a:xfrm>
                <a:off x="4437359"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2" name="正方形/長方形 201"/>
              <p:cNvSpPr/>
              <p:nvPr/>
            </p:nvSpPr>
            <p:spPr bwMode="auto">
              <a:xfrm>
                <a:off x="4653383"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3" name="正方形/長方形 202"/>
              <p:cNvSpPr/>
              <p:nvPr/>
            </p:nvSpPr>
            <p:spPr bwMode="auto">
              <a:xfrm>
                <a:off x="4437359"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4" name="正方形/長方形 203"/>
              <p:cNvSpPr/>
              <p:nvPr/>
            </p:nvSpPr>
            <p:spPr bwMode="auto">
              <a:xfrm>
                <a:off x="4653383"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5" name="正方形/長方形 204"/>
              <p:cNvSpPr/>
              <p:nvPr/>
            </p:nvSpPr>
            <p:spPr bwMode="auto">
              <a:xfrm>
                <a:off x="5085431"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6" name="正方形/長方形 205"/>
              <p:cNvSpPr/>
              <p:nvPr/>
            </p:nvSpPr>
            <p:spPr bwMode="auto">
              <a:xfrm>
                <a:off x="5301455"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7" name="正方形/長方形 206"/>
              <p:cNvSpPr/>
              <p:nvPr/>
            </p:nvSpPr>
            <p:spPr bwMode="auto">
              <a:xfrm>
                <a:off x="5085431"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8" name="正方形/長方形 207"/>
              <p:cNvSpPr/>
              <p:nvPr/>
            </p:nvSpPr>
            <p:spPr bwMode="auto">
              <a:xfrm>
                <a:off x="5301455"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9" name="正方形/長方形 208"/>
              <p:cNvSpPr/>
              <p:nvPr/>
            </p:nvSpPr>
            <p:spPr bwMode="auto">
              <a:xfrm>
                <a:off x="3141215" y="37170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187" name="直線コネクタ 186"/>
            <p:cNvCxnSpPr>
              <a:stCxn id="194" idx="3"/>
              <a:endCxn id="198" idx="1"/>
            </p:cNvCxnSpPr>
            <p:nvPr/>
          </p:nvCxnSpPr>
          <p:spPr bwMode="auto">
            <a:xfrm>
              <a:off x="3568980"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88" name="直線コネクタ 187"/>
            <p:cNvCxnSpPr>
              <a:stCxn id="198" idx="2"/>
              <a:endCxn id="200" idx="0"/>
            </p:cNvCxnSpPr>
            <p:nvPr/>
          </p:nvCxnSpPr>
          <p:spPr bwMode="auto">
            <a:xfrm rot="5400000">
              <a:off x="3893016"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89" name="直線コネクタ 188"/>
            <p:cNvCxnSpPr>
              <a:stCxn id="202" idx="2"/>
              <a:endCxn id="204" idx="0"/>
            </p:cNvCxnSpPr>
            <p:nvPr/>
          </p:nvCxnSpPr>
          <p:spPr bwMode="auto">
            <a:xfrm rot="5400000">
              <a:off x="454108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0" name="直線コネクタ 189"/>
            <p:cNvCxnSpPr>
              <a:stCxn id="204" idx="3"/>
              <a:endCxn id="208" idx="1"/>
            </p:cNvCxnSpPr>
            <p:nvPr/>
          </p:nvCxnSpPr>
          <p:spPr bwMode="auto">
            <a:xfrm>
              <a:off x="4865124"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1" name="直線コネクタ 190"/>
            <p:cNvCxnSpPr>
              <a:stCxn id="196" idx="3"/>
              <a:endCxn id="200" idx="1"/>
            </p:cNvCxnSpPr>
            <p:nvPr/>
          </p:nvCxnSpPr>
          <p:spPr bwMode="auto">
            <a:xfrm>
              <a:off x="3568980"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2" name="直線コネクタ 191"/>
            <p:cNvCxnSpPr>
              <a:stCxn id="198" idx="3"/>
              <a:endCxn id="202" idx="1"/>
            </p:cNvCxnSpPr>
            <p:nvPr/>
          </p:nvCxnSpPr>
          <p:spPr bwMode="auto">
            <a:xfrm>
              <a:off x="4217052" y="4041068"/>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210" name="グループ化 209"/>
          <p:cNvGrpSpPr/>
          <p:nvPr/>
        </p:nvGrpSpPr>
        <p:grpSpPr>
          <a:xfrm flipH="1">
            <a:off x="3050457" y="4365104"/>
            <a:ext cx="2592288" cy="1296144"/>
            <a:chOff x="3141215" y="5517232"/>
            <a:chExt cx="2592288" cy="1296144"/>
          </a:xfrm>
        </p:grpSpPr>
        <p:grpSp>
          <p:nvGrpSpPr>
            <p:cNvPr id="211" name="グループ化 150"/>
            <p:cNvGrpSpPr/>
            <p:nvPr/>
          </p:nvGrpSpPr>
          <p:grpSpPr>
            <a:xfrm>
              <a:off x="3141215" y="5517232"/>
              <a:ext cx="2592288" cy="1296144"/>
              <a:chOff x="3141215" y="5517232"/>
              <a:chExt cx="2592288" cy="1296144"/>
            </a:xfrm>
          </p:grpSpPr>
          <p:sp>
            <p:nvSpPr>
              <p:cNvPr id="217" name="正方形/長方形 216"/>
              <p:cNvSpPr/>
              <p:nvPr/>
            </p:nvSpPr>
            <p:spPr bwMode="auto">
              <a:xfrm>
                <a:off x="3141215"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8" name="正方形/長方形 217"/>
              <p:cNvSpPr/>
              <p:nvPr/>
            </p:nvSpPr>
            <p:spPr bwMode="auto">
              <a:xfrm>
                <a:off x="3357239"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9" name="正方形/長方形 218"/>
              <p:cNvSpPr/>
              <p:nvPr/>
            </p:nvSpPr>
            <p:spPr bwMode="auto">
              <a:xfrm>
                <a:off x="3141215"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0" name="正方形/長方形 219"/>
              <p:cNvSpPr/>
              <p:nvPr/>
            </p:nvSpPr>
            <p:spPr bwMode="auto">
              <a:xfrm>
                <a:off x="3357239"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1" name="正方形/長方形 220"/>
              <p:cNvSpPr/>
              <p:nvPr/>
            </p:nvSpPr>
            <p:spPr bwMode="auto">
              <a:xfrm>
                <a:off x="3789287"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2" name="正方形/長方形 221"/>
              <p:cNvSpPr/>
              <p:nvPr/>
            </p:nvSpPr>
            <p:spPr bwMode="auto">
              <a:xfrm>
                <a:off x="4005311"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3" name="正方形/長方形 222"/>
              <p:cNvSpPr/>
              <p:nvPr/>
            </p:nvSpPr>
            <p:spPr bwMode="auto">
              <a:xfrm>
                <a:off x="3789287"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4" name="正方形/長方形 223"/>
              <p:cNvSpPr/>
              <p:nvPr/>
            </p:nvSpPr>
            <p:spPr bwMode="auto">
              <a:xfrm>
                <a:off x="4005311"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5" name="正方形/長方形 224"/>
              <p:cNvSpPr/>
              <p:nvPr/>
            </p:nvSpPr>
            <p:spPr bwMode="auto">
              <a:xfrm>
                <a:off x="4437359"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6" name="正方形/長方形 225"/>
              <p:cNvSpPr/>
              <p:nvPr/>
            </p:nvSpPr>
            <p:spPr bwMode="auto">
              <a:xfrm>
                <a:off x="4653383"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7" name="正方形/長方形 226"/>
              <p:cNvSpPr/>
              <p:nvPr/>
            </p:nvSpPr>
            <p:spPr bwMode="auto">
              <a:xfrm>
                <a:off x="4437359"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8" name="正方形/長方形 227"/>
              <p:cNvSpPr/>
              <p:nvPr/>
            </p:nvSpPr>
            <p:spPr bwMode="auto">
              <a:xfrm>
                <a:off x="4653383"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9" name="正方形/長方形 228"/>
              <p:cNvSpPr/>
              <p:nvPr/>
            </p:nvSpPr>
            <p:spPr bwMode="auto">
              <a:xfrm>
                <a:off x="5085431"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0" name="正方形/長方形 229"/>
              <p:cNvSpPr/>
              <p:nvPr/>
            </p:nvSpPr>
            <p:spPr bwMode="auto">
              <a:xfrm>
                <a:off x="5301455"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1" name="正方形/長方形 230"/>
              <p:cNvSpPr/>
              <p:nvPr/>
            </p:nvSpPr>
            <p:spPr bwMode="auto">
              <a:xfrm>
                <a:off x="5085431"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2" name="正方形/長方形 231"/>
              <p:cNvSpPr/>
              <p:nvPr/>
            </p:nvSpPr>
            <p:spPr bwMode="auto">
              <a:xfrm>
                <a:off x="5301455"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3" name="正方形/長方形 232"/>
              <p:cNvSpPr/>
              <p:nvPr/>
            </p:nvSpPr>
            <p:spPr bwMode="auto">
              <a:xfrm>
                <a:off x="3141215" y="55172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212" name="直線コネクタ 211"/>
            <p:cNvCxnSpPr>
              <a:stCxn id="218" idx="2"/>
              <a:endCxn id="220" idx="0"/>
            </p:cNvCxnSpPr>
            <p:nvPr/>
          </p:nvCxnSpPr>
          <p:spPr bwMode="auto">
            <a:xfrm rot="5400000">
              <a:off x="3244944"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13" name="直線コネクタ 212"/>
            <p:cNvCxnSpPr>
              <a:stCxn id="222" idx="2"/>
              <a:endCxn id="224" idx="0"/>
            </p:cNvCxnSpPr>
            <p:nvPr/>
          </p:nvCxnSpPr>
          <p:spPr bwMode="auto">
            <a:xfrm rot="5400000">
              <a:off x="3893016"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14" name="直線コネクタ 213"/>
            <p:cNvCxnSpPr>
              <a:stCxn id="226" idx="3"/>
              <a:endCxn id="230" idx="1"/>
            </p:cNvCxnSpPr>
            <p:nvPr/>
          </p:nvCxnSpPr>
          <p:spPr bwMode="auto">
            <a:xfrm>
              <a:off x="4865124" y="58412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15" name="直線コネクタ 214"/>
            <p:cNvCxnSpPr>
              <a:stCxn id="228" idx="3"/>
              <a:endCxn id="232" idx="1"/>
            </p:cNvCxnSpPr>
            <p:nvPr/>
          </p:nvCxnSpPr>
          <p:spPr bwMode="auto">
            <a:xfrm>
              <a:off x="4865124" y="64893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16" name="直線コネクタ 215"/>
            <p:cNvCxnSpPr>
              <a:stCxn id="224" idx="3"/>
              <a:endCxn id="228" idx="1"/>
            </p:cNvCxnSpPr>
            <p:nvPr/>
          </p:nvCxnSpPr>
          <p:spPr bwMode="auto">
            <a:xfrm>
              <a:off x="4217052" y="6489340"/>
              <a:ext cx="432048" cy="0"/>
            </a:xfrm>
            <a:prstGeom prst="line">
              <a:avLst/>
            </a:prstGeom>
            <a:noFill/>
            <a:ln w="76200" cap="flat" cmpd="sng" algn="ctr">
              <a:solidFill>
                <a:srgbClr val="FF0000"/>
              </a:solidFill>
              <a:prstDash val="solid"/>
              <a:round/>
              <a:headEnd type="none" w="med" len="med"/>
              <a:tailEnd type="none" w="med" len="med"/>
            </a:ln>
            <a:effectLst/>
          </p:spPr>
        </p:cxnSp>
      </p:grpSp>
      <p:sp>
        <p:nvSpPr>
          <p:cNvPr id="234" name="テキスト ボックス 233"/>
          <p:cNvSpPr txBox="1"/>
          <p:nvPr/>
        </p:nvSpPr>
        <p:spPr>
          <a:xfrm>
            <a:off x="2892064" y="6021288"/>
            <a:ext cx="2400016" cy="400110"/>
          </a:xfrm>
          <a:prstGeom prst="rect">
            <a:avLst/>
          </a:prstGeom>
          <a:noFill/>
        </p:spPr>
        <p:txBody>
          <a:bodyPr wrap="none" rtlCol="0">
            <a:spAutoFit/>
          </a:bodyPr>
          <a:lstStyle/>
          <a:p>
            <a:r>
              <a:rPr lang="en-US" altLang="ja-JP" sz="2000" dirty="0" smtClean="0"/>
              <a:t>4</a:t>
            </a:r>
            <a:r>
              <a:rPr kumimoji="1" lang="en-US" altLang="ja-JP" sz="2000" dirty="0" smtClean="0"/>
              <a:t>x2 mesh * 4chips</a:t>
            </a:r>
            <a:endParaRPr kumimoji="1" lang="ja-JP" altLang="en-US" sz="2000" dirty="0"/>
          </a:p>
        </p:txBody>
      </p:sp>
      <p:grpSp>
        <p:nvGrpSpPr>
          <p:cNvPr id="237" name="グループ化 236"/>
          <p:cNvGrpSpPr/>
          <p:nvPr/>
        </p:nvGrpSpPr>
        <p:grpSpPr>
          <a:xfrm flipV="1">
            <a:off x="6092552" y="3725416"/>
            <a:ext cx="2592288" cy="2592288"/>
            <a:chOff x="6228184" y="3717032"/>
            <a:chExt cx="2592288" cy="2592288"/>
          </a:xfrm>
        </p:grpSpPr>
        <p:sp>
          <p:nvSpPr>
            <p:cNvPr id="238" name="正方形/長方形 237"/>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9" name="正方形/長方形 238"/>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0" name="正方形/長方形 239"/>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1" name="正方形/長方形 240"/>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2" name="正方形/長方形 241"/>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3" name="正方形/長方形 242"/>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4" name="正方形/長方形 243"/>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5" name="正方形/長方形 244"/>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6" name="正方形/長方形 245"/>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7" name="正方形/長方形 246"/>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8" name="正方形/長方形 247"/>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9" name="正方形/長方形 248"/>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0" name="正方形/長方形 249"/>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1" name="正方形/長方形 250"/>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2" name="正方形/長方形 251"/>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3" name="正方形/長方形 252"/>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4" name="正方形/長方形 253"/>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5" name="正方形/長方形 254"/>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6" name="正方形/長方形 255"/>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7" name="正方形/長方形 256"/>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8" name="正方形/長方形 257"/>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9" name="正方形/長方形 258"/>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0" name="正方形/長方形 259"/>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1" name="正方形/長方形 260"/>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5" name="正方形/長方形 294"/>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7" name="正方形/長方形 326"/>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9" name="正方形/長方形 368"/>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89" name="正方形/長方形 388"/>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2" name="正方形/長方形 391"/>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5" name="正方形/長方形 394"/>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8" name="正方形/長方形 397"/>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1" name="正方形/長方形 400"/>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nvGrpSpPr>
            <p:cNvPr id="404" name="グループ化 294"/>
            <p:cNvGrpSpPr/>
            <p:nvPr/>
          </p:nvGrpSpPr>
          <p:grpSpPr>
            <a:xfrm>
              <a:off x="6552220" y="4041068"/>
              <a:ext cx="1836204" cy="1944216"/>
              <a:chOff x="6552220" y="4041068"/>
              <a:chExt cx="1836204" cy="1944216"/>
            </a:xfrm>
          </p:grpSpPr>
          <p:cxnSp>
            <p:nvCxnSpPr>
              <p:cNvPr id="410" name="直線コネクタ 409"/>
              <p:cNvCxnSpPr>
                <a:stCxn id="239" idx="3"/>
                <a:endCxn id="243"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1" name="直線コネクタ 410"/>
              <p:cNvCxnSpPr>
                <a:stCxn id="243" idx="2"/>
                <a:endCxn id="245" idx="0"/>
              </p:cNvCxnSpPr>
              <p:nvPr/>
            </p:nvCxnSpPr>
            <p:spPr bwMode="auto">
              <a:xfrm rot="5400000">
                <a:off x="698426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2" name="直線コネクタ 411"/>
              <p:cNvCxnSpPr>
                <a:stCxn id="247" idx="2"/>
                <a:endCxn id="249"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3" name="直線コネクタ 412"/>
              <p:cNvCxnSpPr>
                <a:stCxn id="249" idx="3"/>
                <a:endCxn id="253"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4" name="直線コネクタ 413"/>
              <p:cNvCxnSpPr>
                <a:stCxn id="241" idx="3"/>
                <a:endCxn id="245" idx="1"/>
              </p:cNvCxnSpPr>
              <p:nvPr/>
            </p:nvCxnSpPr>
            <p:spPr bwMode="auto">
              <a:xfrm>
                <a:off x="6660232"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5" name="直線コネクタ 414"/>
              <p:cNvCxnSpPr>
                <a:stCxn id="243" idx="3"/>
                <a:endCxn id="247" idx="1"/>
              </p:cNvCxnSpPr>
              <p:nvPr/>
            </p:nvCxnSpPr>
            <p:spPr bwMode="auto">
              <a:xfrm>
                <a:off x="7308304"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6" name="直線コネクタ 415"/>
              <p:cNvCxnSpPr>
                <a:stCxn id="255" idx="2"/>
                <a:endCxn id="257"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7" name="直線コネクタ 416"/>
              <p:cNvCxnSpPr>
                <a:stCxn id="259" idx="2"/>
                <a:endCxn id="261" idx="0"/>
              </p:cNvCxnSpPr>
              <p:nvPr/>
            </p:nvCxnSpPr>
            <p:spPr bwMode="auto">
              <a:xfrm rot="5400000">
                <a:off x="6984268"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8" name="直線コネクタ 417"/>
              <p:cNvCxnSpPr>
                <a:stCxn id="327" idx="3"/>
                <a:endCxn id="395"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9" name="直線コネクタ 418"/>
              <p:cNvCxnSpPr>
                <a:stCxn id="389" idx="3"/>
                <a:endCxn id="401"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20" name="直線コネクタ 419"/>
              <p:cNvCxnSpPr>
                <a:stCxn id="261" idx="3"/>
                <a:endCxn id="389"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grpSp>
        <p:cxnSp>
          <p:nvCxnSpPr>
            <p:cNvPr id="405" name="直線コネクタ 404"/>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06" name="直線コネクタ 405"/>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07" name="直線コネクタ 406"/>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08" name="直線コネクタ 407"/>
            <p:cNvCxnSpPr/>
            <p:nvPr/>
          </p:nvCxnSpPr>
          <p:spPr bwMode="auto">
            <a:xfrm>
              <a:off x="7308304" y="5332120"/>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409" name="正方形/長方形 408"/>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421" name="グループ化 420"/>
          <p:cNvGrpSpPr/>
          <p:nvPr/>
        </p:nvGrpSpPr>
        <p:grpSpPr>
          <a:xfrm>
            <a:off x="6300192" y="3933056"/>
            <a:ext cx="2592288" cy="2592288"/>
            <a:chOff x="6228184" y="3717032"/>
            <a:chExt cx="2592288" cy="2592288"/>
          </a:xfrm>
        </p:grpSpPr>
        <p:sp>
          <p:nvSpPr>
            <p:cNvPr id="422" name="正方形/長方形 421"/>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3" name="正方形/長方形 422"/>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4" name="正方形/長方形 423"/>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5" name="正方形/長方形 424"/>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6" name="正方形/長方形 425"/>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7" name="正方形/長方形 426"/>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8" name="正方形/長方形 427"/>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9" name="正方形/長方形 428"/>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0" name="正方形/長方形 429"/>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1" name="正方形/長方形 430"/>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2" name="正方形/長方形 431"/>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3" name="正方形/長方形 432"/>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4" name="正方形/長方形 433"/>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5" name="正方形/長方形 434"/>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6" name="正方形/長方形 435"/>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7" name="正方形/長方形 436"/>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8" name="正方形/長方形 437"/>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9" name="正方形/長方形 438"/>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0" name="正方形/長方形 439"/>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1" name="正方形/長方形 440"/>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2" name="正方形/長方形 441"/>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3" name="正方形/長方形 442"/>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4" name="正方形/長方形 443"/>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5" name="正方形/長方形 444"/>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6" name="正方形/長方形 445"/>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7" name="正方形/長方形 446"/>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8" name="正方形/長方形 447"/>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9" name="正方形/長方形 448"/>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0" name="正方形/長方形 449"/>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1" name="正方形/長方形 450"/>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2" name="正方形/長方形 451"/>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3" name="正方形/長方形 452"/>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454" name="直線コネクタ 453"/>
            <p:cNvCxnSpPr>
              <a:stCxn id="423" idx="3"/>
              <a:endCxn id="427"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5" name="直線コネクタ 454"/>
            <p:cNvCxnSpPr/>
            <p:nvPr/>
          </p:nvCxnSpPr>
          <p:spPr bwMode="auto">
            <a:xfrm rot="5400000">
              <a:off x="63207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6" name="直線コネクタ 455"/>
            <p:cNvCxnSpPr>
              <a:stCxn id="431" idx="2"/>
              <a:endCxn id="433"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7" name="直線コネクタ 456"/>
            <p:cNvCxnSpPr>
              <a:stCxn id="433" idx="3"/>
              <a:endCxn id="437"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8" name="直線コネクタ 457"/>
            <p:cNvCxnSpPr/>
            <p:nvPr/>
          </p:nvCxnSpPr>
          <p:spPr bwMode="auto">
            <a:xfrm>
              <a:off x="6660232" y="534239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9" name="直線コネクタ 458"/>
            <p:cNvCxnSpPr/>
            <p:nvPr/>
          </p:nvCxnSpPr>
          <p:spPr bwMode="auto">
            <a:xfrm>
              <a:off x="7956376"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0" name="直線コネクタ 459"/>
            <p:cNvCxnSpPr>
              <a:stCxn id="439" idx="2"/>
              <a:endCxn id="441"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1" name="直線コネクタ 460"/>
            <p:cNvCxnSpPr/>
            <p:nvPr/>
          </p:nvCxnSpPr>
          <p:spPr bwMode="auto">
            <a:xfrm rot="5400000">
              <a:off x="8285503"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2" name="直線コネクタ 461"/>
            <p:cNvCxnSpPr>
              <a:stCxn id="447" idx="3"/>
              <a:endCxn id="451"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3" name="直線コネクタ 462"/>
            <p:cNvCxnSpPr>
              <a:stCxn id="449" idx="3"/>
              <a:endCxn id="453"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4" name="直線コネクタ 463"/>
            <p:cNvCxnSpPr>
              <a:stCxn id="445" idx="3"/>
              <a:endCxn id="449"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5" name="直線コネクタ 464"/>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6" name="直線コネクタ 465"/>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7" name="直線コネクタ 466"/>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8" name="直線コネクタ 467"/>
            <p:cNvCxnSpPr/>
            <p:nvPr/>
          </p:nvCxnSpPr>
          <p:spPr bwMode="auto">
            <a:xfrm>
              <a:off x="7308304" y="4694322"/>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469" name="正方形/長方形 468"/>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470" name="グループ化 469"/>
          <p:cNvGrpSpPr/>
          <p:nvPr/>
        </p:nvGrpSpPr>
        <p:grpSpPr>
          <a:xfrm rot="16200000">
            <a:off x="6516216" y="4149080"/>
            <a:ext cx="2592288" cy="2592288"/>
            <a:chOff x="6228184" y="3717032"/>
            <a:chExt cx="2592288" cy="2592288"/>
          </a:xfrm>
        </p:grpSpPr>
        <p:sp>
          <p:nvSpPr>
            <p:cNvPr id="471" name="正方形/長方形 470"/>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2" name="正方形/長方形 471"/>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3" name="正方形/長方形 472"/>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4" name="正方形/長方形 473"/>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5" name="正方形/長方形 474"/>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6" name="正方形/長方形 475"/>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7" name="正方形/長方形 476"/>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8" name="正方形/長方形 477"/>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9" name="正方形/長方形 478"/>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0" name="正方形/長方形 479"/>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1" name="正方形/長方形 480"/>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2" name="正方形/長方形 481"/>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3" name="正方形/長方形 482"/>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4" name="正方形/長方形 483"/>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5" name="正方形/長方形 484"/>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6" name="正方形/長方形 485"/>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7" name="正方形/長方形 486"/>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8" name="正方形/長方形 487"/>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9" name="正方形/長方形 488"/>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0" name="正方形/長方形 489"/>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1" name="正方形/長方形 490"/>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2" name="正方形/長方形 491"/>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3" name="正方形/長方形 492"/>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4" name="正方形/長方形 493"/>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5" name="正方形/長方形 494"/>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6" name="正方形/長方形 495"/>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7" name="正方形/長方形 496"/>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8" name="正方形/長方形 497"/>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9" name="正方形/長方形 498"/>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00" name="正方形/長方形 499"/>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01" name="正方形/長方形 500"/>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02" name="正方形/長方形 501"/>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503" name="直線コネクタ 502"/>
            <p:cNvCxnSpPr>
              <a:stCxn id="472" idx="3"/>
              <a:endCxn id="476"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4" name="直線コネクタ 503"/>
            <p:cNvCxnSpPr/>
            <p:nvPr/>
          </p:nvCxnSpPr>
          <p:spPr bwMode="auto">
            <a:xfrm rot="5400000">
              <a:off x="63207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5" name="直線コネクタ 504"/>
            <p:cNvCxnSpPr>
              <a:stCxn id="480" idx="2"/>
              <a:endCxn id="482"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6" name="直線コネクタ 505"/>
            <p:cNvCxnSpPr>
              <a:stCxn id="482" idx="3"/>
              <a:endCxn id="486"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7" name="直線コネクタ 506"/>
            <p:cNvCxnSpPr/>
            <p:nvPr/>
          </p:nvCxnSpPr>
          <p:spPr bwMode="auto">
            <a:xfrm>
              <a:off x="6660232" y="534239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8" name="直線コネクタ 507"/>
            <p:cNvCxnSpPr/>
            <p:nvPr/>
          </p:nvCxnSpPr>
          <p:spPr bwMode="auto">
            <a:xfrm>
              <a:off x="7956376"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9" name="直線コネクタ 508"/>
            <p:cNvCxnSpPr>
              <a:stCxn id="488" idx="2"/>
              <a:endCxn id="490"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0" name="直線コネクタ 509"/>
            <p:cNvCxnSpPr/>
            <p:nvPr/>
          </p:nvCxnSpPr>
          <p:spPr bwMode="auto">
            <a:xfrm rot="5400000">
              <a:off x="8285503"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1" name="直線コネクタ 510"/>
            <p:cNvCxnSpPr>
              <a:stCxn id="496" idx="3"/>
              <a:endCxn id="500"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2" name="直線コネクタ 511"/>
            <p:cNvCxnSpPr>
              <a:stCxn id="498" idx="3"/>
              <a:endCxn id="502"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3" name="直線コネクタ 512"/>
            <p:cNvCxnSpPr>
              <a:stCxn id="494" idx="3"/>
              <a:endCxn id="498"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4" name="直線コネクタ 513"/>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5" name="直線コネクタ 514"/>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6" name="直線コネクタ 515"/>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7" name="直線コネクタ 516"/>
            <p:cNvCxnSpPr/>
            <p:nvPr/>
          </p:nvCxnSpPr>
          <p:spPr bwMode="auto">
            <a:xfrm>
              <a:off x="7308304" y="4694322"/>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518" name="正方形/長方形 517"/>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テキスト ボックス 518"/>
          <p:cNvSpPr txBox="1"/>
          <p:nvPr/>
        </p:nvSpPr>
        <p:spPr>
          <a:xfrm>
            <a:off x="6228184" y="6341258"/>
            <a:ext cx="2400016" cy="400110"/>
          </a:xfrm>
          <a:prstGeom prst="rect">
            <a:avLst/>
          </a:prstGeom>
          <a:noFill/>
        </p:spPr>
        <p:txBody>
          <a:bodyPr wrap="none" rtlCol="0">
            <a:spAutoFit/>
          </a:bodyPr>
          <a:lstStyle/>
          <a:p>
            <a:r>
              <a:rPr lang="en-US" altLang="ja-JP" sz="2000" dirty="0" smtClean="0"/>
              <a:t>4</a:t>
            </a:r>
            <a:r>
              <a:rPr kumimoji="1" lang="en-US" altLang="ja-JP" sz="2000" dirty="0" smtClean="0"/>
              <a:t>x4 mesh * 4chips</a:t>
            </a:r>
            <a:endParaRPr kumimoji="1" lang="ja-JP" altLang="en-US" sz="2000" dirty="0"/>
          </a:p>
        </p:txBody>
      </p:sp>
      <p:sp>
        <p:nvSpPr>
          <p:cNvPr id="2" name="タイトル 1"/>
          <p:cNvSpPr>
            <a:spLocks noGrp="1"/>
          </p:cNvSpPr>
          <p:nvPr>
            <p:ph type="title"/>
          </p:nvPr>
        </p:nvSpPr>
        <p:spPr/>
        <p:txBody>
          <a:bodyPr/>
          <a:lstStyle/>
          <a:p>
            <a:r>
              <a:rPr kumimoji="1" lang="en-US" altLang="ja-JP" dirty="0" smtClean="0"/>
              <a:t>Network topology: </a:t>
            </a:r>
            <a:r>
              <a:rPr kumimoji="1" lang="en-US" altLang="ja-JP" sz="3200" dirty="0" smtClean="0"/>
              <a:t>Irregular</a:t>
            </a:r>
            <a:endParaRPr kumimoji="1" lang="ja-JP" altLang="en-US" dirty="0"/>
          </a:p>
        </p:txBody>
      </p:sp>
      <p:sp>
        <p:nvSpPr>
          <p:cNvPr id="3" name="コンテンツ プレースホルダ 2"/>
          <p:cNvSpPr>
            <a:spLocks noGrp="1"/>
          </p:cNvSpPr>
          <p:nvPr>
            <p:ph idx="1"/>
          </p:nvPr>
        </p:nvSpPr>
        <p:spPr>
          <a:xfrm>
            <a:off x="228600" y="914400"/>
            <a:ext cx="8915400" cy="5638800"/>
          </a:xfrm>
        </p:spPr>
        <p:txBody>
          <a:bodyPr/>
          <a:lstStyle/>
          <a:p>
            <a:r>
              <a:rPr kumimoji="1" lang="en-US" altLang="ja-JP" sz="2800" dirty="0" smtClean="0"/>
              <a:t>The following iteration is performed 1,000 times</a:t>
            </a:r>
          </a:p>
          <a:p>
            <a:pPr lvl="1"/>
            <a:r>
              <a:rPr lang="en-US" altLang="ja-JP" sz="2400" dirty="0" smtClean="0"/>
              <a:t>Each tile has router and core (e.g., processor or caches)</a:t>
            </a:r>
          </a:p>
          <a:p>
            <a:pPr lvl="1"/>
            <a:r>
              <a:rPr lang="en-US" altLang="ja-JP" sz="2400" dirty="0" smtClean="0"/>
              <a:t>Each horizontal link appears with 50%</a:t>
            </a:r>
          </a:p>
          <a:p>
            <a:r>
              <a:rPr lang="en-US" altLang="ja-JP" sz="2800" dirty="0" smtClean="0"/>
              <a:t>We examined three cases: 16, 32, and 64 tiles</a:t>
            </a:r>
          </a:p>
          <a:p>
            <a:endParaRPr lang="en-US" altLang="ja-JP" dirty="0" smtClean="0"/>
          </a:p>
        </p:txBody>
      </p:sp>
      <p:sp>
        <p:nvSpPr>
          <p:cNvPr id="4" name="テキスト ボックス 3"/>
          <p:cNvSpPr txBox="1"/>
          <p:nvPr/>
        </p:nvSpPr>
        <p:spPr>
          <a:xfrm>
            <a:off x="96957" y="2926149"/>
            <a:ext cx="2170787" cy="461665"/>
          </a:xfrm>
          <a:prstGeom prst="rect">
            <a:avLst/>
          </a:prstGeom>
          <a:solidFill>
            <a:srgbClr val="FFFFFF"/>
          </a:solidFill>
          <a:ln w="28575">
            <a:solidFill>
              <a:schemeClr val="accent6"/>
            </a:solidFill>
          </a:ln>
        </p:spPr>
        <p:txBody>
          <a:bodyPr wrap="none" rtlCol="0">
            <a:spAutoFit/>
          </a:bodyPr>
          <a:lstStyle/>
          <a:p>
            <a:r>
              <a:rPr lang="en-US" altLang="ja-JP" sz="2400" dirty="0" smtClean="0"/>
              <a:t>16-tile (2,2,4)</a:t>
            </a:r>
            <a:endParaRPr kumimoji="1" lang="ja-JP" altLang="en-US" sz="2400" dirty="0"/>
          </a:p>
        </p:txBody>
      </p:sp>
      <p:sp>
        <p:nvSpPr>
          <p:cNvPr id="5" name="テキスト ボックス 4"/>
          <p:cNvSpPr txBox="1"/>
          <p:nvPr/>
        </p:nvSpPr>
        <p:spPr>
          <a:xfrm>
            <a:off x="2771800" y="2926149"/>
            <a:ext cx="2220480" cy="461665"/>
          </a:xfrm>
          <a:prstGeom prst="rect">
            <a:avLst/>
          </a:prstGeom>
          <a:solidFill>
            <a:srgbClr val="FFFFFF"/>
          </a:solidFill>
          <a:ln w="28575">
            <a:solidFill>
              <a:srgbClr val="00B050"/>
            </a:solidFill>
          </a:ln>
        </p:spPr>
        <p:txBody>
          <a:bodyPr wrap="none" rtlCol="0">
            <a:spAutoFit/>
          </a:bodyPr>
          <a:lstStyle/>
          <a:p>
            <a:r>
              <a:rPr lang="en-US" altLang="ja-JP" sz="2400" dirty="0" smtClean="0"/>
              <a:t>32-tile (4,2,4)</a:t>
            </a:r>
            <a:endParaRPr kumimoji="1" lang="ja-JP" altLang="en-US" sz="2400" dirty="0"/>
          </a:p>
        </p:txBody>
      </p:sp>
      <p:sp>
        <p:nvSpPr>
          <p:cNvPr id="6" name="テキスト ボックス 5"/>
          <p:cNvSpPr txBox="1"/>
          <p:nvPr/>
        </p:nvSpPr>
        <p:spPr>
          <a:xfrm>
            <a:off x="6372200" y="2926149"/>
            <a:ext cx="2220480" cy="461665"/>
          </a:xfrm>
          <a:prstGeom prst="rect">
            <a:avLst/>
          </a:prstGeom>
          <a:solidFill>
            <a:srgbClr val="FFFFFF"/>
          </a:solidFill>
          <a:ln w="28575">
            <a:solidFill>
              <a:srgbClr val="FFC000"/>
            </a:solidFill>
          </a:ln>
        </p:spPr>
        <p:txBody>
          <a:bodyPr wrap="none" rtlCol="0">
            <a:spAutoFit/>
          </a:bodyPr>
          <a:lstStyle/>
          <a:p>
            <a:r>
              <a:rPr lang="en-US" altLang="ja-JP" sz="2400" dirty="0" smtClean="0"/>
              <a:t>64-tile (4,4,4)</a:t>
            </a:r>
            <a:endParaRPr kumimoji="1" lang="ja-JP" altLang="en-US" sz="2400" dirty="0"/>
          </a:p>
        </p:txBody>
      </p:sp>
      <p:grpSp>
        <p:nvGrpSpPr>
          <p:cNvPr id="7" name="グループ化 152"/>
          <p:cNvGrpSpPr/>
          <p:nvPr/>
        </p:nvGrpSpPr>
        <p:grpSpPr>
          <a:xfrm>
            <a:off x="251520" y="3645024"/>
            <a:ext cx="1296144" cy="1296144"/>
            <a:chOff x="467544" y="3573016"/>
            <a:chExt cx="1296144" cy="1296144"/>
          </a:xfrm>
        </p:grpSpPr>
        <p:grpSp>
          <p:nvGrpSpPr>
            <p:cNvPr id="8" name="グループ化 148"/>
            <p:cNvGrpSpPr/>
            <p:nvPr/>
          </p:nvGrpSpPr>
          <p:grpSpPr>
            <a:xfrm>
              <a:off x="467544" y="3573016"/>
              <a:ext cx="1296144" cy="1296144"/>
              <a:chOff x="467544" y="3573016"/>
              <a:chExt cx="1296144" cy="1296144"/>
            </a:xfrm>
          </p:grpSpPr>
          <p:sp>
            <p:nvSpPr>
              <p:cNvPr id="307" name="正方形/長方形 306"/>
              <p:cNvSpPr/>
              <p:nvPr/>
            </p:nvSpPr>
            <p:spPr bwMode="auto">
              <a:xfrm>
                <a:off x="467544"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08" name="正方形/長方形 307"/>
              <p:cNvSpPr/>
              <p:nvPr/>
            </p:nvSpPr>
            <p:spPr bwMode="auto">
              <a:xfrm>
                <a:off x="683568"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09" name="正方形/長方形 308"/>
              <p:cNvSpPr/>
              <p:nvPr/>
            </p:nvSpPr>
            <p:spPr bwMode="auto">
              <a:xfrm>
                <a:off x="467544"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0" name="正方形/長方形 309"/>
              <p:cNvSpPr/>
              <p:nvPr/>
            </p:nvSpPr>
            <p:spPr bwMode="auto">
              <a:xfrm>
                <a:off x="683568"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1" name="正方形/長方形 310"/>
              <p:cNvSpPr/>
              <p:nvPr/>
            </p:nvSpPr>
            <p:spPr bwMode="auto">
              <a:xfrm>
                <a:off x="1115616"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2" name="正方形/長方形 311"/>
              <p:cNvSpPr/>
              <p:nvPr/>
            </p:nvSpPr>
            <p:spPr bwMode="auto">
              <a:xfrm>
                <a:off x="1331640"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3" name="正方形/長方形 312"/>
              <p:cNvSpPr/>
              <p:nvPr/>
            </p:nvSpPr>
            <p:spPr bwMode="auto">
              <a:xfrm>
                <a:off x="1115616"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4" name="正方形/長方形 313"/>
              <p:cNvSpPr/>
              <p:nvPr/>
            </p:nvSpPr>
            <p:spPr bwMode="auto">
              <a:xfrm>
                <a:off x="1331640"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6" name="正方形/長方形 315"/>
              <p:cNvSpPr/>
              <p:nvPr/>
            </p:nvSpPr>
            <p:spPr bwMode="auto">
              <a:xfrm>
                <a:off x="467544" y="3573016"/>
                <a:ext cx="1296144"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328" name="直線コネクタ 327"/>
            <p:cNvCxnSpPr>
              <a:stCxn id="308" idx="2"/>
              <a:endCxn id="310" idx="0"/>
            </p:cNvCxnSpPr>
            <p:nvPr/>
          </p:nvCxnSpPr>
          <p:spPr bwMode="auto">
            <a:xfrm rot="5400000">
              <a:off x="580738" y="422108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29" name="直線コネクタ 328"/>
            <p:cNvCxnSpPr>
              <a:stCxn id="310" idx="3"/>
              <a:endCxn id="314" idx="1"/>
            </p:cNvCxnSpPr>
            <p:nvPr/>
          </p:nvCxnSpPr>
          <p:spPr bwMode="auto">
            <a:xfrm>
              <a:off x="904774" y="4545124"/>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9" name="グループ化 182"/>
          <p:cNvGrpSpPr/>
          <p:nvPr/>
        </p:nvGrpSpPr>
        <p:grpSpPr>
          <a:xfrm>
            <a:off x="2627784" y="3717032"/>
            <a:ext cx="2592288" cy="1296144"/>
            <a:chOff x="3141215" y="3717032"/>
            <a:chExt cx="2592288" cy="1296144"/>
          </a:xfrm>
        </p:grpSpPr>
        <p:grpSp>
          <p:nvGrpSpPr>
            <p:cNvPr id="10" name="グループ化 151"/>
            <p:cNvGrpSpPr/>
            <p:nvPr/>
          </p:nvGrpSpPr>
          <p:grpSpPr>
            <a:xfrm>
              <a:off x="3141215" y="3717032"/>
              <a:ext cx="2592288" cy="1296144"/>
              <a:chOff x="3141215" y="3717032"/>
              <a:chExt cx="2592288" cy="1296144"/>
            </a:xfrm>
          </p:grpSpPr>
          <p:sp>
            <p:nvSpPr>
              <p:cNvPr id="334" name="正方形/長方形 333"/>
              <p:cNvSpPr/>
              <p:nvPr/>
            </p:nvSpPr>
            <p:spPr bwMode="auto">
              <a:xfrm>
                <a:off x="3141215"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5" name="正方形/長方形 334"/>
              <p:cNvSpPr/>
              <p:nvPr/>
            </p:nvSpPr>
            <p:spPr bwMode="auto">
              <a:xfrm>
                <a:off x="3357239"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6" name="正方形/長方形 335"/>
              <p:cNvSpPr/>
              <p:nvPr/>
            </p:nvSpPr>
            <p:spPr bwMode="auto">
              <a:xfrm>
                <a:off x="3141215"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7" name="正方形/長方形 336"/>
              <p:cNvSpPr/>
              <p:nvPr/>
            </p:nvSpPr>
            <p:spPr bwMode="auto">
              <a:xfrm>
                <a:off x="3357239"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8" name="正方形/長方形 337"/>
              <p:cNvSpPr/>
              <p:nvPr/>
            </p:nvSpPr>
            <p:spPr bwMode="auto">
              <a:xfrm>
                <a:off x="3789287"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39" name="正方形/長方形 338"/>
              <p:cNvSpPr/>
              <p:nvPr/>
            </p:nvSpPr>
            <p:spPr bwMode="auto">
              <a:xfrm>
                <a:off x="4005311"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0" name="正方形/長方形 339"/>
              <p:cNvSpPr/>
              <p:nvPr/>
            </p:nvSpPr>
            <p:spPr bwMode="auto">
              <a:xfrm>
                <a:off x="3789287"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1" name="正方形/長方形 340"/>
              <p:cNvSpPr/>
              <p:nvPr/>
            </p:nvSpPr>
            <p:spPr bwMode="auto">
              <a:xfrm>
                <a:off x="4005311"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2" name="正方形/長方形 341"/>
              <p:cNvSpPr/>
              <p:nvPr/>
            </p:nvSpPr>
            <p:spPr bwMode="auto">
              <a:xfrm>
                <a:off x="4437359"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3" name="正方形/長方形 342"/>
              <p:cNvSpPr/>
              <p:nvPr/>
            </p:nvSpPr>
            <p:spPr bwMode="auto">
              <a:xfrm>
                <a:off x="4653383"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4" name="正方形/長方形 343"/>
              <p:cNvSpPr/>
              <p:nvPr/>
            </p:nvSpPr>
            <p:spPr bwMode="auto">
              <a:xfrm>
                <a:off x="4437359"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5" name="正方形/長方形 344"/>
              <p:cNvSpPr/>
              <p:nvPr/>
            </p:nvSpPr>
            <p:spPr bwMode="auto">
              <a:xfrm>
                <a:off x="4653383"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6" name="正方形/長方形 345"/>
              <p:cNvSpPr/>
              <p:nvPr/>
            </p:nvSpPr>
            <p:spPr bwMode="auto">
              <a:xfrm>
                <a:off x="5085431"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7" name="正方形/長方形 346"/>
              <p:cNvSpPr/>
              <p:nvPr/>
            </p:nvSpPr>
            <p:spPr bwMode="auto">
              <a:xfrm>
                <a:off x="5301455"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8" name="正方形/長方形 347"/>
              <p:cNvSpPr/>
              <p:nvPr/>
            </p:nvSpPr>
            <p:spPr bwMode="auto">
              <a:xfrm>
                <a:off x="5085431"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49" name="正方形/長方形 348"/>
              <p:cNvSpPr/>
              <p:nvPr/>
            </p:nvSpPr>
            <p:spPr bwMode="auto">
              <a:xfrm>
                <a:off x="5301455"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0" name="正方形/長方形 349"/>
              <p:cNvSpPr/>
              <p:nvPr/>
            </p:nvSpPr>
            <p:spPr bwMode="auto">
              <a:xfrm>
                <a:off x="3141215" y="37170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370" name="直線コネクタ 369"/>
            <p:cNvCxnSpPr>
              <a:stCxn id="335" idx="3"/>
              <a:endCxn id="339" idx="1"/>
            </p:cNvCxnSpPr>
            <p:nvPr/>
          </p:nvCxnSpPr>
          <p:spPr bwMode="auto">
            <a:xfrm>
              <a:off x="3568980"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1" name="直線コネクタ 370"/>
            <p:cNvCxnSpPr>
              <a:stCxn id="339" idx="2"/>
              <a:endCxn id="341" idx="0"/>
            </p:cNvCxnSpPr>
            <p:nvPr/>
          </p:nvCxnSpPr>
          <p:spPr bwMode="auto">
            <a:xfrm rot="5400000">
              <a:off x="3893016"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2" name="直線コネクタ 371"/>
            <p:cNvCxnSpPr>
              <a:stCxn id="343" idx="2"/>
              <a:endCxn id="345" idx="0"/>
            </p:cNvCxnSpPr>
            <p:nvPr/>
          </p:nvCxnSpPr>
          <p:spPr bwMode="auto">
            <a:xfrm rot="5400000">
              <a:off x="454108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3" name="直線コネクタ 372"/>
            <p:cNvCxnSpPr>
              <a:stCxn id="345" idx="3"/>
              <a:endCxn id="349" idx="1"/>
            </p:cNvCxnSpPr>
            <p:nvPr/>
          </p:nvCxnSpPr>
          <p:spPr bwMode="auto">
            <a:xfrm>
              <a:off x="4865124"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4" name="直線コネクタ 373"/>
            <p:cNvCxnSpPr>
              <a:stCxn id="337" idx="3"/>
              <a:endCxn id="341" idx="1"/>
            </p:cNvCxnSpPr>
            <p:nvPr/>
          </p:nvCxnSpPr>
          <p:spPr bwMode="auto">
            <a:xfrm>
              <a:off x="3568980"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5" name="直線コネクタ 374"/>
            <p:cNvCxnSpPr>
              <a:stCxn id="339" idx="3"/>
              <a:endCxn id="343" idx="1"/>
            </p:cNvCxnSpPr>
            <p:nvPr/>
          </p:nvCxnSpPr>
          <p:spPr bwMode="auto">
            <a:xfrm>
              <a:off x="4217052" y="4041068"/>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11" name="グループ化 183"/>
          <p:cNvGrpSpPr/>
          <p:nvPr/>
        </p:nvGrpSpPr>
        <p:grpSpPr>
          <a:xfrm>
            <a:off x="2762425" y="3933056"/>
            <a:ext cx="2592288" cy="1296144"/>
            <a:chOff x="3141215" y="5517232"/>
            <a:chExt cx="2592288" cy="1296144"/>
          </a:xfrm>
        </p:grpSpPr>
        <p:grpSp>
          <p:nvGrpSpPr>
            <p:cNvPr id="12" name="グループ化 150"/>
            <p:cNvGrpSpPr/>
            <p:nvPr/>
          </p:nvGrpSpPr>
          <p:grpSpPr>
            <a:xfrm>
              <a:off x="3141215" y="5517232"/>
              <a:ext cx="2592288" cy="1296144"/>
              <a:chOff x="3141215" y="5517232"/>
              <a:chExt cx="2592288" cy="1296144"/>
            </a:xfrm>
          </p:grpSpPr>
          <p:sp>
            <p:nvSpPr>
              <p:cNvPr id="351" name="正方形/長方形 350"/>
              <p:cNvSpPr/>
              <p:nvPr/>
            </p:nvSpPr>
            <p:spPr bwMode="auto">
              <a:xfrm>
                <a:off x="3141215"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2" name="正方形/長方形 351"/>
              <p:cNvSpPr/>
              <p:nvPr/>
            </p:nvSpPr>
            <p:spPr bwMode="auto">
              <a:xfrm>
                <a:off x="3357239"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3" name="正方形/長方形 352"/>
              <p:cNvSpPr/>
              <p:nvPr/>
            </p:nvSpPr>
            <p:spPr bwMode="auto">
              <a:xfrm>
                <a:off x="3141215"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4" name="正方形/長方形 353"/>
              <p:cNvSpPr/>
              <p:nvPr/>
            </p:nvSpPr>
            <p:spPr bwMode="auto">
              <a:xfrm>
                <a:off x="3357239"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5" name="正方形/長方形 354"/>
              <p:cNvSpPr/>
              <p:nvPr/>
            </p:nvSpPr>
            <p:spPr bwMode="auto">
              <a:xfrm>
                <a:off x="3789287"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6" name="正方形/長方形 355"/>
              <p:cNvSpPr/>
              <p:nvPr/>
            </p:nvSpPr>
            <p:spPr bwMode="auto">
              <a:xfrm>
                <a:off x="4005311"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7" name="正方形/長方形 356"/>
              <p:cNvSpPr/>
              <p:nvPr/>
            </p:nvSpPr>
            <p:spPr bwMode="auto">
              <a:xfrm>
                <a:off x="3789287"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8" name="正方形/長方形 357"/>
              <p:cNvSpPr/>
              <p:nvPr/>
            </p:nvSpPr>
            <p:spPr bwMode="auto">
              <a:xfrm>
                <a:off x="4005311"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59" name="正方形/長方形 358"/>
              <p:cNvSpPr/>
              <p:nvPr/>
            </p:nvSpPr>
            <p:spPr bwMode="auto">
              <a:xfrm>
                <a:off x="4437359"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0" name="正方形/長方形 359"/>
              <p:cNvSpPr/>
              <p:nvPr/>
            </p:nvSpPr>
            <p:spPr bwMode="auto">
              <a:xfrm>
                <a:off x="4653383"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1" name="正方形/長方形 360"/>
              <p:cNvSpPr/>
              <p:nvPr/>
            </p:nvSpPr>
            <p:spPr bwMode="auto">
              <a:xfrm>
                <a:off x="4437359"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2" name="正方形/長方形 361"/>
              <p:cNvSpPr/>
              <p:nvPr/>
            </p:nvSpPr>
            <p:spPr bwMode="auto">
              <a:xfrm>
                <a:off x="4653383"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3" name="正方形/長方形 362"/>
              <p:cNvSpPr/>
              <p:nvPr/>
            </p:nvSpPr>
            <p:spPr bwMode="auto">
              <a:xfrm>
                <a:off x="5085431"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4" name="正方形/長方形 363"/>
              <p:cNvSpPr/>
              <p:nvPr/>
            </p:nvSpPr>
            <p:spPr bwMode="auto">
              <a:xfrm>
                <a:off x="5301455"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5" name="正方形/長方形 364"/>
              <p:cNvSpPr/>
              <p:nvPr/>
            </p:nvSpPr>
            <p:spPr bwMode="auto">
              <a:xfrm>
                <a:off x="5085431"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6" name="正方形/長方形 365"/>
              <p:cNvSpPr/>
              <p:nvPr/>
            </p:nvSpPr>
            <p:spPr bwMode="auto">
              <a:xfrm>
                <a:off x="5301455"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7" name="正方形/長方形 366"/>
              <p:cNvSpPr/>
              <p:nvPr/>
            </p:nvSpPr>
            <p:spPr bwMode="auto">
              <a:xfrm>
                <a:off x="3141215" y="55172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376" name="直線コネクタ 375"/>
            <p:cNvCxnSpPr>
              <a:stCxn id="352" idx="2"/>
              <a:endCxn id="354" idx="0"/>
            </p:cNvCxnSpPr>
            <p:nvPr/>
          </p:nvCxnSpPr>
          <p:spPr bwMode="auto">
            <a:xfrm rot="5400000">
              <a:off x="3244944"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7" name="直線コネクタ 376"/>
            <p:cNvCxnSpPr>
              <a:stCxn id="356" idx="2"/>
              <a:endCxn id="358" idx="0"/>
            </p:cNvCxnSpPr>
            <p:nvPr/>
          </p:nvCxnSpPr>
          <p:spPr bwMode="auto">
            <a:xfrm rot="5400000">
              <a:off x="3893016"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8" name="直線コネクタ 377"/>
            <p:cNvCxnSpPr>
              <a:stCxn id="360" idx="3"/>
              <a:endCxn id="364" idx="1"/>
            </p:cNvCxnSpPr>
            <p:nvPr/>
          </p:nvCxnSpPr>
          <p:spPr bwMode="auto">
            <a:xfrm>
              <a:off x="4865124" y="58412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79" name="直線コネクタ 378"/>
            <p:cNvCxnSpPr>
              <a:stCxn id="362" idx="3"/>
              <a:endCxn id="366" idx="1"/>
            </p:cNvCxnSpPr>
            <p:nvPr/>
          </p:nvCxnSpPr>
          <p:spPr bwMode="auto">
            <a:xfrm>
              <a:off x="4865124" y="64893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80" name="直線コネクタ 379"/>
            <p:cNvCxnSpPr>
              <a:stCxn id="358" idx="3"/>
              <a:endCxn id="362" idx="1"/>
            </p:cNvCxnSpPr>
            <p:nvPr/>
          </p:nvCxnSpPr>
          <p:spPr bwMode="auto">
            <a:xfrm>
              <a:off x="4217052" y="6489340"/>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13" name="グループ化 235"/>
          <p:cNvGrpSpPr/>
          <p:nvPr/>
        </p:nvGrpSpPr>
        <p:grpSpPr>
          <a:xfrm>
            <a:off x="5940152" y="3573016"/>
            <a:ext cx="2592288" cy="2592288"/>
            <a:chOff x="6228184" y="3717032"/>
            <a:chExt cx="2592288" cy="2592288"/>
          </a:xfrm>
        </p:grpSpPr>
        <p:sp>
          <p:nvSpPr>
            <p:cNvPr id="262" name="正方形/長方形 261"/>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3" name="正方形/長方形 262"/>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4" name="正方形/長方形 263"/>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5" name="正方形/長方形 264"/>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6" name="正方形/長方形 265"/>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7" name="正方形/長方形 266"/>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8" name="正方形/長方形 267"/>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9" name="正方形/長方形 268"/>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0" name="正方形/長方形 269"/>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1" name="正方形/長方形 270"/>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2" name="正方形/長方形 271"/>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3" name="正方形/長方形 272"/>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4" name="正方形/長方形 273"/>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5" name="正方形/長方形 274"/>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6" name="正方形/長方形 275"/>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7" name="正方形/長方形 276"/>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8" name="正方形/長方形 277"/>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9" name="正方形/長方形 278"/>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0" name="正方形/長方形 279"/>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1" name="正方形/長方形 280"/>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2" name="正方形/長方形 281"/>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3" name="正方形/長方形 282"/>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4" name="正方形/長方形 283"/>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5" name="正方形/長方形 284"/>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6" name="正方形/長方形 285"/>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7" name="正方形/長方形 286"/>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8" name="正方形/長方形 287"/>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9" name="正方形/長方形 288"/>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0" name="正方形/長方形 289"/>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1" name="正方形/長方形 290"/>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2" name="正方形/長方形 291"/>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3" name="正方形/長方形 292"/>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nvGrpSpPr>
            <p:cNvPr id="14" name="グループ化 294"/>
            <p:cNvGrpSpPr/>
            <p:nvPr/>
          </p:nvGrpSpPr>
          <p:grpSpPr>
            <a:xfrm>
              <a:off x="6552220" y="4041068"/>
              <a:ext cx="1836204" cy="1944216"/>
              <a:chOff x="6552220" y="4041068"/>
              <a:chExt cx="1836204" cy="1944216"/>
            </a:xfrm>
          </p:grpSpPr>
          <p:cxnSp>
            <p:nvCxnSpPr>
              <p:cNvPr id="296" name="直線コネクタ 295"/>
              <p:cNvCxnSpPr>
                <a:stCxn id="263" idx="3"/>
                <a:endCxn id="267"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7" name="直線コネクタ 296"/>
              <p:cNvCxnSpPr>
                <a:stCxn id="267" idx="2"/>
                <a:endCxn id="269" idx="0"/>
              </p:cNvCxnSpPr>
              <p:nvPr/>
            </p:nvCxnSpPr>
            <p:spPr bwMode="auto">
              <a:xfrm rot="5400000">
                <a:off x="698426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8" name="直線コネクタ 297"/>
              <p:cNvCxnSpPr>
                <a:stCxn id="271" idx="2"/>
                <a:endCxn id="273"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9" name="直線コネクタ 298"/>
              <p:cNvCxnSpPr>
                <a:stCxn id="273" idx="3"/>
                <a:endCxn id="277"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0" name="直線コネクタ 299"/>
              <p:cNvCxnSpPr>
                <a:stCxn id="265" idx="3"/>
                <a:endCxn id="269" idx="1"/>
              </p:cNvCxnSpPr>
              <p:nvPr/>
            </p:nvCxnSpPr>
            <p:spPr bwMode="auto">
              <a:xfrm>
                <a:off x="6660232"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1" name="直線コネクタ 300"/>
              <p:cNvCxnSpPr>
                <a:stCxn id="267" idx="3"/>
                <a:endCxn id="271" idx="1"/>
              </p:cNvCxnSpPr>
              <p:nvPr/>
            </p:nvCxnSpPr>
            <p:spPr bwMode="auto">
              <a:xfrm>
                <a:off x="7308304"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2" name="直線コネクタ 301"/>
              <p:cNvCxnSpPr>
                <a:stCxn id="279" idx="2"/>
                <a:endCxn id="281"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3" name="直線コネクタ 302"/>
              <p:cNvCxnSpPr>
                <a:stCxn id="283" idx="2"/>
                <a:endCxn id="285" idx="0"/>
              </p:cNvCxnSpPr>
              <p:nvPr/>
            </p:nvCxnSpPr>
            <p:spPr bwMode="auto">
              <a:xfrm rot="5400000">
                <a:off x="6984268"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4" name="直線コネクタ 303"/>
              <p:cNvCxnSpPr>
                <a:stCxn id="287" idx="3"/>
                <a:endCxn id="291"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5" name="直線コネクタ 304"/>
              <p:cNvCxnSpPr>
                <a:stCxn id="289" idx="3"/>
                <a:endCxn id="293"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6" name="直線コネクタ 305"/>
              <p:cNvCxnSpPr>
                <a:stCxn id="285" idx="3"/>
                <a:endCxn id="289"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grpSp>
        <p:cxnSp>
          <p:nvCxnSpPr>
            <p:cNvPr id="383" name="直線コネクタ 382"/>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84" name="直線コネクタ 383"/>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85" name="直線コネクタ 384"/>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86" name="直線コネクタ 385"/>
            <p:cNvCxnSpPr/>
            <p:nvPr/>
          </p:nvCxnSpPr>
          <p:spPr bwMode="auto">
            <a:xfrm>
              <a:off x="7308304" y="5332120"/>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387" name="正方形/長方形 386"/>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15" name="グループ化 153"/>
          <p:cNvGrpSpPr/>
          <p:nvPr/>
        </p:nvGrpSpPr>
        <p:grpSpPr>
          <a:xfrm>
            <a:off x="467544" y="3861048"/>
            <a:ext cx="1296144" cy="1296144"/>
            <a:chOff x="467544" y="4941168"/>
            <a:chExt cx="1296144" cy="1296144"/>
          </a:xfrm>
        </p:grpSpPr>
        <p:grpSp>
          <p:nvGrpSpPr>
            <p:cNvPr id="16" name="グループ化 149"/>
            <p:cNvGrpSpPr/>
            <p:nvPr/>
          </p:nvGrpSpPr>
          <p:grpSpPr>
            <a:xfrm>
              <a:off x="467544" y="4941168"/>
              <a:ext cx="1296144" cy="1296144"/>
              <a:chOff x="467544" y="5517232"/>
              <a:chExt cx="1296144" cy="1296144"/>
            </a:xfrm>
          </p:grpSpPr>
          <p:sp>
            <p:nvSpPr>
              <p:cNvPr id="317" name="正方形/長方形 316"/>
              <p:cNvSpPr/>
              <p:nvPr/>
            </p:nvSpPr>
            <p:spPr bwMode="auto">
              <a:xfrm>
                <a:off x="467544"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8" name="正方形/長方形 317"/>
              <p:cNvSpPr/>
              <p:nvPr/>
            </p:nvSpPr>
            <p:spPr bwMode="auto">
              <a:xfrm>
                <a:off x="683568"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19" name="正方形/長方形 318"/>
              <p:cNvSpPr/>
              <p:nvPr/>
            </p:nvSpPr>
            <p:spPr bwMode="auto">
              <a:xfrm>
                <a:off x="467544"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0" name="正方形/長方形 319"/>
              <p:cNvSpPr/>
              <p:nvPr/>
            </p:nvSpPr>
            <p:spPr bwMode="auto">
              <a:xfrm>
                <a:off x="683568"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1" name="正方形/長方形 320"/>
              <p:cNvSpPr/>
              <p:nvPr/>
            </p:nvSpPr>
            <p:spPr bwMode="auto">
              <a:xfrm>
                <a:off x="1115616"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2" name="正方形/長方形 321"/>
              <p:cNvSpPr/>
              <p:nvPr/>
            </p:nvSpPr>
            <p:spPr bwMode="auto">
              <a:xfrm>
                <a:off x="1331640"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3" name="正方形/長方形 322"/>
              <p:cNvSpPr/>
              <p:nvPr/>
            </p:nvSpPr>
            <p:spPr bwMode="auto">
              <a:xfrm>
                <a:off x="1115616"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4" name="正方形/長方形 323"/>
              <p:cNvSpPr/>
              <p:nvPr/>
            </p:nvSpPr>
            <p:spPr bwMode="auto">
              <a:xfrm>
                <a:off x="1331640"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6" name="正方形/長方形 325"/>
              <p:cNvSpPr/>
              <p:nvPr/>
            </p:nvSpPr>
            <p:spPr bwMode="auto">
              <a:xfrm>
                <a:off x="467544" y="5517232"/>
                <a:ext cx="1296144"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330" name="直線コネクタ 329"/>
            <p:cNvCxnSpPr>
              <a:stCxn id="320" idx="3"/>
              <a:endCxn id="324" idx="1"/>
            </p:cNvCxnSpPr>
            <p:nvPr/>
          </p:nvCxnSpPr>
          <p:spPr bwMode="auto">
            <a:xfrm>
              <a:off x="899592" y="59132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31" name="直線コネクタ 330"/>
            <p:cNvCxnSpPr>
              <a:stCxn id="318" idx="3"/>
              <a:endCxn id="322" idx="1"/>
            </p:cNvCxnSpPr>
            <p:nvPr/>
          </p:nvCxnSpPr>
          <p:spPr bwMode="auto">
            <a:xfrm>
              <a:off x="899592" y="52652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32" name="直線コネクタ 331"/>
            <p:cNvCxnSpPr>
              <a:stCxn id="322" idx="2"/>
              <a:endCxn id="324" idx="0"/>
            </p:cNvCxnSpPr>
            <p:nvPr/>
          </p:nvCxnSpPr>
          <p:spPr bwMode="auto">
            <a:xfrm rot="5400000">
              <a:off x="1223628" y="5589240"/>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17" name="グループ化 154"/>
          <p:cNvGrpSpPr/>
          <p:nvPr/>
        </p:nvGrpSpPr>
        <p:grpSpPr>
          <a:xfrm rot="5400000">
            <a:off x="683568" y="4077072"/>
            <a:ext cx="1296144" cy="1296144"/>
            <a:chOff x="467544" y="3573016"/>
            <a:chExt cx="1296144" cy="1296144"/>
          </a:xfrm>
        </p:grpSpPr>
        <p:grpSp>
          <p:nvGrpSpPr>
            <p:cNvPr id="18" name="グループ化 148"/>
            <p:cNvGrpSpPr/>
            <p:nvPr/>
          </p:nvGrpSpPr>
          <p:grpSpPr>
            <a:xfrm>
              <a:off x="467544" y="3573016"/>
              <a:ext cx="1296144" cy="1296144"/>
              <a:chOff x="467544" y="3573016"/>
              <a:chExt cx="1296144" cy="1296144"/>
            </a:xfrm>
          </p:grpSpPr>
          <p:sp>
            <p:nvSpPr>
              <p:cNvPr id="159" name="正方形/長方形 158"/>
              <p:cNvSpPr/>
              <p:nvPr/>
            </p:nvSpPr>
            <p:spPr bwMode="auto">
              <a:xfrm>
                <a:off x="467544"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0" name="正方形/長方形 159"/>
              <p:cNvSpPr/>
              <p:nvPr/>
            </p:nvSpPr>
            <p:spPr bwMode="auto">
              <a:xfrm>
                <a:off x="683568"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1" name="正方形/長方形 160"/>
              <p:cNvSpPr/>
              <p:nvPr/>
            </p:nvSpPr>
            <p:spPr bwMode="auto">
              <a:xfrm>
                <a:off x="467544"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2" name="正方形/長方形 161"/>
              <p:cNvSpPr/>
              <p:nvPr/>
            </p:nvSpPr>
            <p:spPr bwMode="auto">
              <a:xfrm>
                <a:off x="683568"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3" name="正方形/長方形 162"/>
              <p:cNvSpPr/>
              <p:nvPr/>
            </p:nvSpPr>
            <p:spPr bwMode="auto">
              <a:xfrm>
                <a:off x="1115616" y="357301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4" name="正方形/長方形 163"/>
              <p:cNvSpPr/>
              <p:nvPr/>
            </p:nvSpPr>
            <p:spPr bwMode="auto">
              <a:xfrm>
                <a:off x="1331640" y="378904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5" name="正方形/長方形 164"/>
              <p:cNvSpPr/>
              <p:nvPr/>
            </p:nvSpPr>
            <p:spPr bwMode="auto">
              <a:xfrm>
                <a:off x="1115616" y="422108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6" name="正方形/長方形 165"/>
              <p:cNvSpPr/>
              <p:nvPr/>
            </p:nvSpPr>
            <p:spPr bwMode="auto">
              <a:xfrm>
                <a:off x="1331640" y="443711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7" name="正方形/長方形 166"/>
              <p:cNvSpPr/>
              <p:nvPr/>
            </p:nvSpPr>
            <p:spPr bwMode="auto">
              <a:xfrm>
                <a:off x="467544" y="3573016"/>
                <a:ext cx="1296144"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157" name="直線コネクタ 156"/>
            <p:cNvCxnSpPr>
              <a:stCxn id="160" idx="2"/>
              <a:endCxn id="162" idx="0"/>
            </p:cNvCxnSpPr>
            <p:nvPr/>
          </p:nvCxnSpPr>
          <p:spPr bwMode="auto">
            <a:xfrm rot="5400000">
              <a:off x="580738" y="422108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8" name="直線コネクタ 157"/>
            <p:cNvCxnSpPr>
              <a:stCxn id="162" idx="3"/>
              <a:endCxn id="166" idx="1"/>
            </p:cNvCxnSpPr>
            <p:nvPr/>
          </p:nvCxnSpPr>
          <p:spPr bwMode="auto">
            <a:xfrm>
              <a:off x="904774" y="4545124"/>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19" name="グループ化 167"/>
          <p:cNvGrpSpPr/>
          <p:nvPr/>
        </p:nvGrpSpPr>
        <p:grpSpPr>
          <a:xfrm>
            <a:off x="899592" y="4293096"/>
            <a:ext cx="1296144" cy="1296144"/>
            <a:chOff x="467544" y="4941168"/>
            <a:chExt cx="1296144" cy="1296144"/>
          </a:xfrm>
        </p:grpSpPr>
        <p:grpSp>
          <p:nvGrpSpPr>
            <p:cNvPr id="20" name="グループ化 149"/>
            <p:cNvGrpSpPr/>
            <p:nvPr/>
          </p:nvGrpSpPr>
          <p:grpSpPr>
            <a:xfrm>
              <a:off x="467544" y="4941168"/>
              <a:ext cx="1296144" cy="1296144"/>
              <a:chOff x="467544" y="5517232"/>
              <a:chExt cx="1296144" cy="1296144"/>
            </a:xfrm>
          </p:grpSpPr>
          <p:sp>
            <p:nvSpPr>
              <p:cNvPr id="173" name="正方形/長方形 172"/>
              <p:cNvSpPr/>
              <p:nvPr/>
            </p:nvSpPr>
            <p:spPr bwMode="auto">
              <a:xfrm>
                <a:off x="467544"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4" name="正方形/長方形 173"/>
              <p:cNvSpPr/>
              <p:nvPr/>
            </p:nvSpPr>
            <p:spPr bwMode="auto">
              <a:xfrm>
                <a:off x="683568"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5" name="正方形/長方形 174"/>
              <p:cNvSpPr/>
              <p:nvPr/>
            </p:nvSpPr>
            <p:spPr bwMode="auto">
              <a:xfrm>
                <a:off x="467544"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6" name="正方形/長方形 175"/>
              <p:cNvSpPr/>
              <p:nvPr/>
            </p:nvSpPr>
            <p:spPr bwMode="auto">
              <a:xfrm>
                <a:off x="683568"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7" name="正方形/長方形 176"/>
              <p:cNvSpPr/>
              <p:nvPr/>
            </p:nvSpPr>
            <p:spPr bwMode="auto">
              <a:xfrm>
                <a:off x="1115616"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8" name="正方形/長方形 177"/>
              <p:cNvSpPr/>
              <p:nvPr/>
            </p:nvSpPr>
            <p:spPr bwMode="auto">
              <a:xfrm>
                <a:off x="1331640"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9" name="正方形/長方形 178"/>
              <p:cNvSpPr/>
              <p:nvPr/>
            </p:nvSpPr>
            <p:spPr bwMode="auto">
              <a:xfrm>
                <a:off x="1115616"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0" name="正方形/長方形 179"/>
              <p:cNvSpPr/>
              <p:nvPr/>
            </p:nvSpPr>
            <p:spPr bwMode="auto">
              <a:xfrm>
                <a:off x="1331640"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1" name="正方形/長方形 180"/>
              <p:cNvSpPr/>
              <p:nvPr/>
            </p:nvSpPr>
            <p:spPr bwMode="auto">
              <a:xfrm>
                <a:off x="467544" y="5517232"/>
                <a:ext cx="1296144"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170" name="直線コネクタ 169"/>
            <p:cNvCxnSpPr>
              <a:stCxn id="176" idx="3"/>
              <a:endCxn id="180" idx="1"/>
            </p:cNvCxnSpPr>
            <p:nvPr/>
          </p:nvCxnSpPr>
          <p:spPr bwMode="auto">
            <a:xfrm>
              <a:off x="899592" y="59132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71" name="直線コネクタ 170"/>
            <p:cNvCxnSpPr>
              <a:stCxn id="174" idx="3"/>
              <a:endCxn id="178" idx="1"/>
            </p:cNvCxnSpPr>
            <p:nvPr/>
          </p:nvCxnSpPr>
          <p:spPr bwMode="auto">
            <a:xfrm>
              <a:off x="899592" y="52652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72" name="直線コネクタ 171"/>
            <p:cNvCxnSpPr>
              <a:stCxn id="178" idx="2"/>
              <a:endCxn id="180" idx="0"/>
            </p:cNvCxnSpPr>
            <p:nvPr/>
          </p:nvCxnSpPr>
          <p:spPr bwMode="auto">
            <a:xfrm rot="5400000">
              <a:off x="1223628" y="5589240"/>
              <a:ext cx="432048" cy="0"/>
            </a:xfrm>
            <a:prstGeom prst="line">
              <a:avLst/>
            </a:prstGeom>
            <a:noFill/>
            <a:ln w="76200" cap="flat" cmpd="sng" algn="ctr">
              <a:solidFill>
                <a:srgbClr val="FF0000"/>
              </a:solidFill>
              <a:prstDash val="solid"/>
              <a:round/>
              <a:headEnd type="none" w="med" len="med"/>
              <a:tailEnd type="none" w="med" len="med"/>
            </a:ln>
            <a:effectLst/>
          </p:spPr>
        </p:cxnSp>
      </p:grpSp>
      <p:sp>
        <p:nvSpPr>
          <p:cNvPr id="182" name="テキスト ボックス 181"/>
          <p:cNvSpPr txBox="1"/>
          <p:nvPr/>
        </p:nvSpPr>
        <p:spPr>
          <a:xfrm>
            <a:off x="179512" y="6021288"/>
            <a:ext cx="2400016" cy="400110"/>
          </a:xfrm>
          <a:prstGeom prst="rect">
            <a:avLst/>
          </a:prstGeom>
          <a:noFill/>
        </p:spPr>
        <p:txBody>
          <a:bodyPr wrap="none" rtlCol="0">
            <a:spAutoFit/>
          </a:bodyPr>
          <a:lstStyle/>
          <a:p>
            <a:r>
              <a:rPr kumimoji="1" lang="en-US" altLang="ja-JP" sz="2000" dirty="0" smtClean="0"/>
              <a:t>2x2 mesh * 4chips</a:t>
            </a:r>
            <a:endParaRPr kumimoji="1" lang="ja-JP" altLang="en-US" sz="2000" dirty="0"/>
          </a:p>
        </p:txBody>
      </p:sp>
      <p:grpSp>
        <p:nvGrpSpPr>
          <p:cNvPr id="21" name="グループ化 184"/>
          <p:cNvGrpSpPr/>
          <p:nvPr/>
        </p:nvGrpSpPr>
        <p:grpSpPr>
          <a:xfrm flipV="1">
            <a:off x="2906441" y="4149080"/>
            <a:ext cx="2592288" cy="1296144"/>
            <a:chOff x="3141215" y="3717032"/>
            <a:chExt cx="2592288" cy="1296144"/>
          </a:xfrm>
        </p:grpSpPr>
        <p:grpSp>
          <p:nvGrpSpPr>
            <p:cNvPr id="22" name="グループ化 151"/>
            <p:cNvGrpSpPr/>
            <p:nvPr/>
          </p:nvGrpSpPr>
          <p:grpSpPr>
            <a:xfrm>
              <a:off x="3141215" y="3717032"/>
              <a:ext cx="2592288" cy="1296144"/>
              <a:chOff x="3141215" y="3717032"/>
              <a:chExt cx="2592288" cy="1296144"/>
            </a:xfrm>
          </p:grpSpPr>
          <p:sp>
            <p:nvSpPr>
              <p:cNvPr id="193" name="正方形/長方形 192"/>
              <p:cNvSpPr/>
              <p:nvPr/>
            </p:nvSpPr>
            <p:spPr bwMode="auto">
              <a:xfrm>
                <a:off x="3141215"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4" name="正方形/長方形 193"/>
              <p:cNvSpPr/>
              <p:nvPr/>
            </p:nvSpPr>
            <p:spPr bwMode="auto">
              <a:xfrm>
                <a:off x="3357239"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5" name="正方形/長方形 194"/>
              <p:cNvSpPr/>
              <p:nvPr/>
            </p:nvSpPr>
            <p:spPr bwMode="auto">
              <a:xfrm>
                <a:off x="3141215"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6" name="正方形/長方形 195"/>
              <p:cNvSpPr/>
              <p:nvPr/>
            </p:nvSpPr>
            <p:spPr bwMode="auto">
              <a:xfrm>
                <a:off x="3357239"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7" name="正方形/長方形 196"/>
              <p:cNvSpPr/>
              <p:nvPr/>
            </p:nvSpPr>
            <p:spPr bwMode="auto">
              <a:xfrm>
                <a:off x="3789287"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8" name="正方形/長方形 197"/>
              <p:cNvSpPr/>
              <p:nvPr/>
            </p:nvSpPr>
            <p:spPr bwMode="auto">
              <a:xfrm>
                <a:off x="4005311"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99" name="正方形/長方形 198"/>
              <p:cNvSpPr/>
              <p:nvPr/>
            </p:nvSpPr>
            <p:spPr bwMode="auto">
              <a:xfrm>
                <a:off x="3789287"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0" name="正方形/長方形 199"/>
              <p:cNvSpPr/>
              <p:nvPr/>
            </p:nvSpPr>
            <p:spPr bwMode="auto">
              <a:xfrm>
                <a:off x="4005311"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1" name="正方形/長方形 200"/>
              <p:cNvSpPr/>
              <p:nvPr/>
            </p:nvSpPr>
            <p:spPr bwMode="auto">
              <a:xfrm>
                <a:off x="4437359"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2" name="正方形/長方形 201"/>
              <p:cNvSpPr/>
              <p:nvPr/>
            </p:nvSpPr>
            <p:spPr bwMode="auto">
              <a:xfrm>
                <a:off x="4653383"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3" name="正方形/長方形 202"/>
              <p:cNvSpPr/>
              <p:nvPr/>
            </p:nvSpPr>
            <p:spPr bwMode="auto">
              <a:xfrm>
                <a:off x="4437359"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4" name="正方形/長方形 203"/>
              <p:cNvSpPr/>
              <p:nvPr/>
            </p:nvSpPr>
            <p:spPr bwMode="auto">
              <a:xfrm>
                <a:off x="4653383"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5" name="正方形/長方形 204"/>
              <p:cNvSpPr/>
              <p:nvPr/>
            </p:nvSpPr>
            <p:spPr bwMode="auto">
              <a:xfrm>
                <a:off x="5085431"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6" name="正方形/長方形 205"/>
              <p:cNvSpPr/>
              <p:nvPr/>
            </p:nvSpPr>
            <p:spPr bwMode="auto">
              <a:xfrm>
                <a:off x="5301455"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7" name="正方形/長方形 206"/>
              <p:cNvSpPr/>
              <p:nvPr/>
            </p:nvSpPr>
            <p:spPr bwMode="auto">
              <a:xfrm>
                <a:off x="5085431"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8" name="正方形/長方形 207"/>
              <p:cNvSpPr/>
              <p:nvPr/>
            </p:nvSpPr>
            <p:spPr bwMode="auto">
              <a:xfrm>
                <a:off x="5301455"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9" name="正方形/長方形 208"/>
              <p:cNvSpPr/>
              <p:nvPr/>
            </p:nvSpPr>
            <p:spPr bwMode="auto">
              <a:xfrm>
                <a:off x="3141215" y="37170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187" name="直線コネクタ 186"/>
            <p:cNvCxnSpPr>
              <a:stCxn id="194" idx="3"/>
              <a:endCxn id="198" idx="1"/>
            </p:cNvCxnSpPr>
            <p:nvPr/>
          </p:nvCxnSpPr>
          <p:spPr bwMode="auto">
            <a:xfrm>
              <a:off x="3568980"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88" name="直線コネクタ 187"/>
            <p:cNvCxnSpPr>
              <a:stCxn id="198" idx="2"/>
              <a:endCxn id="200" idx="0"/>
            </p:cNvCxnSpPr>
            <p:nvPr/>
          </p:nvCxnSpPr>
          <p:spPr bwMode="auto">
            <a:xfrm rot="5400000">
              <a:off x="3893016"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89" name="直線コネクタ 188"/>
            <p:cNvCxnSpPr>
              <a:stCxn id="202" idx="2"/>
              <a:endCxn id="204" idx="0"/>
            </p:cNvCxnSpPr>
            <p:nvPr/>
          </p:nvCxnSpPr>
          <p:spPr bwMode="auto">
            <a:xfrm rot="5400000">
              <a:off x="454108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0" name="直線コネクタ 189"/>
            <p:cNvCxnSpPr>
              <a:stCxn id="204" idx="3"/>
              <a:endCxn id="208" idx="1"/>
            </p:cNvCxnSpPr>
            <p:nvPr/>
          </p:nvCxnSpPr>
          <p:spPr bwMode="auto">
            <a:xfrm>
              <a:off x="4865124"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1" name="直線コネクタ 190"/>
            <p:cNvCxnSpPr>
              <a:stCxn id="196" idx="3"/>
              <a:endCxn id="200" idx="1"/>
            </p:cNvCxnSpPr>
            <p:nvPr/>
          </p:nvCxnSpPr>
          <p:spPr bwMode="auto">
            <a:xfrm>
              <a:off x="3568980"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2" name="直線コネクタ 191"/>
            <p:cNvCxnSpPr>
              <a:stCxn id="198" idx="3"/>
              <a:endCxn id="202" idx="1"/>
            </p:cNvCxnSpPr>
            <p:nvPr/>
          </p:nvCxnSpPr>
          <p:spPr bwMode="auto">
            <a:xfrm>
              <a:off x="4217052" y="4041068"/>
              <a:ext cx="432048" cy="0"/>
            </a:xfrm>
            <a:prstGeom prst="line">
              <a:avLst/>
            </a:prstGeom>
            <a:noFill/>
            <a:ln w="76200" cap="flat" cmpd="sng" algn="ctr">
              <a:solidFill>
                <a:srgbClr val="FF0000"/>
              </a:solidFill>
              <a:prstDash val="solid"/>
              <a:round/>
              <a:headEnd type="none" w="med" len="med"/>
              <a:tailEnd type="none" w="med" len="med"/>
            </a:ln>
            <a:effectLst/>
          </p:spPr>
        </p:cxnSp>
      </p:grpSp>
      <p:grpSp>
        <p:nvGrpSpPr>
          <p:cNvPr id="23" name="グループ化 209"/>
          <p:cNvGrpSpPr/>
          <p:nvPr/>
        </p:nvGrpSpPr>
        <p:grpSpPr>
          <a:xfrm flipH="1">
            <a:off x="3050457" y="4365104"/>
            <a:ext cx="2592288" cy="1296144"/>
            <a:chOff x="3141215" y="5517232"/>
            <a:chExt cx="2592288" cy="1296144"/>
          </a:xfrm>
        </p:grpSpPr>
        <p:grpSp>
          <p:nvGrpSpPr>
            <p:cNvPr id="24" name="グループ化 150"/>
            <p:cNvGrpSpPr/>
            <p:nvPr/>
          </p:nvGrpSpPr>
          <p:grpSpPr>
            <a:xfrm>
              <a:off x="3141215" y="5517232"/>
              <a:ext cx="2592288" cy="1296144"/>
              <a:chOff x="3141215" y="5517232"/>
              <a:chExt cx="2592288" cy="1296144"/>
            </a:xfrm>
          </p:grpSpPr>
          <p:sp>
            <p:nvSpPr>
              <p:cNvPr id="217" name="正方形/長方形 216"/>
              <p:cNvSpPr/>
              <p:nvPr/>
            </p:nvSpPr>
            <p:spPr bwMode="auto">
              <a:xfrm>
                <a:off x="3141215"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8" name="正方形/長方形 217"/>
              <p:cNvSpPr/>
              <p:nvPr/>
            </p:nvSpPr>
            <p:spPr bwMode="auto">
              <a:xfrm>
                <a:off x="3357239"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9" name="正方形/長方形 218"/>
              <p:cNvSpPr/>
              <p:nvPr/>
            </p:nvSpPr>
            <p:spPr bwMode="auto">
              <a:xfrm>
                <a:off x="3141215"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0" name="正方形/長方形 219"/>
              <p:cNvSpPr/>
              <p:nvPr/>
            </p:nvSpPr>
            <p:spPr bwMode="auto">
              <a:xfrm>
                <a:off x="3357239"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1" name="正方形/長方形 220"/>
              <p:cNvSpPr/>
              <p:nvPr/>
            </p:nvSpPr>
            <p:spPr bwMode="auto">
              <a:xfrm>
                <a:off x="3789287"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2" name="正方形/長方形 221"/>
              <p:cNvSpPr/>
              <p:nvPr/>
            </p:nvSpPr>
            <p:spPr bwMode="auto">
              <a:xfrm>
                <a:off x="4005311"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3" name="正方形/長方形 222"/>
              <p:cNvSpPr/>
              <p:nvPr/>
            </p:nvSpPr>
            <p:spPr bwMode="auto">
              <a:xfrm>
                <a:off x="3789287"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4" name="正方形/長方形 223"/>
              <p:cNvSpPr/>
              <p:nvPr/>
            </p:nvSpPr>
            <p:spPr bwMode="auto">
              <a:xfrm>
                <a:off x="4005311"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5" name="正方形/長方形 224"/>
              <p:cNvSpPr/>
              <p:nvPr/>
            </p:nvSpPr>
            <p:spPr bwMode="auto">
              <a:xfrm>
                <a:off x="4437359"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6" name="正方形/長方形 225"/>
              <p:cNvSpPr/>
              <p:nvPr/>
            </p:nvSpPr>
            <p:spPr bwMode="auto">
              <a:xfrm>
                <a:off x="4653383"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7" name="正方形/長方形 226"/>
              <p:cNvSpPr/>
              <p:nvPr/>
            </p:nvSpPr>
            <p:spPr bwMode="auto">
              <a:xfrm>
                <a:off x="4437359"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8" name="正方形/長方形 227"/>
              <p:cNvSpPr/>
              <p:nvPr/>
            </p:nvSpPr>
            <p:spPr bwMode="auto">
              <a:xfrm>
                <a:off x="4653383"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9" name="正方形/長方形 228"/>
              <p:cNvSpPr/>
              <p:nvPr/>
            </p:nvSpPr>
            <p:spPr bwMode="auto">
              <a:xfrm>
                <a:off x="5085431" y="55172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0" name="正方形/長方形 229"/>
              <p:cNvSpPr/>
              <p:nvPr/>
            </p:nvSpPr>
            <p:spPr bwMode="auto">
              <a:xfrm>
                <a:off x="5301455" y="57332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1" name="正方形/長方形 230"/>
              <p:cNvSpPr/>
              <p:nvPr/>
            </p:nvSpPr>
            <p:spPr bwMode="auto">
              <a:xfrm>
                <a:off x="5085431" y="61653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2" name="正方形/長方形 231"/>
              <p:cNvSpPr/>
              <p:nvPr/>
            </p:nvSpPr>
            <p:spPr bwMode="auto">
              <a:xfrm>
                <a:off x="5301455" y="63813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3" name="正方形/長方形 232"/>
              <p:cNvSpPr/>
              <p:nvPr/>
            </p:nvSpPr>
            <p:spPr bwMode="auto">
              <a:xfrm>
                <a:off x="3141215" y="5517232"/>
                <a:ext cx="2592288" cy="1296144"/>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cxnSp>
          <p:nvCxnSpPr>
            <p:cNvPr id="212" name="直線コネクタ 211"/>
            <p:cNvCxnSpPr>
              <a:stCxn id="218" idx="2"/>
              <a:endCxn id="220" idx="0"/>
            </p:cNvCxnSpPr>
            <p:nvPr/>
          </p:nvCxnSpPr>
          <p:spPr bwMode="auto">
            <a:xfrm rot="5400000">
              <a:off x="3244944"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13" name="直線コネクタ 212"/>
            <p:cNvCxnSpPr>
              <a:stCxn id="222" idx="2"/>
              <a:endCxn id="224" idx="0"/>
            </p:cNvCxnSpPr>
            <p:nvPr/>
          </p:nvCxnSpPr>
          <p:spPr bwMode="auto">
            <a:xfrm rot="5400000">
              <a:off x="3893016" y="61653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14" name="直線コネクタ 213"/>
            <p:cNvCxnSpPr>
              <a:stCxn id="226" idx="3"/>
              <a:endCxn id="230" idx="1"/>
            </p:cNvCxnSpPr>
            <p:nvPr/>
          </p:nvCxnSpPr>
          <p:spPr bwMode="auto">
            <a:xfrm>
              <a:off x="4865124" y="58412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15" name="直線コネクタ 214"/>
            <p:cNvCxnSpPr>
              <a:stCxn id="228" idx="3"/>
              <a:endCxn id="232" idx="1"/>
            </p:cNvCxnSpPr>
            <p:nvPr/>
          </p:nvCxnSpPr>
          <p:spPr bwMode="auto">
            <a:xfrm>
              <a:off x="4865124" y="64893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16" name="直線コネクタ 215"/>
            <p:cNvCxnSpPr>
              <a:stCxn id="224" idx="3"/>
              <a:endCxn id="228" idx="1"/>
            </p:cNvCxnSpPr>
            <p:nvPr/>
          </p:nvCxnSpPr>
          <p:spPr bwMode="auto">
            <a:xfrm>
              <a:off x="4217052" y="6489340"/>
              <a:ext cx="432048" cy="0"/>
            </a:xfrm>
            <a:prstGeom prst="line">
              <a:avLst/>
            </a:prstGeom>
            <a:noFill/>
            <a:ln w="76200" cap="flat" cmpd="sng" algn="ctr">
              <a:solidFill>
                <a:srgbClr val="FF0000"/>
              </a:solidFill>
              <a:prstDash val="solid"/>
              <a:round/>
              <a:headEnd type="none" w="med" len="med"/>
              <a:tailEnd type="none" w="med" len="med"/>
            </a:ln>
            <a:effectLst/>
          </p:spPr>
        </p:cxnSp>
      </p:grpSp>
      <p:sp>
        <p:nvSpPr>
          <p:cNvPr id="234" name="テキスト ボックス 233"/>
          <p:cNvSpPr txBox="1"/>
          <p:nvPr/>
        </p:nvSpPr>
        <p:spPr>
          <a:xfrm>
            <a:off x="2892064" y="6021288"/>
            <a:ext cx="2400016" cy="400110"/>
          </a:xfrm>
          <a:prstGeom prst="rect">
            <a:avLst/>
          </a:prstGeom>
          <a:noFill/>
        </p:spPr>
        <p:txBody>
          <a:bodyPr wrap="none" rtlCol="0">
            <a:spAutoFit/>
          </a:bodyPr>
          <a:lstStyle/>
          <a:p>
            <a:r>
              <a:rPr lang="en-US" altLang="ja-JP" sz="2000" dirty="0" smtClean="0"/>
              <a:t>4</a:t>
            </a:r>
            <a:r>
              <a:rPr kumimoji="1" lang="en-US" altLang="ja-JP" sz="2000" dirty="0" smtClean="0"/>
              <a:t>x2 mesh * 4chips</a:t>
            </a:r>
            <a:endParaRPr kumimoji="1" lang="ja-JP" altLang="en-US" sz="2000" dirty="0"/>
          </a:p>
        </p:txBody>
      </p:sp>
      <p:grpSp>
        <p:nvGrpSpPr>
          <p:cNvPr id="25" name="グループ化 236"/>
          <p:cNvGrpSpPr/>
          <p:nvPr/>
        </p:nvGrpSpPr>
        <p:grpSpPr>
          <a:xfrm flipV="1">
            <a:off x="6092552" y="3725416"/>
            <a:ext cx="2592288" cy="2592288"/>
            <a:chOff x="6228184" y="3717032"/>
            <a:chExt cx="2592288" cy="2592288"/>
          </a:xfrm>
        </p:grpSpPr>
        <p:sp>
          <p:nvSpPr>
            <p:cNvPr id="238" name="正方形/長方形 237"/>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9" name="正方形/長方形 238"/>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0" name="正方形/長方形 239"/>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1" name="正方形/長方形 240"/>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2" name="正方形/長方形 241"/>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3" name="正方形/長方形 242"/>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4" name="正方形/長方形 243"/>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5" name="正方形/長方形 244"/>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6" name="正方形/長方形 245"/>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7" name="正方形/長方形 246"/>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8" name="正方形/長方形 247"/>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49" name="正方形/長方形 248"/>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0" name="正方形/長方形 249"/>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1" name="正方形/長方形 250"/>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2" name="正方形/長方形 251"/>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3" name="正方形/長方形 252"/>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4" name="正方形/長方形 253"/>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5" name="正方形/長方形 254"/>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6" name="正方形/長方形 255"/>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7" name="正方形/長方形 256"/>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8" name="正方形/長方形 257"/>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9" name="正方形/長方形 258"/>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0" name="正方形/長方形 259"/>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1" name="正方形/長方形 260"/>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95" name="正方形/長方形 294"/>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27" name="正方形/長方形 326"/>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69" name="正方形/長方形 368"/>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89" name="正方形/長方形 388"/>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2" name="正方形/長方形 391"/>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5" name="正方形/長方形 394"/>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398" name="正方形/長方形 397"/>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01" name="正方形/長方形 400"/>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nvGrpSpPr>
            <p:cNvPr id="26" name="グループ化 294"/>
            <p:cNvGrpSpPr/>
            <p:nvPr/>
          </p:nvGrpSpPr>
          <p:grpSpPr>
            <a:xfrm>
              <a:off x="6552220" y="4041068"/>
              <a:ext cx="1836204" cy="1944216"/>
              <a:chOff x="6552220" y="4041068"/>
              <a:chExt cx="1836204" cy="1944216"/>
            </a:xfrm>
          </p:grpSpPr>
          <p:cxnSp>
            <p:nvCxnSpPr>
              <p:cNvPr id="410" name="直線コネクタ 409"/>
              <p:cNvCxnSpPr>
                <a:stCxn id="239" idx="3"/>
                <a:endCxn id="243"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1" name="直線コネクタ 410"/>
              <p:cNvCxnSpPr>
                <a:stCxn id="243" idx="2"/>
                <a:endCxn id="245" idx="0"/>
              </p:cNvCxnSpPr>
              <p:nvPr/>
            </p:nvCxnSpPr>
            <p:spPr bwMode="auto">
              <a:xfrm rot="5400000">
                <a:off x="698426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2" name="直線コネクタ 411"/>
              <p:cNvCxnSpPr>
                <a:stCxn id="247" idx="2"/>
                <a:endCxn id="249"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3" name="直線コネクタ 412"/>
              <p:cNvCxnSpPr>
                <a:stCxn id="249" idx="3"/>
                <a:endCxn id="253"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4" name="直線コネクタ 413"/>
              <p:cNvCxnSpPr>
                <a:stCxn id="241" idx="3"/>
                <a:endCxn id="245" idx="1"/>
              </p:cNvCxnSpPr>
              <p:nvPr/>
            </p:nvCxnSpPr>
            <p:spPr bwMode="auto">
              <a:xfrm>
                <a:off x="6660232"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5" name="直線コネクタ 414"/>
              <p:cNvCxnSpPr>
                <a:stCxn id="243" idx="3"/>
                <a:endCxn id="247" idx="1"/>
              </p:cNvCxnSpPr>
              <p:nvPr/>
            </p:nvCxnSpPr>
            <p:spPr bwMode="auto">
              <a:xfrm>
                <a:off x="7308304"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6" name="直線コネクタ 415"/>
              <p:cNvCxnSpPr>
                <a:stCxn id="255" idx="2"/>
                <a:endCxn id="257"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7" name="直線コネクタ 416"/>
              <p:cNvCxnSpPr>
                <a:stCxn id="259" idx="2"/>
                <a:endCxn id="261" idx="0"/>
              </p:cNvCxnSpPr>
              <p:nvPr/>
            </p:nvCxnSpPr>
            <p:spPr bwMode="auto">
              <a:xfrm rot="5400000">
                <a:off x="6984268"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8" name="直線コネクタ 417"/>
              <p:cNvCxnSpPr>
                <a:stCxn id="327" idx="3"/>
                <a:endCxn id="395"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19" name="直線コネクタ 418"/>
              <p:cNvCxnSpPr>
                <a:stCxn id="389" idx="3"/>
                <a:endCxn id="401"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20" name="直線コネクタ 419"/>
              <p:cNvCxnSpPr>
                <a:stCxn id="261" idx="3"/>
                <a:endCxn id="389"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grpSp>
        <p:cxnSp>
          <p:nvCxnSpPr>
            <p:cNvPr id="405" name="直線コネクタ 404"/>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06" name="直線コネクタ 405"/>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07" name="直線コネクタ 406"/>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08" name="直線コネクタ 407"/>
            <p:cNvCxnSpPr/>
            <p:nvPr/>
          </p:nvCxnSpPr>
          <p:spPr bwMode="auto">
            <a:xfrm>
              <a:off x="7308304" y="5332120"/>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409" name="正方形/長方形 408"/>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27" name="グループ化 420"/>
          <p:cNvGrpSpPr/>
          <p:nvPr/>
        </p:nvGrpSpPr>
        <p:grpSpPr>
          <a:xfrm>
            <a:off x="6300192" y="3933056"/>
            <a:ext cx="2592288" cy="2592288"/>
            <a:chOff x="6228184" y="3717032"/>
            <a:chExt cx="2592288" cy="2592288"/>
          </a:xfrm>
        </p:grpSpPr>
        <p:sp>
          <p:nvSpPr>
            <p:cNvPr id="422" name="正方形/長方形 421"/>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3" name="正方形/長方形 422"/>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4" name="正方形/長方形 423"/>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5" name="正方形/長方形 424"/>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6" name="正方形/長方形 425"/>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7" name="正方形/長方形 426"/>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8" name="正方形/長方形 427"/>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29" name="正方形/長方形 428"/>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0" name="正方形/長方形 429"/>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1" name="正方形/長方形 430"/>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2" name="正方形/長方形 431"/>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3" name="正方形/長方形 432"/>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4" name="正方形/長方形 433"/>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5" name="正方形/長方形 434"/>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6" name="正方形/長方形 435"/>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7" name="正方形/長方形 436"/>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8" name="正方形/長方形 437"/>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9" name="正方形/長方形 438"/>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0" name="正方形/長方形 439"/>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1" name="正方形/長方形 440"/>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2" name="正方形/長方形 441"/>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3" name="正方形/長方形 442"/>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4" name="正方形/長方形 443"/>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5" name="正方形/長方形 444"/>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6" name="正方形/長方形 445"/>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7" name="正方形/長方形 446"/>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8" name="正方形/長方形 447"/>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9" name="正方形/長方形 448"/>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0" name="正方形/長方形 449"/>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1" name="正方形/長方形 450"/>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2" name="正方形/長方形 451"/>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3" name="正方形/長方形 452"/>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454" name="直線コネクタ 453"/>
            <p:cNvCxnSpPr>
              <a:stCxn id="423" idx="3"/>
              <a:endCxn id="427"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5" name="直線コネクタ 454"/>
            <p:cNvCxnSpPr/>
            <p:nvPr/>
          </p:nvCxnSpPr>
          <p:spPr bwMode="auto">
            <a:xfrm rot="5400000">
              <a:off x="63207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6" name="直線コネクタ 455"/>
            <p:cNvCxnSpPr>
              <a:stCxn id="431" idx="2"/>
              <a:endCxn id="433"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7" name="直線コネクタ 456"/>
            <p:cNvCxnSpPr>
              <a:stCxn id="433" idx="3"/>
              <a:endCxn id="437"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8" name="直線コネクタ 457"/>
            <p:cNvCxnSpPr/>
            <p:nvPr/>
          </p:nvCxnSpPr>
          <p:spPr bwMode="auto">
            <a:xfrm>
              <a:off x="6660232" y="534239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59" name="直線コネクタ 458"/>
            <p:cNvCxnSpPr/>
            <p:nvPr/>
          </p:nvCxnSpPr>
          <p:spPr bwMode="auto">
            <a:xfrm>
              <a:off x="7956376"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0" name="直線コネクタ 459"/>
            <p:cNvCxnSpPr>
              <a:stCxn id="439" idx="2"/>
              <a:endCxn id="441"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1" name="直線コネクタ 460"/>
            <p:cNvCxnSpPr/>
            <p:nvPr/>
          </p:nvCxnSpPr>
          <p:spPr bwMode="auto">
            <a:xfrm rot="5400000">
              <a:off x="8285503"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2" name="直線コネクタ 461"/>
            <p:cNvCxnSpPr>
              <a:stCxn id="447" idx="3"/>
              <a:endCxn id="451"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3" name="直線コネクタ 462"/>
            <p:cNvCxnSpPr>
              <a:stCxn id="449" idx="3"/>
              <a:endCxn id="453"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4" name="直線コネクタ 463"/>
            <p:cNvCxnSpPr>
              <a:stCxn id="445" idx="3"/>
              <a:endCxn id="449"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5" name="直線コネクタ 464"/>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6" name="直線コネクタ 465"/>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7" name="直線コネクタ 466"/>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468" name="直線コネクタ 467"/>
            <p:cNvCxnSpPr/>
            <p:nvPr/>
          </p:nvCxnSpPr>
          <p:spPr bwMode="auto">
            <a:xfrm>
              <a:off x="7308304" y="4694322"/>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469" name="正方形/長方形 468"/>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28" name="グループ化 469"/>
          <p:cNvGrpSpPr/>
          <p:nvPr/>
        </p:nvGrpSpPr>
        <p:grpSpPr>
          <a:xfrm rot="16200000">
            <a:off x="6516216" y="4149080"/>
            <a:ext cx="2592288" cy="2592288"/>
            <a:chOff x="6228184" y="3717032"/>
            <a:chExt cx="2592288" cy="2592288"/>
          </a:xfrm>
        </p:grpSpPr>
        <p:sp>
          <p:nvSpPr>
            <p:cNvPr id="471" name="正方形/長方形 470"/>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2" name="正方形/長方形 471"/>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3" name="正方形/長方形 472"/>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4" name="正方形/長方形 473"/>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5" name="正方形/長方形 474"/>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6" name="正方形/長方形 475"/>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7" name="正方形/長方形 476"/>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8" name="正方形/長方形 477"/>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9" name="正方形/長方形 478"/>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0" name="正方形/長方形 479"/>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1" name="正方形/長方形 480"/>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2" name="正方形/長方形 481"/>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3" name="正方形/長方形 482"/>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4" name="正方形/長方形 483"/>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5" name="正方形/長方形 484"/>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6" name="正方形/長方形 485"/>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7" name="正方形/長方形 486"/>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8" name="正方形/長方形 487"/>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89" name="正方形/長方形 488"/>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0" name="正方形/長方形 489"/>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1" name="正方形/長方形 490"/>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2" name="正方形/長方形 491"/>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3" name="正方形/長方形 492"/>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4" name="正方形/長方形 493"/>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5" name="正方形/長方形 494"/>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6" name="正方形/長方形 495"/>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7" name="正方形/長方形 496"/>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8" name="正方形/長方形 497"/>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99" name="正方形/長方形 498"/>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00" name="正方形/長方形 499"/>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01" name="正方形/長方形 500"/>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502" name="正方形/長方形 501"/>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503" name="直線コネクタ 502"/>
            <p:cNvCxnSpPr>
              <a:stCxn id="472" idx="3"/>
              <a:endCxn id="476"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4" name="直線コネクタ 503"/>
            <p:cNvCxnSpPr/>
            <p:nvPr/>
          </p:nvCxnSpPr>
          <p:spPr bwMode="auto">
            <a:xfrm rot="5400000">
              <a:off x="63207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5" name="直線コネクタ 504"/>
            <p:cNvCxnSpPr>
              <a:stCxn id="480" idx="2"/>
              <a:endCxn id="482"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6" name="直線コネクタ 505"/>
            <p:cNvCxnSpPr>
              <a:stCxn id="482" idx="3"/>
              <a:endCxn id="486"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7" name="直線コネクタ 506"/>
            <p:cNvCxnSpPr/>
            <p:nvPr/>
          </p:nvCxnSpPr>
          <p:spPr bwMode="auto">
            <a:xfrm>
              <a:off x="6660232" y="534239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8" name="直線コネクタ 507"/>
            <p:cNvCxnSpPr/>
            <p:nvPr/>
          </p:nvCxnSpPr>
          <p:spPr bwMode="auto">
            <a:xfrm>
              <a:off x="7956376"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09" name="直線コネクタ 508"/>
            <p:cNvCxnSpPr>
              <a:stCxn id="488" idx="2"/>
              <a:endCxn id="490"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0" name="直線コネクタ 509"/>
            <p:cNvCxnSpPr/>
            <p:nvPr/>
          </p:nvCxnSpPr>
          <p:spPr bwMode="auto">
            <a:xfrm rot="5400000">
              <a:off x="8285503"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1" name="直線コネクタ 510"/>
            <p:cNvCxnSpPr>
              <a:stCxn id="496" idx="3"/>
              <a:endCxn id="500"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2" name="直線コネクタ 511"/>
            <p:cNvCxnSpPr>
              <a:stCxn id="498" idx="3"/>
              <a:endCxn id="502"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3" name="直線コネクタ 512"/>
            <p:cNvCxnSpPr>
              <a:stCxn id="494" idx="3"/>
              <a:endCxn id="498"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4" name="直線コネクタ 513"/>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5" name="直線コネクタ 514"/>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6" name="直線コネクタ 515"/>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517" name="直線コネクタ 516"/>
            <p:cNvCxnSpPr/>
            <p:nvPr/>
          </p:nvCxnSpPr>
          <p:spPr bwMode="auto">
            <a:xfrm>
              <a:off x="7308304" y="4694322"/>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518" name="正方形/長方形 517"/>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29" name="グループ化 387"/>
          <p:cNvGrpSpPr/>
          <p:nvPr/>
        </p:nvGrpSpPr>
        <p:grpSpPr>
          <a:xfrm>
            <a:off x="1588" y="3525891"/>
            <a:ext cx="9163458" cy="2135357"/>
            <a:chOff x="-36512" y="3525891"/>
            <a:chExt cx="9163458" cy="2135357"/>
          </a:xfrm>
        </p:grpSpPr>
        <p:pic>
          <p:nvPicPr>
            <p:cNvPr id="368" name="図 367" descr="topology_t224.png"/>
            <p:cNvPicPr>
              <a:picLocks noChangeAspect="1"/>
            </p:cNvPicPr>
            <p:nvPr/>
          </p:nvPicPr>
          <p:blipFill>
            <a:blip r:embed="rId3" cstate="print"/>
            <a:stretch>
              <a:fillRect/>
            </a:stretch>
          </p:blipFill>
          <p:spPr>
            <a:xfrm>
              <a:off x="-36512" y="3528028"/>
              <a:ext cx="3052302" cy="2133220"/>
            </a:xfrm>
            <a:prstGeom prst="rect">
              <a:avLst/>
            </a:prstGeom>
            <a:ln>
              <a:noFill/>
            </a:ln>
            <a:effectLst>
              <a:outerShdw blurRad="292100" dist="139700" dir="2700000" algn="tl" rotWithShape="0">
                <a:srgbClr val="333333">
                  <a:alpha val="65000"/>
                </a:srgbClr>
              </a:outerShdw>
            </a:effectLst>
          </p:spPr>
        </p:pic>
        <p:pic>
          <p:nvPicPr>
            <p:cNvPr id="381" name="図 380" descr="topology_t424.png"/>
            <p:cNvPicPr>
              <a:picLocks noChangeAspect="1"/>
            </p:cNvPicPr>
            <p:nvPr/>
          </p:nvPicPr>
          <p:blipFill>
            <a:blip r:embed="rId4" cstate="print"/>
            <a:stretch>
              <a:fillRect/>
            </a:stretch>
          </p:blipFill>
          <p:spPr>
            <a:xfrm>
              <a:off x="3019283" y="3525891"/>
              <a:ext cx="3055360" cy="2135357"/>
            </a:xfrm>
            <a:prstGeom prst="rect">
              <a:avLst/>
            </a:prstGeom>
            <a:ln>
              <a:noFill/>
            </a:ln>
            <a:effectLst>
              <a:outerShdw blurRad="292100" dist="139700" dir="2700000" algn="tl" rotWithShape="0">
                <a:srgbClr val="333333">
                  <a:alpha val="65000"/>
                </a:srgbClr>
              </a:outerShdw>
            </a:effectLst>
          </p:spPr>
        </p:pic>
        <p:pic>
          <p:nvPicPr>
            <p:cNvPr id="382" name="図 381" descr="topology_t444.png"/>
            <p:cNvPicPr>
              <a:picLocks noChangeAspect="1"/>
            </p:cNvPicPr>
            <p:nvPr/>
          </p:nvPicPr>
          <p:blipFill>
            <a:blip r:embed="rId5" cstate="print"/>
            <a:stretch>
              <a:fillRect/>
            </a:stretch>
          </p:blipFill>
          <p:spPr>
            <a:xfrm>
              <a:off x="6074643" y="3528027"/>
              <a:ext cx="3052303" cy="2133221"/>
            </a:xfrm>
            <a:prstGeom prst="rect">
              <a:avLst/>
            </a:prstGeom>
            <a:ln>
              <a:noFill/>
            </a:ln>
            <a:effectLst>
              <a:outerShdw blurRad="292100" dist="139700" dir="2700000" algn="tl" rotWithShape="0">
                <a:srgbClr val="333333">
                  <a:alpha val="65000"/>
                </a:srgbClr>
              </a:outerShdw>
            </a:effectLst>
          </p:spPr>
        </p:pic>
      </p:grpSp>
      <p:sp>
        <p:nvSpPr>
          <p:cNvPr id="388" name="フローチャート : 代替処理 387"/>
          <p:cNvSpPr>
            <a:spLocks noChangeArrowheads="1"/>
          </p:cNvSpPr>
          <p:nvPr/>
        </p:nvSpPr>
        <p:spPr bwMode="auto">
          <a:xfrm flipH="1">
            <a:off x="41093" y="1484784"/>
            <a:ext cx="9067443" cy="1080120"/>
          </a:xfrm>
          <a:prstGeom prst="flowChartAlternateProcess">
            <a:avLst/>
          </a:prstGeom>
          <a:solidFill>
            <a:srgbClr val="FFFF99"/>
          </a:solidFill>
          <a:ln w="28575" algn="ctr">
            <a:noFill/>
            <a:round/>
            <a:headEnd/>
            <a:tailEnd/>
          </a:ln>
        </p:spPr>
        <p:txBody>
          <a:bodyPr lIns="90000" tIns="46800" rIns="90000" bIns="46800" anchor="ctr"/>
          <a:lstStyle/>
          <a:p>
            <a:pPr algn="ctr">
              <a:spcBef>
                <a:spcPct val="50000"/>
              </a:spcBef>
            </a:pPr>
            <a:r>
              <a:rPr lang="en-US" altLang="ja-JP" sz="2400" dirty="0" smtClean="0">
                <a:solidFill>
                  <a:schemeClr val="tx2"/>
                </a:solidFill>
                <a:latin typeface="Comic Sans MS" pitchFamily="66" charset="0"/>
              </a:rPr>
              <a:t>Among 1,000 random topologies, one with the most typical hop count value is selected for the full-system evaluation</a:t>
            </a:r>
            <a:endParaRPr lang="ja-JP" altLang="en-US" sz="2400" dirty="0">
              <a:solidFill>
                <a:schemeClr val="tx2"/>
              </a:solidFill>
              <a:latin typeface="Comic Sans MS" pitchFamily="6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テキスト ボックス 94"/>
          <p:cNvSpPr txBox="1"/>
          <p:nvPr/>
        </p:nvSpPr>
        <p:spPr>
          <a:xfrm>
            <a:off x="2070675" y="3140968"/>
            <a:ext cx="2573333"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[Matsutani,NOCS’11]</a:t>
            </a:r>
            <a:endParaRPr kumimoji="1" lang="ja-JP" altLang="en-US" sz="2000" dirty="0">
              <a:latin typeface="Arial" pitchFamily="34" charset="0"/>
              <a:cs typeface="Arial" pitchFamily="34" charset="0"/>
            </a:endParaRPr>
          </a:p>
        </p:txBody>
      </p:sp>
      <p:sp>
        <p:nvSpPr>
          <p:cNvPr id="4" name="タイトル 3"/>
          <p:cNvSpPr>
            <a:spLocks noGrp="1"/>
          </p:cNvSpPr>
          <p:nvPr>
            <p:ph type="title"/>
          </p:nvPr>
        </p:nvSpPr>
        <p:spPr>
          <a:xfrm>
            <a:off x="0" y="76200"/>
            <a:ext cx="9144000" cy="685800"/>
          </a:xfrm>
        </p:spPr>
        <p:txBody>
          <a:bodyPr/>
          <a:lstStyle/>
          <a:p>
            <a:r>
              <a:rPr lang="en-US" altLang="ja-JP" sz="4000" dirty="0" smtClean="0"/>
              <a:t>Parallel programs are running on it</a:t>
            </a:r>
            <a:endParaRPr kumimoji="1" lang="ja-JP" altLang="en-US" sz="4000" dirty="0"/>
          </a:p>
        </p:txBody>
      </p:sp>
      <p:sp>
        <p:nvSpPr>
          <p:cNvPr id="5" name="コンテンツ プレースホルダ 4"/>
          <p:cNvSpPr>
            <a:spLocks noGrp="1"/>
          </p:cNvSpPr>
          <p:nvPr>
            <p:ph sz="half" idx="1"/>
          </p:nvPr>
        </p:nvSpPr>
        <p:spPr>
          <a:xfrm>
            <a:off x="228600" y="1484784"/>
            <a:ext cx="4919464" cy="1368152"/>
          </a:xfrm>
        </p:spPr>
        <p:txBody>
          <a:bodyPr/>
          <a:lstStyle/>
          <a:p>
            <a:r>
              <a:rPr kumimoji="1" lang="en-US" altLang="ja-JP" dirty="0" smtClean="0"/>
              <a:t>Ring-based </a:t>
            </a:r>
            <a:r>
              <a:rPr lang="en-US" altLang="ja-JP" dirty="0" smtClean="0"/>
              <a:t>approach</a:t>
            </a:r>
            <a:endParaRPr kumimoji="1" lang="en-US" altLang="ja-JP" dirty="0" smtClean="0"/>
          </a:p>
          <a:p>
            <a:pPr lvl="1"/>
            <a:r>
              <a:rPr lang="en-US" altLang="ja-JP" dirty="0" smtClean="0"/>
              <a:t>Easy to add, remove, …</a:t>
            </a:r>
          </a:p>
          <a:p>
            <a:pPr lvl="1"/>
            <a:r>
              <a:rPr lang="en-US" altLang="ja-JP" dirty="0" smtClean="0"/>
              <a:t>Inefficient hop count</a:t>
            </a:r>
          </a:p>
          <a:p>
            <a:pPr lvl="1"/>
            <a:r>
              <a:rPr lang="en-US" altLang="ja-JP" dirty="0" smtClean="0"/>
              <a:t>No scalability</a:t>
            </a:r>
          </a:p>
        </p:txBody>
      </p:sp>
      <p:sp>
        <p:nvSpPr>
          <p:cNvPr id="6" name="コンテンツ プレースホルダ 5"/>
          <p:cNvSpPr>
            <a:spLocks noGrp="1"/>
          </p:cNvSpPr>
          <p:nvPr>
            <p:ph sz="half" idx="2"/>
          </p:nvPr>
        </p:nvSpPr>
        <p:spPr>
          <a:xfrm>
            <a:off x="4648200" y="1484784"/>
            <a:ext cx="4495800" cy="1080120"/>
          </a:xfrm>
        </p:spPr>
        <p:txBody>
          <a:bodyPr/>
          <a:lstStyle/>
          <a:p>
            <a:r>
              <a:rPr lang="en-US" altLang="ja-JP" dirty="0" smtClean="0"/>
              <a:t>Irregular approach</a:t>
            </a:r>
            <a:endParaRPr kumimoji="1" lang="en-US" altLang="ja-JP" dirty="0" smtClean="0"/>
          </a:p>
          <a:p>
            <a:pPr lvl="1"/>
            <a:r>
              <a:rPr lang="en-US" altLang="ja-JP" dirty="0" smtClean="0"/>
              <a:t>50% of horizontal links</a:t>
            </a:r>
          </a:p>
          <a:p>
            <a:pPr lvl="1"/>
            <a:r>
              <a:rPr lang="en-US" altLang="ja-JP" dirty="0" smtClean="0"/>
              <a:t>Irregular routing</a:t>
            </a:r>
          </a:p>
          <a:p>
            <a:pPr lvl="1"/>
            <a:r>
              <a:rPr lang="en-US" altLang="ja-JP" dirty="0" smtClean="0"/>
              <a:t>Optimized spanning tree</a:t>
            </a:r>
            <a:endParaRPr kumimoji="1" lang="en-US" altLang="ja-JP" dirty="0" smtClean="0"/>
          </a:p>
          <a:p>
            <a:pPr lvl="1"/>
            <a:endParaRPr kumimoji="1" lang="ja-JP" altLang="en-US" dirty="0"/>
          </a:p>
        </p:txBody>
      </p:sp>
      <p:sp>
        <p:nvSpPr>
          <p:cNvPr id="7" name="正方形/長方形 6"/>
          <p:cNvSpPr/>
          <p:nvPr/>
        </p:nvSpPr>
        <p:spPr bwMode="auto">
          <a:xfrm>
            <a:off x="683568" y="639062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 name="正方形/長方形 7"/>
          <p:cNvSpPr/>
          <p:nvPr/>
        </p:nvSpPr>
        <p:spPr bwMode="auto">
          <a:xfrm>
            <a:off x="683568" y="351030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 name="正方形/長方形 8"/>
          <p:cNvSpPr/>
          <p:nvPr/>
        </p:nvSpPr>
        <p:spPr bwMode="auto">
          <a:xfrm>
            <a:off x="683568" y="423038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 name="正方形/長方形 9"/>
          <p:cNvSpPr/>
          <p:nvPr/>
        </p:nvSpPr>
        <p:spPr bwMode="auto">
          <a:xfrm>
            <a:off x="683568" y="495046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 name="正方形/長方形 10"/>
          <p:cNvSpPr/>
          <p:nvPr/>
        </p:nvSpPr>
        <p:spPr bwMode="auto">
          <a:xfrm>
            <a:off x="683568" y="567054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 name="テキスト ボックス 11"/>
          <p:cNvSpPr txBox="1"/>
          <p:nvPr/>
        </p:nvSpPr>
        <p:spPr>
          <a:xfrm>
            <a:off x="683568" y="6381328"/>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13" name="テキスト ボックス 12"/>
          <p:cNvSpPr txBox="1"/>
          <p:nvPr/>
        </p:nvSpPr>
        <p:spPr>
          <a:xfrm>
            <a:off x="683568" y="5670540"/>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14" name="テキスト ボックス 13"/>
          <p:cNvSpPr txBox="1"/>
          <p:nvPr/>
        </p:nvSpPr>
        <p:spPr>
          <a:xfrm>
            <a:off x="683568" y="4950460"/>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15" name="テキスト ボックス 14"/>
          <p:cNvSpPr txBox="1"/>
          <p:nvPr/>
        </p:nvSpPr>
        <p:spPr>
          <a:xfrm>
            <a:off x="683568" y="4230380"/>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16" name="テキスト ボックス 15"/>
          <p:cNvSpPr txBox="1"/>
          <p:nvPr/>
        </p:nvSpPr>
        <p:spPr>
          <a:xfrm>
            <a:off x="683568" y="3510300"/>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22" name="正方形/長方形 21"/>
          <p:cNvSpPr/>
          <p:nvPr/>
        </p:nvSpPr>
        <p:spPr bwMode="auto">
          <a:xfrm>
            <a:off x="1547664"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3" name="正方形/長方形 22"/>
          <p:cNvSpPr/>
          <p:nvPr/>
        </p:nvSpPr>
        <p:spPr bwMode="auto">
          <a:xfrm>
            <a:off x="2916957"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5" name="正方形/長方形 24"/>
          <p:cNvSpPr/>
          <p:nvPr/>
        </p:nvSpPr>
        <p:spPr bwMode="auto">
          <a:xfrm>
            <a:off x="1547664"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6" name="正方形/長方形 25"/>
          <p:cNvSpPr/>
          <p:nvPr/>
        </p:nvSpPr>
        <p:spPr bwMode="auto">
          <a:xfrm>
            <a:off x="2916957"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8" name="正方形/長方形 27"/>
          <p:cNvSpPr/>
          <p:nvPr/>
        </p:nvSpPr>
        <p:spPr bwMode="auto">
          <a:xfrm>
            <a:off x="1547664"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29" name="正方形/長方形 28"/>
          <p:cNvSpPr/>
          <p:nvPr/>
        </p:nvSpPr>
        <p:spPr bwMode="auto">
          <a:xfrm>
            <a:off x="2916957"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1" name="正方形/長方形 30"/>
          <p:cNvSpPr/>
          <p:nvPr/>
        </p:nvSpPr>
        <p:spPr bwMode="auto">
          <a:xfrm>
            <a:off x="1547664"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2" name="正方形/長方形 31"/>
          <p:cNvSpPr/>
          <p:nvPr/>
        </p:nvSpPr>
        <p:spPr bwMode="auto">
          <a:xfrm>
            <a:off x="2916957"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4" name="正方形/長方形 33"/>
          <p:cNvSpPr/>
          <p:nvPr/>
        </p:nvSpPr>
        <p:spPr bwMode="auto">
          <a:xfrm>
            <a:off x="1547664"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35" name="正方形/長方形 34"/>
          <p:cNvSpPr/>
          <p:nvPr/>
        </p:nvSpPr>
        <p:spPr bwMode="auto">
          <a:xfrm>
            <a:off x="2916957"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36" name="直線コネクタ 344"/>
          <p:cNvCxnSpPr>
            <a:cxnSpLocks noChangeShapeType="1"/>
            <a:stCxn id="35" idx="1"/>
          </p:cNvCxnSpPr>
          <p:nvPr/>
        </p:nvCxnSpPr>
        <p:spPr bwMode="auto">
          <a:xfrm rot="10800000">
            <a:off x="1547665" y="6607215"/>
            <a:ext cx="1369293" cy="0"/>
          </a:xfrm>
          <a:prstGeom prst="line">
            <a:avLst/>
          </a:prstGeom>
          <a:noFill/>
          <a:ln w="38100" algn="ctr">
            <a:solidFill>
              <a:schemeClr val="tx1"/>
            </a:solidFill>
            <a:round/>
            <a:headEnd type="arrow" w="med" len="med"/>
            <a:tailEnd type="none" w="med" len="med"/>
          </a:ln>
        </p:spPr>
      </p:cxnSp>
      <p:cxnSp>
        <p:nvCxnSpPr>
          <p:cNvPr id="49" name="直線矢印コネクタ 48"/>
          <p:cNvCxnSpPr/>
          <p:nvPr/>
        </p:nvCxnSpPr>
        <p:spPr bwMode="auto">
          <a:xfrm rot="5400000">
            <a:off x="1332434" y="407627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0" name="直線矢印コネクタ 49"/>
          <p:cNvCxnSpPr/>
          <p:nvPr/>
        </p:nvCxnSpPr>
        <p:spPr bwMode="auto">
          <a:xfrm rot="5400000">
            <a:off x="1332434" y="479635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1" name="直線矢印コネクタ 50"/>
          <p:cNvCxnSpPr/>
          <p:nvPr/>
        </p:nvCxnSpPr>
        <p:spPr bwMode="auto">
          <a:xfrm rot="5400000">
            <a:off x="1332434" y="551643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2" name="直線矢印コネクタ 51"/>
          <p:cNvCxnSpPr/>
          <p:nvPr/>
        </p:nvCxnSpPr>
        <p:spPr bwMode="auto">
          <a:xfrm rot="5400000">
            <a:off x="1332434" y="623651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54" name="直線矢印コネクタ 53"/>
          <p:cNvCxnSpPr/>
          <p:nvPr/>
        </p:nvCxnSpPr>
        <p:spPr bwMode="auto">
          <a:xfrm rot="5400000">
            <a:off x="2700586" y="407627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5" name="直線矢印コネクタ 54"/>
          <p:cNvCxnSpPr/>
          <p:nvPr/>
        </p:nvCxnSpPr>
        <p:spPr bwMode="auto">
          <a:xfrm rot="5400000">
            <a:off x="2700586" y="479635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6" name="直線矢印コネクタ 55"/>
          <p:cNvCxnSpPr/>
          <p:nvPr/>
        </p:nvCxnSpPr>
        <p:spPr bwMode="auto">
          <a:xfrm rot="5400000">
            <a:off x="2700586" y="551643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57" name="直線矢印コネクタ 56"/>
          <p:cNvCxnSpPr/>
          <p:nvPr/>
        </p:nvCxnSpPr>
        <p:spPr bwMode="auto">
          <a:xfrm rot="5400000">
            <a:off x="2700586" y="623651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sp>
        <p:nvSpPr>
          <p:cNvPr id="59" name="フローチャート : 代替処理 58"/>
          <p:cNvSpPr>
            <a:spLocks noChangeArrowheads="1"/>
          </p:cNvSpPr>
          <p:nvPr/>
        </p:nvSpPr>
        <p:spPr bwMode="auto">
          <a:xfrm flipH="1">
            <a:off x="251486" y="836712"/>
            <a:ext cx="8640994" cy="504056"/>
          </a:xfrm>
          <a:prstGeom prst="flowChartAlternateProcess">
            <a:avLst/>
          </a:prstGeom>
          <a:solidFill>
            <a:srgbClr val="FFFF99"/>
          </a:solidFill>
          <a:ln w="28575" algn="ctr">
            <a:noFill/>
            <a:round/>
            <a:headEnd/>
            <a:tailEnd/>
          </a:ln>
        </p:spPr>
        <p:txBody>
          <a:bodyPr lIns="90000" tIns="46800" rIns="90000" bIns="46800" anchor="ctr"/>
          <a:lstStyle/>
          <a:p>
            <a:pPr algn="ctr">
              <a:spcBef>
                <a:spcPct val="50000"/>
              </a:spcBef>
            </a:pPr>
            <a:r>
              <a:rPr lang="en-US" altLang="ja-JP" sz="2400" dirty="0" smtClean="0">
                <a:solidFill>
                  <a:schemeClr val="tx2"/>
                </a:solidFill>
                <a:latin typeface="Comic Sans MS" pitchFamily="66" charset="0"/>
              </a:rPr>
              <a:t>GEMS/</a:t>
            </a:r>
            <a:r>
              <a:rPr lang="en-US" altLang="ja-JP" sz="2400" dirty="0" err="1" smtClean="0">
                <a:solidFill>
                  <a:schemeClr val="tx2"/>
                </a:solidFill>
                <a:latin typeface="Comic Sans MS" pitchFamily="66" charset="0"/>
              </a:rPr>
              <a:t>Simics</a:t>
            </a:r>
            <a:r>
              <a:rPr lang="en-US" altLang="ja-JP" sz="2400" dirty="0" smtClean="0">
                <a:solidFill>
                  <a:schemeClr val="tx2"/>
                </a:solidFill>
                <a:latin typeface="Comic Sans MS" pitchFamily="66" charset="0"/>
              </a:rPr>
              <a:t> is used for full-system simulations</a:t>
            </a:r>
            <a:endParaRPr lang="ja-JP" altLang="en-US" sz="2400" dirty="0">
              <a:solidFill>
                <a:schemeClr val="tx2"/>
              </a:solidFill>
              <a:latin typeface="Comic Sans MS" pitchFamily="66" charset="0"/>
            </a:endParaRPr>
          </a:p>
        </p:txBody>
      </p:sp>
      <p:sp>
        <p:nvSpPr>
          <p:cNvPr id="42" name="正方形/長方形 41"/>
          <p:cNvSpPr/>
          <p:nvPr/>
        </p:nvSpPr>
        <p:spPr bwMode="auto">
          <a:xfrm>
            <a:off x="5148064" y="639062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3" name="正方形/長方形 42"/>
          <p:cNvSpPr/>
          <p:nvPr/>
        </p:nvSpPr>
        <p:spPr bwMode="auto">
          <a:xfrm>
            <a:off x="5148064" y="351030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4" name="正方形/長方形 43"/>
          <p:cNvSpPr/>
          <p:nvPr/>
        </p:nvSpPr>
        <p:spPr bwMode="auto">
          <a:xfrm>
            <a:off x="5148064" y="423038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5" name="正方形/長方形 44"/>
          <p:cNvSpPr/>
          <p:nvPr/>
        </p:nvSpPr>
        <p:spPr bwMode="auto">
          <a:xfrm>
            <a:off x="5148064" y="495046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6" name="正方形/長方形 45"/>
          <p:cNvSpPr/>
          <p:nvPr/>
        </p:nvSpPr>
        <p:spPr bwMode="auto">
          <a:xfrm>
            <a:off x="5148064" y="5670540"/>
            <a:ext cx="3096344" cy="360040"/>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47" name="テキスト ボックス 46"/>
          <p:cNvSpPr txBox="1"/>
          <p:nvPr/>
        </p:nvSpPr>
        <p:spPr>
          <a:xfrm>
            <a:off x="5148064" y="6381328"/>
            <a:ext cx="854721" cy="369332"/>
          </a:xfrm>
          <a:prstGeom prst="rect">
            <a:avLst/>
          </a:prstGeom>
          <a:noFill/>
        </p:spPr>
        <p:txBody>
          <a:bodyPr wrap="none" rtlCol="0">
            <a:spAutoFit/>
          </a:bodyPr>
          <a:lstStyle/>
          <a:p>
            <a:r>
              <a:rPr kumimoji="1" lang="en-US" altLang="ja-JP" dirty="0" smtClean="0"/>
              <a:t>Chip 0</a:t>
            </a:r>
            <a:endParaRPr kumimoji="1" lang="ja-JP" altLang="en-US" dirty="0"/>
          </a:p>
        </p:txBody>
      </p:sp>
      <p:sp>
        <p:nvSpPr>
          <p:cNvPr id="48" name="テキスト ボックス 47"/>
          <p:cNvSpPr txBox="1"/>
          <p:nvPr/>
        </p:nvSpPr>
        <p:spPr>
          <a:xfrm>
            <a:off x="5148064" y="5670540"/>
            <a:ext cx="817853" cy="369332"/>
          </a:xfrm>
          <a:prstGeom prst="rect">
            <a:avLst/>
          </a:prstGeom>
          <a:noFill/>
        </p:spPr>
        <p:txBody>
          <a:bodyPr wrap="none" rtlCol="0">
            <a:spAutoFit/>
          </a:bodyPr>
          <a:lstStyle/>
          <a:p>
            <a:r>
              <a:rPr kumimoji="1" lang="en-US" altLang="ja-JP" dirty="0" smtClean="0"/>
              <a:t>Chip 1</a:t>
            </a:r>
            <a:endParaRPr kumimoji="1" lang="ja-JP" altLang="en-US" dirty="0"/>
          </a:p>
        </p:txBody>
      </p:sp>
      <p:sp>
        <p:nvSpPr>
          <p:cNvPr id="60" name="テキスト ボックス 59"/>
          <p:cNvSpPr txBox="1"/>
          <p:nvPr/>
        </p:nvSpPr>
        <p:spPr>
          <a:xfrm>
            <a:off x="5148064" y="4950460"/>
            <a:ext cx="854721" cy="369332"/>
          </a:xfrm>
          <a:prstGeom prst="rect">
            <a:avLst/>
          </a:prstGeom>
          <a:noFill/>
        </p:spPr>
        <p:txBody>
          <a:bodyPr wrap="none" rtlCol="0">
            <a:spAutoFit/>
          </a:bodyPr>
          <a:lstStyle/>
          <a:p>
            <a:r>
              <a:rPr kumimoji="1" lang="en-US" altLang="ja-JP" dirty="0" smtClean="0"/>
              <a:t>Chip 2</a:t>
            </a:r>
            <a:endParaRPr kumimoji="1" lang="ja-JP" altLang="en-US" dirty="0"/>
          </a:p>
        </p:txBody>
      </p:sp>
      <p:sp>
        <p:nvSpPr>
          <p:cNvPr id="61" name="テキスト ボックス 60"/>
          <p:cNvSpPr txBox="1"/>
          <p:nvPr/>
        </p:nvSpPr>
        <p:spPr>
          <a:xfrm>
            <a:off x="5148064" y="4230380"/>
            <a:ext cx="854721" cy="369332"/>
          </a:xfrm>
          <a:prstGeom prst="rect">
            <a:avLst/>
          </a:prstGeom>
          <a:noFill/>
        </p:spPr>
        <p:txBody>
          <a:bodyPr wrap="none" rtlCol="0">
            <a:spAutoFit/>
          </a:bodyPr>
          <a:lstStyle/>
          <a:p>
            <a:r>
              <a:rPr kumimoji="1" lang="en-US" altLang="ja-JP" dirty="0" smtClean="0"/>
              <a:t>Chip 3</a:t>
            </a:r>
            <a:endParaRPr kumimoji="1" lang="ja-JP" altLang="en-US" dirty="0"/>
          </a:p>
        </p:txBody>
      </p:sp>
      <p:sp>
        <p:nvSpPr>
          <p:cNvPr id="62" name="テキスト ボックス 61"/>
          <p:cNvSpPr txBox="1"/>
          <p:nvPr/>
        </p:nvSpPr>
        <p:spPr>
          <a:xfrm>
            <a:off x="5148064" y="3510300"/>
            <a:ext cx="854721" cy="369332"/>
          </a:xfrm>
          <a:prstGeom prst="rect">
            <a:avLst/>
          </a:prstGeom>
          <a:noFill/>
        </p:spPr>
        <p:txBody>
          <a:bodyPr wrap="none" rtlCol="0">
            <a:spAutoFit/>
          </a:bodyPr>
          <a:lstStyle/>
          <a:p>
            <a:r>
              <a:rPr kumimoji="1" lang="en-US" altLang="ja-JP" dirty="0" smtClean="0"/>
              <a:t>Chip 4</a:t>
            </a:r>
            <a:endParaRPr kumimoji="1" lang="ja-JP" altLang="en-US" dirty="0"/>
          </a:p>
        </p:txBody>
      </p:sp>
      <p:sp>
        <p:nvSpPr>
          <p:cNvPr id="67" name="正方形/長方形 66"/>
          <p:cNvSpPr/>
          <p:nvPr/>
        </p:nvSpPr>
        <p:spPr bwMode="auto">
          <a:xfrm>
            <a:off x="6012160"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8" name="正方形/長方形 67"/>
          <p:cNvSpPr/>
          <p:nvPr/>
        </p:nvSpPr>
        <p:spPr bwMode="auto">
          <a:xfrm>
            <a:off x="7381453" y="365431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69" name="正方形/長方形 68"/>
          <p:cNvSpPr/>
          <p:nvPr/>
        </p:nvSpPr>
        <p:spPr bwMode="auto">
          <a:xfrm>
            <a:off x="6012160"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0" name="正方形/長方形 69"/>
          <p:cNvSpPr/>
          <p:nvPr/>
        </p:nvSpPr>
        <p:spPr bwMode="auto">
          <a:xfrm>
            <a:off x="7381453" y="437553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1" name="正方形/長方形 70"/>
          <p:cNvSpPr/>
          <p:nvPr/>
        </p:nvSpPr>
        <p:spPr bwMode="auto">
          <a:xfrm>
            <a:off x="6012160"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2" name="正方形/長方形 71"/>
          <p:cNvSpPr/>
          <p:nvPr/>
        </p:nvSpPr>
        <p:spPr bwMode="auto">
          <a:xfrm>
            <a:off x="7381453" y="5094476"/>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3" name="正方形/長方形 72"/>
          <p:cNvSpPr/>
          <p:nvPr/>
        </p:nvSpPr>
        <p:spPr bwMode="auto">
          <a:xfrm>
            <a:off x="6012160"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4" name="正方形/長方形 73"/>
          <p:cNvSpPr/>
          <p:nvPr/>
        </p:nvSpPr>
        <p:spPr bwMode="auto">
          <a:xfrm>
            <a:off x="7381453" y="581569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5" name="正方形/長方形 74"/>
          <p:cNvSpPr/>
          <p:nvPr/>
        </p:nvSpPr>
        <p:spPr bwMode="auto">
          <a:xfrm>
            <a:off x="6012160"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sp>
        <p:nvSpPr>
          <p:cNvPr id="76" name="正方形/長方形 75"/>
          <p:cNvSpPr/>
          <p:nvPr/>
        </p:nvSpPr>
        <p:spPr bwMode="auto">
          <a:xfrm>
            <a:off x="7381453" y="6535777"/>
            <a:ext cx="142875" cy="142875"/>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lIns="90000" tIns="46800" rIns="90000" bIns="46800">
            <a:spAutoFit/>
          </a:bodyPr>
          <a:lstStyle/>
          <a:p>
            <a:pPr>
              <a:defRPr/>
            </a:pPr>
            <a:endParaRPr lang="ja-JP" altLang="en-US">
              <a:ea typeface="ＭＳ Ｐゴシック" pitchFamily="50" charset="-128"/>
            </a:endParaRPr>
          </a:p>
        </p:txBody>
      </p:sp>
      <p:cxnSp>
        <p:nvCxnSpPr>
          <p:cNvPr id="79" name="直線矢印コネクタ 78"/>
          <p:cNvCxnSpPr/>
          <p:nvPr/>
        </p:nvCxnSpPr>
        <p:spPr bwMode="auto">
          <a:xfrm rot="5400000">
            <a:off x="5796930" y="407627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0" name="直線矢印コネクタ 79"/>
          <p:cNvCxnSpPr/>
          <p:nvPr/>
        </p:nvCxnSpPr>
        <p:spPr bwMode="auto">
          <a:xfrm rot="5400000">
            <a:off x="5796930" y="479635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1" name="直線矢印コネクタ 80"/>
          <p:cNvCxnSpPr/>
          <p:nvPr/>
        </p:nvCxnSpPr>
        <p:spPr bwMode="auto">
          <a:xfrm rot="5400000">
            <a:off x="5796930" y="551643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2" name="直線矢印コネクタ 81"/>
          <p:cNvCxnSpPr/>
          <p:nvPr/>
        </p:nvCxnSpPr>
        <p:spPr bwMode="auto">
          <a:xfrm rot="5400000">
            <a:off x="5796930" y="6236518"/>
            <a:ext cx="576064" cy="1588"/>
          </a:xfrm>
          <a:prstGeom prst="straightConnector1">
            <a:avLst/>
          </a:prstGeom>
          <a:noFill/>
          <a:ln w="38100" cap="flat" cmpd="sng" algn="ctr">
            <a:solidFill>
              <a:schemeClr val="accent6"/>
            </a:solidFill>
            <a:prstDash val="solid"/>
            <a:round/>
            <a:headEnd type="none" w="med" len="med"/>
            <a:tailEnd type="arrow" w="med" len="med"/>
          </a:ln>
          <a:effectLst/>
        </p:spPr>
      </p:cxnSp>
      <p:cxnSp>
        <p:nvCxnSpPr>
          <p:cNvPr id="84" name="直線矢印コネクタ 83"/>
          <p:cNvCxnSpPr/>
          <p:nvPr/>
        </p:nvCxnSpPr>
        <p:spPr bwMode="auto">
          <a:xfrm rot="5400000">
            <a:off x="7165082" y="407627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5" name="直線矢印コネクタ 84"/>
          <p:cNvCxnSpPr/>
          <p:nvPr/>
        </p:nvCxnSpPr>
        <p:spPr bwMode="auto">
          <a:xfrm rot="5400000">
            <a:off x="7165082" y="479635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6" name="直線矢印コネクタ 85"/>
          <p:cNvCxnSpPr/>
          <p:nvPr/>
        </p:nvCxnSpPr>
        <p:spPr bwMode="auto">
          <a:xfrm rot="5400000">
            <a:off x="7165082" y="551643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87" name="直線矢印コネクタ 86"/>
          <p:cNvCxnSpPr/>
          <p:nvPr/>
        </p:nvCxnSpPr>
        <p:spPr bwMode="auto">
          <a:xfrm rot="5400000">
            <a:off x="7165082" y="6236518"/>
            <a:ext cx="576064" cy="1588"/>
          </a:xfrm>
          <a:prstGeom prst="straightConnector1">
            <a:avLst/>
          </a:prstGeom>
          <a:noFill/>
          <a:ln w="38100" cap="flat" cmpd="sng" algn="ctr">
            <a:solidFill>
              <a:schemeClr val="accent6"/>
            </a:solidFill>
            <a:prstDash val="solid"/>
            <a:round/>
            <a:headEnd type="arrow" w="med" len="med"/>
            <a:tailEnd type="none" w="med" len="med"/>
          </a:ln>
          <a:effectLst/>
        </p:spPr>
      </p:cxnSp>
      <p:cxnSp>
        <p:nvCxnSpPr>
          <p:cNvPr id="97" name="直線コネクタ 96"/>
          <p:cNvCxnSpPr>
            <a:stCxn id="75" idx="3"/>
            <a:endCxn id="76" idx="1"/>
          </p:cNvCxnSpPr>
          <p:nvPr/>
        </p:nvCxnSpPr>
        <p:spPr bwMode="auto">
          <a:xfrm>
            <a:off x="6155035" y="6607215"/>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99" name="直線コネクタ 344"/>
          <p:cNvCxnSpPr>
            <a:cxnSpLocks noChangeShapeType="1"/>
          </p:cNvCxnSpPr>
          <p:nvPr/>
        </p:nvCxnSpPr>
        <p:spPr bwMode="auto">
          <a:xfrm rot="10800000">
            <a:off x="6155035" y="3717032"/>
            <a:ext cx="1369293" cy="0"/>
          </a:xfrm>
          <a:prstGeom prst="line">
            <a:avLst/>
          </a:prstGeom>
          <a:noFill/>
          <a:ln w="38100" algn="ctr">
            <a:solidFill>
              <a:schemeClr val="tx1"/>
            </a:solidFill>
            <a:round/>
            <a:headEnd type="none" w="med" len="med"/>
            <a:tailEnd type="arrow" w="med" len="med"/>
          </a:ln>
        </p:spPr>
      </p:cxnSp>
      <p:cxnSp>
        <p:nvCxnSpPr>
          <p:cNvPr id="100" name="直線コネクタ 99"/>
          <p:cNvCxnSpPr/>
          <p:nvPr/>
        </p:nvCxnSpPr>
        <p:spPr bwMode="auto">
          <a:xfrm>
            <a:off x="6156176" y="4437112"/>
            <a:ext cx="1226418" cy="0"/>
          </a:xfrm>
          <a:prstGeom prst="line">
            <a:avLst/>
          </a:prstGeom>
          <a:noFill/>
          <a:ln w="38100" cap="flat" cmpd="sng" algn="ctr">
            <a:solidFill>
              <a:schemeClr val="tx1"/>
            </a:solidFill>
            <a:prstDash val="solid"/>
            <a:round/>
            <a:headEnd type="arrow" w="med" len="med"/>
            <a:tailEnd type="arrow" w="med" len="med"/>
          </a:ln>
          <a:effectLst/>
        </p:spPr>
      </p:cxnSp>
      <p:cxnSp>
        <p:nvCxnSpPr>
          <p:cNvPr id="101" name="直線コネクタ 344"/>
          <p:cNvCxnSpPr>
            <a:cxnSpLocks noChangeShapeType="1"/>
          </p:cNvCxnSpPr>
          <p:nvPr/>
        </p:nvCxnSpPr>
        <p:spPr bwMode="auto">
          <a:xfrm rot="10800000">
            <a:off x="6012161" y="5877272"/>
            <a:ext cx="1369293" cy="0"/>
          </a:xfrm>
          <a:prstGeom prst="line">
            <a:avLst/>
          </a:prstGeom>
          <a:noFill/>
          <a:ln w="38100" algn="ctr">
            <a:solidFill>
              <a:schemeClr val="tx1"/>
            </a:solidFill>
            <a:round/>
            <a:headEnd type="arrow" w="med" len="med"/>
            <a:tailEnd type="none" w="med" len="med"/>
          </a:ln>
        </p:spPr>
      </p:cxnSp>
      <p:cxnSp>
        <p:nvCxnSpPr>
          <p:cNvPr id="104" name="直線コネクタ 103"/>
          <p:cNvCxnSpPr/>
          <p:nvPr/>
        </p:nvCxnSpPr>
        <p:spPr bwMode="auto">
          <a:xfrm rot="5400000">
            <a:off x="632153" y="5928687"/>
            <a:ext cx="1542990" cy="0"/>
          </a:xfrm>
          <a:prstGeom prst="line">
            <a:avLst/>
          </a:prstGeom>
          <a:noFill/>
          <a:ln w="76200" cap="flat" cmpd="sng" algn="ctr">
            <a:solidFill>
              <a:srgbClr val="FF0000"/>
            </a:solidFill>
            <a:prstDash val="solid"/>
            <a:round/>
            <a:headEnd type="none" w="med" len="med"/>
            <a:tailEnd type="none" w="med" len="med"/>
          </a:ln>
          <a:effectLst/>
        </p:spPr>
      </p:cxnSp>
      <p:cxnSp>
        <p:nvCxnSpPr>
          <p:cNvPr id="106" name="直線コネクタ 105"/>
          <p:cNvCxnSpPr/>
          <p:nvPr/>
        </p:nvCxnSpPr>
        <p:spPr bwMode="auto">
          <a:xfrm>
            <a:off x="1403648" y="6669360"/>
            <a:ext cx="1800200" cy="0"/>
          </a:xfrm>
          <a:prstGeom prst="line">
            <a:avLst/>
          </a:prstGeom>
          <a:noFill/>
          <a:ln w="76200" cap="flat" cmpd="sng" algn="ctr">
            <a:solidFill>
              <a:srgbClr val="FF0000"/>
            </a:solidFill>
            <a:prstDash val="solid"/>
            <a:round/>
            <a:headEnd type="none" w="med" len="med"/>
            <a:tailEnd type="none" w="med" len="med"/>
          </a:ln>
          <a:effectLst/>
        </p:spPr>
      </p:cxnSp>
      <p:cxnSp>
        <p:nvCxnSpPr>
          <p:cNvPr id="107" name="直線コネクタ 106"/>
          <p:cNvCxnSpPr/>
          <p:nvPr/>
        </p:nvCxnSpPr>
        <p:spPr bwMode="auto">
          <a:xfrm rot="5400000">
            <a:off x="2360345" y="5856679"/>
            <a:ext cx="1687006" cy="0"/>
          </a:xfrm>
          <a:prstGeom prst="line">
            <a:avLst/>
          </a:prstGeom>
          <a:noFill/>
          <a:ln w="76200" cap="flat" cmpd="sng" algn="ctr">
            <a:solidFill>
              <a:srgbClr val="FF0000"/>
            </a:solidFill>
            <a:prstDash val="solid"/>
            <a:round/>
            <a:headEnd type="arrow" w="med" len="med"/>
            <a:tailEnd type="none" w="med" len="med"/>
          </a:ln>
          <a:effectLst/>
        </p:spPr>
      </p:cxnSp>
      <p:cxnSp>
        <p:nvCxnSpPr>
          <p:cNvPr id="108" name="直線コネクタ 107"/>
          <p:cNvCxnSpPr/>
          <p:nvPr/>
        </p:nvCxnSpPr>
        <p:spPr bwMode="auto">
          <a:xfrm rot="5400000">
            <a:off x="5472100" y="5553236"/>
            <a:ext cx="792088" cy="0"/>
          </a:xfrm>
          <a:prstGeom prst="line">
            <a:avLst/>
          </a:prstGeom>
          <a:noFill/>
          <a:ln w="76200" cap="flat" cmpd="sng" algn="ctr">
            <a:solidFill>
              <a:srgbClr val="FF0000"/>
            </a:solidFill>
            <a:prstDash val="solid"/>
            <a:round/>
            <a:headEnd type="none" w="med" len="med"/>
            <a:tailEnd type="none" w="med" len="med"/>
          </a:ln>
          <a:effectLst/>
        </p:spPr>
      </p:cxnSp>
      <p:cxnSp>
        <p:nvCxnSpPr>
          <p:cNvPr id="109" name="直線コネクタ 108"/>
          <p:cNvCxnSpPr/>
          <p:nvPr/>
        </p:nvCxnSpPr>
        <p:spPr bwMode="auto">
          <a:xfrm>
            <a:off x="5868144" y="5949280"/>
            <a:ext cx="1800200" cy="0"/>
          </a:xfrm>
          <a:prstGeom prst="line">
            <a:avLst/>
          </a:prstGeom>
          <a:noFill/>
          <a:ln w="76200" cap="flat" cmpd="sng" algn="ctr">
            <a:solidFill>
              <a:srgbClr val="FF0000"/>
            </a:solidFill>
            <a:prstDash val="solid"/>
            <a:round/>
            <a:headEnd type="none" w="med" len="med"/>
            <a:tailEnd type="none" w="med" len="med"/>
          </a:ln>
          <a:effectLst/>
        </p:spPr>
      </p:cxnSp>
      <p:cxnSp>
        <p:nvCxnSpPr>
          <p:cNvPr id="110" name="直線コネクタ 109"/>
          <p:cNvCxnSpPr/>
          <p:nvPr/>
        </p:nvCxnSpPr>
        <p:spPr bwMode="auto">
          <a:xfrm rot="5400000">
            <a:off x="7272300" y="5553236"/>
            <a:ext cx="792088" cy="0"/>
          </a:xfrm>
          <a:prstGeom prst="line">
            <a:avLst/>
          </a:prstGeom>
          <a:noFill/>
          <a:ln w="76200" cap="flat" cmpd="sng" algn="ctr">
            <a:solidFill>
              <a:srgbClr val="FF0000"/>
            </a:solidFill>
            <a:prstDash val="solid"/>
            <a:round/>
            <a:headEnd type="arrow" w="med" len="med"/>
            <a:tailEnd type="none" w="med" len="med"/>
          </a:ln>
          <a:effectLst/>
        </p:spPr>
      </p:cxnSp>
      <p:cxnSp>
        <p:nvCxnSpPr>
          <p:cNvPr id="88" name="直線コネクタ 344"/>
          <p:cNvCxnSpPr>
            <a:cxnSpLocks noChangeShapeType="1"/>
          </p:cNvCxnSpPr>
          <p:nvPr/>
        </p:nvCxnSpPr>
        <p:spPr bwMode="auto">
          <a:xfrm rot="10800000">
            <a:off x="1691680" y="3717032"/>
            <a:ext cx="1369293" cy="0"/>
          </a:xfrm>
          <a:prstGeom prst="line">
            <a:avLst/>
          </a:prstGeom>
          <a:noFill/>
          <a:ln w="38100" algn="ctr">
            <a:solidFill>
              <a:schemeClr val="tx1"/>
            </a:solidFill>
            <a:round/>
            <a:headEnd type="none" w="med" len="med"/>
            <a:tailEnd type="arrow" w="med" len="med"/>
          </a:ln>
        </p:spPr>
      </p:cxnSp>
      <p:sp>
        <p:nvSpPr>
          <p:cNvPr id="92" name="テキスト ボックス 91"/>
          <p:cNvSpPr txBox="1"/>
          <p:nvPr/>
        </p:nvSpPr>
        <p:spPr>
          <a:xfrm>
            <a:off x="107504" y="2020778"/>
            <a:ext cx="854721" cy="400110"/>
          </a:xfrm>
          <a:prstGeom prst="rect">
            <a:avLst/>
          </a:prstGeom>
          <a:noFill/>
        </p:spPr>
        <p:txBody>
          <a:bodyPr wrap="none" rtlCol="0">
            <a:spAutoFit/>
          </a:bodyPr>
          <a:lstStyle/>
          <a:p>
            <a:r>
              <a:rPr lang="en-US" altLang="ja-JP" sz="2000" b="1" i="1" dirty="0" smtClean="0">
                <a:solidFill>
                  <a:srgbClr val="FF0000"/>
                </a:solidFill>
                <a:latin typeface="Arial" pitchFamily="34" charset="0"/>
                <a:cs typeface="Arial" pitchFamily="34" charset="0"/>
              </a:rPr>
              <a:t>Good</a:t>
            </a:r>
            <a:endParaRPr kumimoji="1" lang="ja-JP" altLang="en-US" sz="2000" b="1" i="1" dirty="0">
              <a:solidFill>
                <a:srgbClr val="FF0000"/>
              </a:solidFill>
              <a:latin typeface="Arial" pitchFamily="34" charset="0"/>
              <a:cs typeface="Arial" pitchFamily="34" charset="0"/>
            </a:endParaRPr>
          </a:p>
        </p:txBody>
      </p:sp>
      <p:sp>
        <p:nvSpPr>
          <p:cNvPr id="93" name="テキスト ボックス 92"/>
          <p:cNvSpPr txBox="1"/>
          <p:nvPr/>
        </p:nvSpPr>
        <p:spPr>
          <a:xfrm>
            <a:off x="147833" y="2452826"/>
            <a:ext cx="670376" cy="400110"/>
          </a:xfrm>
          <a:prstGeom prst="rect">
            <a:avLst/>
          </a:prstGeom>
          <a:noFill/>
        </p:spPr>
        <p:txBody>
          <a:bodyPr wrap="none" rtlCol="0">
            <a:spAutoFit/>
          </a:bodyPr>
          <a:lstStyle/>
          <a:p>
            <a:r>
              <a:rPr lang="en-US" altLang="ja-JP" sz="2000" b="1" i="1" dirty="0" smtClean="0">
                <a:solidFill>
                  <a:schemeClr val="accent6"/>
                </a:solidFill>
                <a:latin typeface="Arial" pitchFamily="34" charset="0"/>
                <a:cs typeface="Arial" pitchFamily="34" charset="0"/>
              </a:rPr>
              <a:t>Bad</a:t>
            </a:r>
            <a:endParaRPr kumimoji="1" lang="ja-JP" altLang="en-US" sz="2000" b="1" i="1" dirty="0">
              <a:solidFill>
                <a:schemeClr val="accent6"/>
              </a:solidFill>
              <a:latin typeface="Arial" pitchFamily="34" charset="0"/>
              <a:cs typeface="Arial" pitchFamily="34" charset="0"/>
            </a:endParaRPr>
          </a:p>
        </p:txBody>
      </p:sp>
      <p:sp>
        <p:nvSpPr>
          <p:cNvPr id="94" name="テキスト ボックス 93"/>
          <p:cNvSpPr txBox="1"/>
          <p:nvPr/>
        </p:nvSpPr>
        <p:spPr>
          <a:xfrm>
            <a:off x="147833" y="2884874"/>
            <a:ext cx="670376" cy="400110"/>
          </a:xfrm>
          <a:prstGeom prst="rect">
            <a:avLst/>
          </a:prstGeom>
          <a:noFill/>
        </p:spPr>
        <p:txBody>
          <a:bodyPr wrap="none" rtlCol="0">
            <a:spAutoFit/>
          </a:bodyPr>
          <a:lstStyle/>
          <a:p>
            <a:r>
              <a:rPr lang="en-US" altLang="ja-JP" sz="2000" b="1" i="1" dirty="0" smtClean="0">
                <a:solidFill>
                  <a:schemeClr val="accent6"/>
                </a:solidFill>
                <a:latin typeface="Arial" pitchFamily="34" charset="0"/>
                <a:cs typeface="Arial" pitchFamily="34" charset="0"/>
              </a:rPr>
              <a:t>Bad</a:t>
            </a:r>
            <a:endParaRPr kumimoji="1" lang="ja-JP" altLang="en-US" sz="2000" b="1" i="1" dirty="0">
              <a:solidFill>
                <a:schemeClr val="accent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76200"/>
            <a:ext cx="9144000" cy="685800"/>
          </a:xfrm>
        </p:spPr>
        <p:txBody>
          <a:bodyPr/>
          <a:lstStyle/>
          <a:p>
            <a:r>
              <a:rPr lang="en-US" altLang="ja-JP" sz="4000" dirty="0" smtClean="0"/>
              <a:t>Parallel programs are running on it</a:t>
            </a:r>
            <a:endParaRPr kumimoji="1" lang="ja-JP" altLang="en-US" sz="4000" dirty="0"/>
          </a:p>
        </p:txBody>
      </p:sp>
      <p:sp>
        <p:nvSpPr>
          <p:cNvPr id="59" name="フローチャート : 代替処理 58"/>
          <p:cNvSpPr>
            <a:spLocks noChangeArrowheads="1"/>
          </p:cNvSpPr>
          <p:nvPr/>
        </p:nvSpPr>
        <p:spPr bwMode="auto">
          <a:xfrm flipH="1">
            <a:off x="251486" y="836712"/>
            <a:ext cx="8640994" cy="504056"/>
          </a:xfrm>
          <a:prstGeom prst="flowChartAlternateProcess">
            <a:avLst/>
          </a:prstGeom>
          <a:solidFill>
            <a:srgbClr val="FFFF99"/>
          </a:solidFill>
          <a:ln w="28575" algn="ctr">
            <a:noFill/>
            <a:round/>
            <a:headEnd/>
            <a:tailEnd/>
          </a:ln>
        </p:spPr>
        <p:txBody>
          <a:bodyPr lIns="90000" tIns="46800" rIns="90000" bIns="46800" anchor="ctr"/>
          <a:lstStyle/>
          <a:p>
            <a:pPr algn="ctr">
              <a:spcBef>
                <a:spcPct val="50000"/>
              </a:spcBef>
            </a:pPr>
            <a:r>
              <a:rPr lang="en-US" altLang="ja-JP" sz="2400" dirty="0" smtClean="0">
                <a:solidFill>
                  <a:schemeClr val="tx2"/>
                </a:solidFill>
                <a:latin typeface="Comic Sans MS" pitchFamily="66" charset="0"/>
              </a:rPr>
              <a:t>GEMS/</a:t>
            </a:r>
            <a:r>
              <a:rPr lang="en-US" altLang="ja-JP" sz="2400" dirty="0" err="1" smtClean="0">
                <a:solidFill>
                  <a:schemeClr val="tx2"/>
                </a:solidFill>
                <a:latin typeface="Comic Sans MS" pitchFamily="66" charset="0"/>
              </a:rPr>
              <a:t>Simics</a:t>
            </a:r>
            <a:r>
              <a:rPr lang="en-US" altLang="ja-JP" sz="2400" dirty="0" smtClean="0">
                <a:solidFill>
                  <a:schemeClr val="tx2"/>
                </a:solidFill>
                <a:latin typeface="Comic Sans MS" pitchFamily="66" charset="0"/>
              </a:rPr>
              <a:t> is used for full-system simulations</a:t>
            </a:r>
            <a:endParaRPr lang="ja-JP" altLang="en-US" sz="2400" dirty="0">
              <a:solidFill>
                <a:schemeClr val="tx2"/>
              </a:solidFill>
              <a:latin typeface="Comic Sans MS" pitchFamily="66" charset="0"/>
            </a:endParaRPr>
          </a:p>
        </p:txBody>
      </p:sp>
      <p:grpSp>
        <p:nvGrpSpPr>
          <p:cNvPr id="305" name="グループ化 304"/>
          <p:cNvGrpSpPr/>
          <p:nvPr/>
        </p:nvGrpSpPr>
        <p:grpSpPr>
          <a:xfrm>
            <a:off x="251520" y="1412776"/>
            <a:ext cx="3168352" cy="3168352"/>
            <a:chOff x="4499992" y="1915627"/>
            <a:chExt cx="3168352" cy="3168352"/>
          </a:xfrm>
        </p:grpSpPr>
        <p:grpSp>
          <p:nvGrpSpPr>
            <p:cNvPr id="98" name="グループ化 97"/>
            <p:cNvGrpSpPr/>
            <p:nvPr/>
          </p:nvGrpSpPr>
          <p:grpSpPr>
            <a:xfrm>
              <a:off x="4499992" y="1915627"/>
              <a:ext cx="2592288" cy="2592288"/>
              <a:chOff x="6228184" y="3717032"/>
              <a:chExt cx="2592288" cy="2592288"/>
            </a:xfrm>
          </p:grpSpPr>
          <p:sp>
            <p:nvSpPr>
              <p:cNvPr id="102" name="正方形/長方形 101"/>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3" name="正方形/長方形 102"/>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5" name="正方形/長方形 104"/>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1" name="正方形/長方形 110"/>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2" name="正方形/長方形 111"/>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3" name="正方形/長方形 112"/>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4" name="正方形/長方形 113"/>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5" name="正方形/長方形 114"/>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6" name="正方形/長方形 115"/>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7" name="正方形/長方形 116"/>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8" name="正方形/長方形 117"/>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9" name="正方形/長方形 118"/>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0" name="正方形/長方形 119"/>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1" name="正方形/長方形 120"/>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2" name="正方形/長方形 121"/>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3" name="正方形/長方形 122"/>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4" name="正方形/長方形 123"/>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5" name="正方形/長方形 124"/>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6" name="正方形/長方形 125"/>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7" name="正方形/長方形 126"/>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8" name="正方形/長方形 127"/>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9" name="正方形/長方形 128"/>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0" name="正方形/長方形 129"/>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1" name="正方形/長方形 130"/>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2" name="正方形/長方形 131"/>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3" name="正方形/長方形 132"/>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4" name="正方形/長方形 133"/>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5" name="正方形/長方形 134"/>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6" name="正方形/長方形 135"/>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7" name="正方形/長方形 136"/>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8" name="正方形/長方形 137"/>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9" name="正方形/長方形 138"/>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nvGrpSpPr>
              <p:cNvPr id="140" name="グループ化 294"/>
              <p:cNvGrpSpPr/>
              <p:nvPr/>
            </p:nvGrpSpPr>
            <p:grpSpPr>
              <a:xfrm>
                <a:off x="6552220" y="4041068"/>
                <a:ext cx="1836204" cy="1944216"/>
                <a:chOff x="6552220" y="4041068"/>
                <a:chExt cx="1836204" cy="1944216"/>
              </a:xfrm>
            </p:grpSpPr>
            <p:cxnSp>
              <p:nvCxnSpPr>
                <p:cNvPr id="146" name="直線コネクタ 145"/>
                <p:cNvCxnSpPr>
                  <a:stCxn id="103" idx="3"/>
                  <a:endCxn id="113"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47" name="直線コネクタ 146"/>
                <p:cNvCxnSpPr>
                  <a:stCxn id="113" idx="2"/>
                  <a:endCxn id="115" idx="0"/>
                </p:cNvCxnSpPr>
                <p:nvPr/>
              </p:nvCxnSpPr>
              <p:spPr bwMode="auto">
                <a:xfrm rot="5400000">
                  <a:off x="698426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48" name="直線コネクタ 147"/>
                <p:cNvCxnSpPr>
                  <a:stCxn id="117" idx="2"/>
                  <a:endCxn id="119"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49" name="直線コネクタ 148"/>
                <p:cNvCxnSpPr>
                  <a:stCxn id="119" idx="3"/>
                  <a:endCxn id="123"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0" name="直線コネクタ 149"/>
                <p:cNvCxnSpPr>
                  <a:stCxn id="111" idx="3"/>
                  <a:endCxn id="115" idx="1"/>
                </p:cNvCxnSpPr>
                <p:nvPr/>
              </p:nvCxnSpPr>
              <p:spPr bwMode="auto">
                <a:xfrm>
                  <a:off x="6660232"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1" name="直線コネクタ 150"/>
                <p:cNvCxnSpPr>
                  <a:stCxn id="113" idx="3"/>
                  <a:endCxn id="117" idx="1"/>
                </p:cNvCxnSpPr>
                <p:nvPr/>
              </p:nvCxnSpPr>
              <p:spPr bwMode="auto">
                <a:xfrm>
                  <a:off x="7308304"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2" name="直線コネクタ 151"/>
                <p:cNvCxnSpPr>
                  <a:stCxn id="125" idx="2"/>
                  <a:endCxn id="127"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3" name="直線コネクタ 152"/>
                <p:cNvCxnSpPr>
                  <a:stCxn id="129" idx="2"/>
                  <a:endCxn id="131" idx="0"/>
                </p:cNvCxnSpPr>
                <p:nvPr/>
              </p:nvCxnSpPr>
              <p:spPr bwMode="auto">
                <a:xfrm rot="5400000">
                  <a:off x="6984268"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4" name="直線コネクタ 153"/>
                <p:cNvCxnSpPr>
                  <a:stCxn id="133" idx="3"/>
                  <a:endCxn id="137"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5" name="直線コネクタ 154"/>
                <p:cNvCxnSpPr>
                  <a:stCxn id="135" idx="3"/>
                  <a:endCxn id="139"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56" name="直線コネクタ 155"/>
                <p:cNvCxnSpPr>
                  <a:stCxn id="131" idx="3"/>
                  <a:endCxn id="135"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grpSp>
          <p:cxnSp>
            <p:nvCxnSpPr>
              <p:cNvPr id="141" name="直線コネクタ 140"/>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42" name="直線コネクタ 141"/>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43" name="直線コネクタ 142"/>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44" name="直線コネクタ 143"/>
              <p:cNvCxnSpPr/>
              <p:nvPr/>
            </p:nvCxnSpPr>
            <p:spPr bwMode="auto">
              <a:xfrm>
                <a:off x="7308304" y="5332120"/>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145" name="正方形/長方形 144"/>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157" name="グループ化 156"/>
            <p:cNvGrpSpPr/>
            <p:nvPr/>
          </p:nvGrpSpPr>
          <p:grpSpPr>
            <a:xfrm flipV="1">
              <a:off x="4652392" y="2068027"/>
              <a:ext cx="2592288" cy="2592288"/>
              <a:chOff x="6228184" y="3717032"/>
              <a:chExt cx="2592288" cy="2592288"/>
            </a:xfrm>
          </p:grpSpPr>
          <p:sp>
            <p:nvSpPr>
              <p:cNvPr id="158" name="正方形/長方形 157"/>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9" name="正方形/長方形 158"/>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0" name="正方形/長方形 159"/>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1" name="正方形/長方形 160"/>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2" name="正方形/長方形 161"/>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3" name="正方形/長方形 162"/>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4" name="正方形/長方形 163"/>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5" name="正方形/長方形 164"/>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6" name="正方形/長方形 165"/>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7" name="正方形/長方形 166"/>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8" name="正方形/長方形 167"/>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69" name="正方形/長方形 168"/>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0" name="正方形/長方形 169"/>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1" name="正方形/長方形 170"/>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2" name="正方形/長方形 171"/>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3" name="正方形/長方形 172"/>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4" name="正方形/長方形 173"/>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5" name="正方形/長方形 174"/>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6" name="正方形/長方形 175"/>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7" name="正方形/長方形 176"/>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8" name="正方形/長方形 177"/>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79" name="正方形/長方形 178"/>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0" name="正方形/長方形 179"/>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1" name="正方形/長方形 180"/>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2" name="正方形/長方形 181"/>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3" name="正方形/長方形 182"/>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4" name="正方形/長方形 183"/>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5" name="正方形/長方形 184"/>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6" name="正方形/長方形 185"/>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7" name="正方形/長方形 186"/>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8" name="正方形/長方形 187"/>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89" name="正方形/長方形 188"/>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nvGrpSpPr>
              <p:cNvPr id="190" name="グループ化 294"/>
              <p:cNvGrpSpPr/>
              <p:nvPr/>
            </p:nvGrpSpPr>
            <p:grpSpPr>
              <a:xfrm>
                <a:off x="6552220" y="4041068"/>
                <a:ext cx="1836204" cy="1944216"/>
                <a:chOff x="6552220" y="4041068"/>
                <a:chExt cx="1836204" cy="1944216"/>
              </a:xfrm>
            </p:grpSpPr>
            <p:cxnSp>
              <p:nvCxnSpPr>
                <p:cNvPr id="196" name="直線コネクタ 195"/>
                <p:cNvCxnSpPr>
                  <a:stCxn id="159" idx="3"/>
                  <a:endCxn id="163"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7" name="直線コネクタ 196"/>
                <p:cNvCxnSpPr>
                  <a:stCxn id="163" idx="2"/>
                  <a:endCxn id="165" idx="0"/>
                </p:cNvCxnSpPr>
                <p:nvPr/>
              </p:nvCxnSpPr>
              <p:spPr bwMode="auto">
                <a:xfrm rot="5400000">
                  <a:off x="6984268"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8" name="直線コネクタ 197"/>
                <p:cNvCxnSpPr>
                  <a:stCxn id="167" idx="2"/>
                  <a:endCxn id="169"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9" name="直線コネクタ 198"/>
                <p:cNvCxnSpPr>
                  <a:stCxn id="169" idx="3"/>
                  <a:endCxn id="173"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00" name="直線コネクタ 199"/>
                <p:cNvCxnSpPr>
                  <a:stCxn id="161" idx="3"/>
                  <a:endCxn id="165" idx="1"/>
                </p:cNvCxnSpPr>
                <p:nvPr/>
              </p:nvCxnSpPr>
              <p:spPr bwMode="auto">
                <a:xfrm>
                  <a:off x="6660232"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01" name="直線コネクタ 200"/>
                <p:cNvCxnSpPr>
                  <a:stCxn id="163" idx="3"/>
                  <a:endCxn id="167" idx="1"/>
                </p:cNvCxnSpPr>
                <p:nvPr/>
              </p:nvCxnSpPr>
              <p:spPr bwMode="auto">
                <a:xfrm>
                  <a:off x="7308304"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02" name="直線コネクタ 201"/>
                <p:cNvCxnSpPr>
                  <a:stCxn id="175" idx="2"/>
                  <a:endCxn id="177"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03" name="直線コネクタ 202"/>
                <p:cNvCxnSpPr>
                  <a:stCxn id="179" idx="2"/>
                  <a:endCxn id="181" idx="0"/>
                </p:cNvCxnSpPr>
                <p:nvPr/>
              </p:nvCxnSpPr>
              <p:spPr bwMode="auto">
                <a:xfrm rot="5400000">
                  <a:off x="6984268"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04" name="直線コネクタ 203"/>
                <p:cNvCxnSpPr>
                  <a:stCxn id="183" idx="3"/>
                  <a:endCxn id="187"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05" name="直線コネクタ 204"/>
                <p:cNvCxnSpPr>
                  <a:stCxn id="185" idx="3"/>
                  <a:endCxn id="189"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06" name="直線コネクタ 205"/>
                <p:cNvCxnSpPr>
                  <a:stCxn id="181" idx="3"/>
                  <a:endCxn id="185"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grpSp>
          <p:cxnSp>
            <p:nvCxnSpPr>
              <p:cNvPr id="191" name="直線コネクタ 190"/>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2" name="直線コネクタ 191"/>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3" name="直線コネクタ 192"/>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194" name="直線コネクタ 193"/>
              <p:cNvCxnSpPr/>
              <p:nvPr/>
            </p:nvCxnSpPr>
            <p:spPr bwMode="auto">
              <a:xfrm>
                <a:off x="7308304" y="5332120"/>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195" name="正方形/長方形 194"/>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207" name="グループ化 206"/>
            <p:cNvGrpSpPr/>
            <p:nvPr/>
          </p:nvGrpSpPr>
          <p:grpSpPr>
            <a:xfrm>
              <a:off x="4860032" y="2275667"/>
              <a:ext cx="2592288" cy="2592288"/>
              <a:chOff x="6228184" y="3717032"/>
              <a:chExt cx="2592288" cy="2592288"/>
            </a:xfrm>
          </p:grpSpPr>
          <p:sp>
            <p:nvSpPr>
              <p:cNvPr id="208" name="正方形/長方形 207"/>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09" name="正方形/長方形 208"/>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0" name="正方形/長方形 209"/>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1" name="正方形/長方形 210"/>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2" name="正方形/長方形 211"/>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3" name="正方形/長方形 212"/>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4" name="正方形/長方形 213"/>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5" name="正方形/長方形 214"/>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6" name="正方形/長方形 215"/>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7" name="正方形/長方形 216"/>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8" name="正方形/長方形 217"/>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19" name="正方形/長方形 218"/>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0" name="正方形/長方形 219"/>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1" name="正方形/長方形 220"/>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2" name="正方形/長方形 221"/>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3" name="正方形/長方形 222"/>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4" name="正方形/長方形 223"/>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5" name="正方形/長方形 224"/>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6" name="正方形/長方形 225"/>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7" name="正方形/長方形 226"/>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8" name="正方形/長方形 227"/>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29" name="正方形/長方形 228"/>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0" name="正方形/長方形 229"/>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1" name="正方形/長方形 230"/>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2" name="正方形/長方形 231"/>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3" name="正方形/長方形 232"/>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4" name="正方形/長方形 233"/>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5" name="正方形/長方形 234"/>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6" name="正方形/長方形 235"/>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7" name="正方形/長方形 236"/>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8" name="正方形/長方形 237"/>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39" name="正方形/長方形 238"/>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240" name="直線コネクタ 239"/>
              <p:cNvCxnSpPr>
                <a:stCxn id="209" idx="3"/>
                <a:endCxn id="213"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1" name="直線コネクタ 240"/>
              <p:cNvCxnSpPr/>
              <p:nvPr/>
            </p:nvCxnSpPr>
            <p:spPr bwMode="auto">
              <a:xfrm rot="5400000">
                <a:off x="63207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2" name="直線コネクタ 241"/>
              <p:cNvCxnSpPr>
                <a:stCxn id="217" idx="2"/>
                <a:endCxn id="219"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3" name="直線コネクタ 242"/>
              <p:cNvCxnSpPr>
                <a:stCxn id="219" idx="3"/>
                <a:endCxn id="223"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4" name="直線コネクタ 243"/>
              <p:cNvCxnSpPr/>
              <p:nvPr/>
            </p:nvCxnSpPr>
            <p:spPr bwMode="auto">
              <a:xfrm>
                <a:off x="6660232" y="534239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5" name="直線コネクタ 244"/>
              <p:cNvCxnSpPr/>
              <p:nvPr/>
            </p:nvCxnSpPr>
            <p:spPr bwMode="auto">
              <a:xfrm>
                <a:off x="7956376"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6" name="直線コネクタ 245"/>
              <p:cNvCxnSpPr>
                <a:stCxn id="225" idx="2"/>
                <a:endCxn id="227"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7" name="直線コネクタ 246"/>
              <p:cNvCxnSpPr/>
              <p:nvPr/>
            </p:nvCxnSpPr>
            <p:spPr bwMode="auto">
              <a:xfrm rot="5400000">
                <a:off x="8285503"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8" name="直線コネクタ 247"/>
              <p:cNvCxnSpPr>
                <a:stCxn id="233" idx="3"/>
                <a:endCxn id="237"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49" name="直線コネクタ 248"/>
              <p:cNvCxnSpPr>
                <a:stCxn id="235" idx="3"/>
                <a:endCxn id="239"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50" name="直線コネクタ 249"/>
              <p:cNvCxnSpPr>
                <a:stCxn id="231" idx="3"/>
                <a:endCxn id="235"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51" name="直線コネクタ 250"/>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52" name="直線コネクタ 251"/>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53" name="直線コネクタ 252"/>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54" name="直線コネクタ 253"/>
              <p:cNvCxnSpPr/>
              <p:nvPr/>
            </p:nvCxnSpPr>
            <p:spPr bwMode="auto">
              <a:xfrm>
                <a:off x="7308304" y="4694322"/>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255" name="正方形/長方形 254"/>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nvGrpSpPr>
            <p:cNvPr id="256" name="グループ化 255"/>
            <p:cNvGrpSpPr/>
            <p:nvPr/>
          </p:nvGrpSpPr>
          <p:grpSpPr>
            <a:xfrm rot="16200000">
              <a:off x="5076056" y="2491691"/>
              <a:ext cx="2592288" cy="2592288"/>
              <a:chOff x="6228184" y="3717032"/>
              <a:chExt cx="2592288" cy="2592288"/>
            </a:xfrm>
          </p:grpSpPr>
          <p:sp>
            <p:nvSpPr>
              <p:cNvPr id="257" name="正方形/長方形 256"/>
              <p:cNvSpPr/>
              <p:nvPr/>
            </p:nvSpPr>
            <p:spPr bwMode="auto">
              <a:xfrm>
                <a:off x="6228184"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8" name="正方形/長方形 257"/>
              <p:cNvSpPr/>
              <p:nvPr/>
            </p:nvSpPr>
            <p:spPr bwMode="auto">
              <a:xfrm>
                <a:off x="6444208"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59" name="正方形/長方形 258"/>
              <p:cNvSpPr/>
              <p:nvPr/>
            </p:nvSpPr>
            <p:spPr bwMode="auto">
              <a:xfrm>
                <a:off x="6228184"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0" name="正方形/長方形 259"/>
              <p:cNvSpPr/>
              <p:nvPr/>
            </p:nvSpPr>
            <p:spPr bwMode="auto">
              <a:xfrm>
                <a:off x="6444208"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1" name="正方形/長方形 260"/>
              <p:cNvSpPr/>
              <p:nvPr/>
            </p:nvSpPr>
            <p:spPr bwMode="auto">
              <a:xfrm>
                <a:off x="6876256"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2" name="正方形/長方形 261"/>
              <p:cNvSpPr/>
              <p:nvPr/>
            </p:nvSpPr>
            <p:spPr bwMode="auto">
              <a:xfrm>
                <a:off x="7092280"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3" name="正方形/長方形 262"/>
              <p:cNvSpPr/>
              <p:nvPr/>
            </p:nvSpPr>
            <p:spPr bwMode="auto">
              <a:xfrm>
                <a:off x="6876256"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4" name="正方形/長方形 263"/>
              <p:cNvSpPr/>
              <p:nvPr/>
            </p:nvSpPr>
            <p:spPr bwMode="auto">
              <a:xfrm>
                <a:off x="7092280"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5" name="正方形/長方形 264"/>
              <p:cNvSpPr/>
              <p:nvPr/>
            </p:nvSpPr>
            <p:spPr bwMode="auto">
              <a:xfrm>
                <a:off x="7524328"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6" name="正方形/長方形 265"/>
              <p:cNvSpPr/>
              <p:nvPr/>
            </p:nvSpPr>
            <p:spPr bwMode="auto">
              <a:xfrm>
                <a:off x="7740352"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7" name="正方形/長方形 266"/>
              <p:cNvSpPr/>
              <p:nvPr/>
            </p:nvSpPr>
            <p:spPr bwMode="auto">
              <a:xfrm>
                <a:off x="7524328"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8" name="正方形/長方形 267"/>
              <p:cNvSpPr/>
              <p:nvPr/>
            </p:nvSpPr>
            <p:spPr bwMode="auto">
              <a:xfrm>
                <a:off x="7740352"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69" name="正方形/長方形 268"/>
              <p:cNvSpPr/>
              <p:nvPr/>
            </p:nvSpPr>
            <p:spPr bwMode="auto">
              <a:xfrm>
                <a:off x="8172400" y="3717032"/>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0" name="正方形/長方形 269"/>
              <p:cNvSpPr/>
              <p:nvPr/>
            </p:nvSpPr>
            <p:spPr bwMode="auto">
              <a:xfrm>
                <a:off x="8388424" y="3933056"/>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1" name="正方形/長方形 270"/>
              <p:cNvSpPr/>
              <p:nvPr/>
            </p:nvSpPr>
            <p:spPr bwMode="auto">
              <a:xfrm>
                <a:off x="8172400" y="4365104"/>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2" name="正方形/長方形 271"/>
              <p:cNvSpPr/>
              <p:nvPr/>
            </p:nvSpPr>
            <p:spPr bwMode="auto">
              <a:xfrm>
                <a:off x="8388424" y="4581128"/>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3" name="正方形/長方形 272"/>
              <p:cNvSpPr/>
              <p:nvPr/>
            </p:nvSpPr>
            <p:spPr bwMode="auto">
              <a:xfrm>
                <a:off x="6228184"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4" name="正方形/長方形 273"/>
              <p:cNvSpPr/>
              <p:nvPr/>
            </p:nvSpPr>
            <p:spPr bwMode="auto">
              <a:xfrm>
                <a:off x="6444208"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5" name="正方形/長方形 274"/>
              <p:cNvSpPr/>
              <p:nvPr/>
            </p:nvSpPr>
            <p:spPr bwMode="auto">
              <a:xfrm>
                <a:off x="6228184"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6" name="正方形/長方形 275"/>
              <p:cNvSpPr/>
              <p:nvPr/>
            </p:nvSpPr>
            <p:spPr bwMode="auto">
              <a:xfrm>
                <a:off x="6444208"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7" name="正方形/長方形 276"/>
              <p:cNvSpPr/>
              <p:nvPr/>
            </p:nvSpPr>
            <p:spPr bwMode="auto">
              <a:xfrm>
                <a:off x="6876256"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8" name="正方形/長方形 277"/>
              <p:cNvSpPr/>
              <p:nvPr/>
            </p:nvSpPr>
            <p:spPr bwMode="auto">
              <a:xfrm>
                <a:off x="7092280"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79" name="正方形/長方形 278"/>
              <p:cNvSpPr/>
              <p:nvPr/>
            </p:nvSpPr>
            <p:spPr bwMode="auto">
              <a:xfrm>
                <a:off x="6876256"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0" name="正方形/長方形 279"/>
              <p:cNvSpPr/>
              <p:nvPr/>
            </p:nvSpPr>
            <p:spPr bwMode="auto">
              <a:xfrm>
                <a:off x="7092280"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1" name="正方形/長方形 280"/>
              <p:cNvSpPr/>
              <p:nvPr/>
            </p:nvSpPr>
            <p:spPr bwMode="auto">
              <a:xfrm>
                <a:off x="7524328"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2" name="正方形/長方形 281"/>
              <p:cNvSpPr/>
              <p:nvPr/>
            </p:nvSpPr>
            <p:spPr bwMode="auto">
              <a:xfrm>
                <a:off x="7740352"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3" name="正方形/長方形 282"/>
              <p:cNvSpPr/>
              <p:nvPr/>
            </p:nvSpPr>
            <p:spPr bwMode="auto">
              <a:xfrm>
                <a:off x="7524328"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4" name="正方形/長方形 283"/>
              <p:cNvSpPr/>
              <p:nvPr/>
            </p:nvSpPr>
            <p:spPr bwMode="auto">
              <a:xfrm>
                <a:off x="7740352"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5" name="正方形/長方形 284"/>
              <p:cNvSpPr/>
              <p:nvPr/>
            </p:nvSpPr>
            <p:spPr bwMode="auto">
              <a:xfrm>
                <a:off x="8172400" y="5013176"/>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6" name="正方形/長方形 285"/>
              <p:cNvSpPr/>
              <p:nvPr/>
            </p:nvSpPr>
            <p:spPr bwMode="auto">
              <a:xfrm>
                <a:off x="8388424" y="5229200"/>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7" name="正方形/長方形 286"/>
              <p:cNvSpPr/>
              <p:nvPr/>
            </p:nvSpPr>
            <p:spPr bwMode="auto">
              <a:xfrm>
                <a:off x="8172400" y="5661248"/>
                <a:ext cx="648072" cy="648072"/>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288" name="正方形/長方形 287"/>
              <p:cNvSpPr/>
              <p:nvPr/>
            </p:nvSpPr>
            <p:spPr bwMode="auto">
              <a:xfrm>
                <a:off x="8388424" y="5877272"/>
                <a:ext cx="216024" cy="216024"/>
              </a:xfrm>
              <a:prstGeom prst="rect">
                <a:avLst/>
              </a:prstGeom>
              <a:solidFill>
                <a:schemeClr val="accent4"/>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cxnSp>
            <p:nvCxnSpPr>
              <p:cNvPr id="289" name="直線コネクタ 288"/>
              <p:cNvCxnSpPr>
                <a:stCxn id="258" idx="3"/>
                <a:endCxn id="262" idx="1"/>
              </p:cNvCxnSpPr>
              <p:nvPr/>
            </p:nvCxnSpPr>
            <p:spPr bwMode="auto">
              <a:xfrm>
                <a:off x="6660232"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0" name="直線コネクタ 289"/>
              <p:cNvCxnSpPr/>
              <p:nvPr/>
            </p:nvCxnSpPr>
            <p:spPr bwMode="auto">
              <a:xfrm rot="5400000">
                <a:off x="63207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1" name="直線コネクタ 290"/>
              <p:cNvCxnSpPr>
                <a:stCxn id="266" idx="2"/>
                <a:endCxn id="268" idx="0"/>
              </p:cNvCxnSpPr>
              <p:nvPr/>
            </p:nvCxnSpPr>
            <p:spPr bwMode="auto">
              <a:xfrm rot="5400000">
                <a:off x="7632340" y="436510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2" name="直線コネクタ 291"/>
              <p:cNvCxnSpPr>
                <a:stCxn id="268" idx="3"/>
                <a:endCxn id="272" idx="1"/>
              </p:cNvCxnSpPr>
              <p:nvPr/>
            </p:nvCxnSpPr>
            <p:spPr bwMode="auto">
              <a:xfrm>
                <a:off x="7956376" y="4689140"/>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3" name="直線コネクタ 292"/>
              <p:cNvCxnSpPr/>
              <p:nvPr/>
            </p:nvCxnSpPr>
            <p:spPr bwMode="auto">
              <a:xfrm>
                <a:off x="6660232" y="534239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4" name="直線コネクタ 293"/>
              <p:cNvCxnSpPr/>
              <p:nvPr/>
            </p:nvCxnSpPr>
            <p:spPr bwMode="auto">
              <a:xfrm>
                <a:off x="7956376" y="404106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5" name="直線コネクタ 294"/>
              <p:cNvCxnSpPr>
                <a:stCxn id="274" idx="2"/>
                <a:endCxn id="276" idx="0"/>
              </p:cNvCxnSpPr>
              <p:nvPr/>
            </p:nvCxnSpPr>
            <p:spPr bwMode="auto">
              <a:xfrm rot="5400000">
                <a:off x="6336196"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6" name="直線コネクタ 295"/>
              <p:cNvCxnSpPr/>
              <p:nvPr/>
            </p:nvCxnSpPr>
            <p:spPr bwMode="auto">
              <a:xfrm rot="5400000">
                <a:off x="8285503" y="5661248"/>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7" name="直線コネクタ 296"/>
              <p:cNvCxnSpPr>
                <a:stCxn id="282" idx="3"/>
                <a:endCxn id="286" idx="1"/>
              </p:cNvCxnSpPr>
              <p:nvPr/>
            </p:nvCxnSpPr>
            <p:spPr bwMode="auto">
              <a:xfrm>
                <a:off x="7956376" y="5337212"/>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8" name="直線コネクタ 297"/>
              <p:cNvCxnSpPr>
                <a:stCxn id="284" idx="3"/>
                <a:endCxn id="288" idx="1"/>
              </p:cNvCxnSpPr>
              <p:nvPr/>
            </p:nvCxnSpPr>
            <p:spPr bwMode="auto">
              <a:xfrm>
                <a:off x="7956376"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299" name="直線コネクタ 298"/>
              <p:cNvCxnSpPr>
                <a:stCxn id="280" idx="3"/>
                <a:endCxn id="284" idx="1"/>
              </p:cNvCxnSpPr>
              <p:nvPr/>
            </p:nvCxnSpPr>
            <p:spPr bwMode="auto">
              <a:xfrm>
                <a:off x="7308304" y="5985284"/>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0" name="直線コネクタ 299"/>
              <p:cNvCxnSpPr/>
              <p:nvPr/>
            </p:nvCxnSpPr>
            <p:spPr bwMode="auto">
              <a:xfrm rot="5400000">
                <a:off x="6989360"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1" name="直線コネクタ 300"/>
              <p:cNvCxnSpPr/>
              <p:nvPr/>
            </p:nvCxnSpPr>
            <p:spPr bwMode="auto">
              <a:xfrm rot="5400000">
                <a:off x="8275229"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2" name="直線コネクタ 301"/>
              <p:cNvCxnSpPr/>
              <p:nvPr/>
            </p:nvCxnSpPr>
            <p:spPr bwMode="auto">
              <a:xfrm rot="5400000">
                <a:off x="6331014" y="5013176"/>
                <a:ext cx="432048" cy="0"/>
              </a:xfrm>
              <a:prstGeom prst="line">
                <a:avLst/>
              </a:prstGeom>
              <a:noFill/>
              <a:ln w="76200" cap="flat" cmpd="sng" algn="ctr">
                <a:solidFill>
                  <a:srgbClr val="FF0000"/>
                </a:solidFill>
                <a:prstDash val="solid"/>
                <a:round/>
                <a:headEnd type="none" w="med" len="med"/>
                <a:tailEnd type="none" w="med" len="med"/>
              </a:ln>
              <a:effectLst/>
            </p:spPr>
          </p:cxnSp>
          <p:cxnSp>
            <p:nvCxnSpPr>
              <p:cNvPr id="303" name="直線コネクタ 302"/>
              <p:cNvCxnSpPr/>
              <p:nvPr/>
            </p:nvCxnSpPr>
            <p:spPr bwMode="auto">
              <a:xfrm>
                <a:off x="7308304" y="4694322"/>
                <a:ext cx="432048" cy="0"/>
              </a:xfrm>
              <a:prstGeom prst="line">
                <a:avLst/>
              </a:prstGeom>
              <a:noFill/>
              <a:ln w="76200" cap="flat" cmpd="sng" algn="ctr">
                <a:solidFill>
                  <a:srgbClr val="FF0000"/>
                </a:solidFill>
                <a:prstDash val="solid"/>
                <a:round/>
                <a:headEnd type="none" w="med" len="med"/>
                <a:tailEnd type="none" w="med" len="med"/>
              </a:ln>
              <a:effectLst/>
            </p:spPr>
          </p:cxnSp>
          <p:sp>
            <p:nvSpPr>
              <p:cNvPr id="304" name="正方形/長方形 303"/>
              <p:cNvSpPr/>
              <p:nvPr/>
            </p:nvSpPr>
            <p:spPr bwMode="auto">
              <a:xfrm>
                <a:off x="6228184" y="3717032"/>
                <a:ext cx="2592288" cy="2592288"/>
              </a:xfrm>
              <a:prstGeom prst="rect">
                <a:avLst/>
              </a:prstGeom>
              <a:noFill/>
              <a:ln w="762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grpSp>
      </p:grpSp>
      <p:graphicFrame>
        <p:nvGraphicFramePr>
          <p:cNvPr id="306" name="Group 68"/>
          <p:cNvGraphicFramePr>
            <a:graphicFrameLocks noGrp="1"/>
          </p:cNvGraphicFramePr>
          <p:nvPr/>
        </p:nvGraphicFramePr>
        <p:xfrm>
          <a:off x="3779912" y="1732881"/>
          <a:ext cx="5105401" cy="1471680"/>
        </p:xfrm>
        <a:graphic>
          <a:graphicData uri="http://schemas.openxmlformats.org/drawingml/2006/table">
            <a:tbl>
              <a:tblPr/>
              <a:tblGrid>
                <a:gridCol w="1027122"/>
                <a:gridCol w="1027122"/>
                <a:gridCol w="898084"/>
                <a:gridCol w="1224136"/>
                <a:gridCol w="928937"/>
              </a:tblGrid>
              <a:tr h="331916">
                <a:tc>
                  <a:txBody>
                    <a:bodyPr/>
                    <a:lstStyle/>
                    <a:p>
                      <a:pPr algn="ct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Routers</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CPUs</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L2$banks</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MCs</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916">
                <a:tc>
                  <a:txBody>
                    <a:bodyPr/>
                    <a:lstStyle/>
                    <a:p>
                      <a:pPr algn="ctr"/>
                      <a:r>
                        <a:rPr lang="en-US" altLang="ja-JP" dirty="0" smtClean="0"/>
                        <a:t>16-tile</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16</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4</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32</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4</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916">
                <a:tc>
                  <a:txBody>
                    <a:bodyPr/>
                    <a:lstStyle/>
                    <a:p>
                      <a:pPr algn="ctr"/>
                      <a:r>
                        <a:rPr lang="en-US" altLang="ja-JP" dirty="0" smtClean="0"/>
                        <a:t>32-tile</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32</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8</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64</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8</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916">
                <a:tc>
                  <a:txBody>
                    <a:bodyPr/>
                    <a:lstStyle/>
                    <a:p>
                      <a:pPr algn="ctr"/>
                      <a:r>
                        <a:rPr lang="en-US" altLang="ja-JP" dirty="0" smtClean="0"/>
                        <a:t>64-tile</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64</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8</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128</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16</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 name="Text Box 94"/>
          <p:cNvSpPr txBox="1">
            <a:spLocks noChangeArrowheads="1"/>
          </p:cNvSpPr>
          <p:nvPr/>
        </p:nvSpPr>
        <p:spPr bwMode="auto">
          <a:xfrm>
            <a:off x="4003104" y="1340768"/>
            <a:ext cx="5105400" cy="402291"/>
          </a:xfrm>
          <a:prstGeom prst="rect">
            <a:avLst/>
          </a:prstGeom>
          <a:noFill/>
          <a:ln w="25400">
            <a:noFill/>
            <a:miter lim="800000"/>
            <a:headEnd/>
            <a:tailEnd/>
          </a:ln>
          <a:effectLst/>
        </p:spPr>
        <p:txBody>
          <a:bodyPr lIns="90000" tIns="46800" rIns="90000" bIns="46800">
            <a:spAutoFit/>
          </a:bodyPr>
          <a:lstStyle/>
          <a:p>
            <a:r>
              <a:rPr lang="en-US" altLang="ja-JP" sz="2000" b="1" dirty="0"/>
              <a:t>Table 1</a:t>
            </a:r>
            <a:r>
              <a:rPr lang="en-US" altLang="ja-JP" sz="2000" b="1" dirty="0" smtClean="0"/>
              <a:t>: Topologies to be examined </a:t>
            </a:r>
            <a:endParaRPr lang="en-US" altLang="ja-JP" sz="2000" b="1" dirty="0"/>
          </a:p>
        </p:txBody>
      </p:sp>
      <p:graphicFrame>
        <p:nvGraphicFramePr>
          <p:cNvPr id="308" name="Group 68"/>
          <p:cNvGraphicFramePr>
            <a:graphicFrameLocks noGrp="1"/>
          </p:cNvGraphicFramePr>
          <p:nvPr/>
        </p:nvGraphicFramePr>
        <p:xfrm>
          <a:off x="3779912" y="3669752"/>
          <a:ext cx="5256584" cy="2207520"/>
        </p:xfrm>
        <a:graphic>
          <a:graphicData uri="http://schemas.openxmlformats.org/drawingml/2006/table">
            <a:tbl>
              <a:tblPr/>
              <a:tblGrid>
                <a:gridCol w="2736304"/>
                <a:gridCol w="2520280"/>
              </a:tblGrid>
              <a:tr h="331916">
                <a:tc>
                  <a:txBody>
                    <a:bodyPr/>
                    <a:lstStyle/>
                    <a:p>
                      <a:pPr algn="ctr"/>
                      <a:r>
                        <a:rPr lang="en-US" altLang="ja-JP" dirty="0" smtClean="0"/>
                        <a:t>L1$ size</a:t>
                      </a:r>
                      <a:r>
                        <a:rPr lang="en-US" altLang="ja-JP" baseline="0" dirty="0" smtClean="0"/>
                        <a:t> &amp; latency</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64K / 1cycle</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916">
                <a:tc>
                  <a:txBody>
                    <a:bodyPr/>
                    <a:lstStyle/>
                    <a:p>
                      <a:pPr algn="ctr"/>
                      <a:r>
                        <a:rPr lang="en-US" altLang="ja-JP" dirty="0" smtClean="0"/>
                        <a:t>L2$</a:t>
                      </a:r>
                      <a:r>
                        <a:rPr lang="en-US" altLang="ja-JP" baseline="0" dirty="0" smtClean="0"/>
                        <a:t>  size &amp; latency</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256K</a:t>
                      </a:r>
                      <a:r>
                        <a:rPr lang="en-US" altLang="ja-JP" baseline="0" dirty="0" smtClean="0"/>
                        <a:t> / 6cycle</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916">
                <a:tc>
                  <a:txBody>
                    <a:bodyPr/>
                    <a:lstStyle/>
                    <a:p>
                      <a:pPr algn="ctr"/>
                      <a:r>
                        <a:rPr lang="en-US" altLang="ja-JP" dirty="0" smtClean="0"/>
                        <a:t>Memory</a:t>
                      </a:r>
                      <a:r>
                        <a:rPr lang="en-US" altLang="ja-JP" baseline="0" dirty="0" smtClean="0"/>
                        <a:t> size &amp; latency</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4G</a:t>
                      </a:r>
                      <a:r>
                        <a:rPr lang="en-US" altLang="ja-JP" baseline="0" dirty="0" smtClean="0"/>
                        <a:t> / 160cycle</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916">
                <a:tc>
                  <a:txBody>
                    <a:bodyPr/>
                    <a:lstStyle/>
                    <a:p>
                      <a:pPr algn="ctr"/>
                      <a:r>
                        <a:rPr lang="en-US" altLang="ja-JP" dirty="0" smtClean="0"/>
                        <a:t>Router latency</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[RC/VSA]</a:t>
                      </a:r>
                      <a:r>
                        <a:rPr lang="en-US" altLang="ja-JP" baseline="0" dirty="0" smtClean="0"/>
                        <a:t> [ST] [LT]</a:t>
                      </a: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916">
                <a:tc>
                  <a:txBody>
                    <a:bodyPr/>
                    <a:lstStyle/>
                    <a:p>
                      <a:pPr algn="ctr"/>
                      <a:r>
                        <a:rPr lang="en-US" altLang="ja-JP" dirty="0" smtClean="0"/>
                        <a:t>Router buffer</a:t>
                      </a:r>
                      <a:r>
                        <a:rPr lang="en-US" altLang="ja-JP" baseline="0" dirty="0" smtClean="0"/>
                        <a:t> size</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dirty="0" smtClean="0"/>
                        <a:t>5-flit per VC</a:t>
                      </a:r>
                      <a:endParaRPr lang="ja-JP" altLang="en-US" dirty="0"/>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916">
                <a:tc>
                  <a:txBody>
                    <a:bodyPr/>
                    <a:lstStyle/>
                    <a:p>
                      <a:pPr algn="ctr"/>
                      <a:r>
                        <a:rPr lang="en-US" altLang="ja-JP" dirty="0" smtClean="0"/>
                        <a:t>Protocol</a:t>
                      </a:r>
                      <a:endParaRPr lang="ja-JP" altLang="en-US" dirty="0"/>
                    </a:p>
                  </a:txBody>
                  <a:tcPr marL="90000" marR="90000" marT="46800" marB="4680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ja-JP" baseline="0" dirty="0" smtClean="0"/>
                        <a:t>MOESI directory</a:t>
                      </a:r>
                    </a:p>
                  </a:txBody>
                  <a:tcPr marL="90000" marR="90000" marT="46800" marB="4680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 name="Text Box 94"/>
          <p:cNvSpPr txBox="1">
            <a:spLocks noChangeArrowheads="1"/>
          </p:cNvSpPr>
          <p:nvPr/>
        </p:nvSpPr>
        <p:spPr bwMode="auto">
          <a:xfrm>
            <a:off x="4579168" y="3293399"/>
            <a:ext cx="4241304" cy="402291"/>
          </a:xfrm>
          <a:prstGeom prst="rect">
            <a:avLst/>
          </a:prstGeom>
          <a:noFill/>
          <a:ln w="25400">
            <a:noFill/>
            <a:miter lim="800000"/>
            <a:headEnd/>
            <a:tailEnd/>
          </a:ln>
          <a:effectLst/>
        </p:spPr>
        <p:txBody>
          <a:bodyPr wrap="square" lIns="90000" tIns="46800" rIns="90000" bIns="46800">
            <a:spAutoFit/>
          </a:bodyPr>
          <a:lstStyle/>
          <a:p>
            <a:r>
              <a:rPr lang="en-US" altLang="ja-JP" sz="2000" b="1" dirty="0"/>
              <a:t>Table </a:t>
            </a:r>
            <a:r>
              <a:rPr lang="en-US" altLang="ja-JP" sz="2000" b="1" dirty="0" smtClean="0"/>
              <a:t>2: Simulation parameters </a:t>
            </a:r>
            <a:endParaRPr lang="en-US" altLang="ja-JP" sz="2000" b="1" dirty="0"/>
          </a:p>
        </p:txBody>
      </p:sp>
      <p:pic>
        <p:nvPicPr>
          <p:cNvPr id="310" name="図 309" descr="osboot.bmp"/>
          <p:cNvPicPr>
            <a:picLocks noChangeAspect="1"/>
          </p:cNvPicPr>
          <p:nvPr/>
        </p:nvPicPr>
        <p:blipFill>
          <a:blip r:embed="rId2" cstate="print"/>
          <a:stretch>
            <a:fillRect/>
          </a:stretch>
        </p:blipFill>
        <p:spPr>
          <a:xfrm>
            <a:off x="-36512" y="4725144"/>
            <a:ext cx="3800096" cy="2016224"/>
          </a:xfrm>
          <a:prstGeom prst="rect">
            <a:avLst/>
          </a:prstGeom>
        </p:spPr>
      </p:pic>
      <p:grpSp>
        <p:nvGrpSpPr>
          <p:cNvPr id="312" name="グループ化 102"/>
          <p:cNvGrpSpPr/>
          <p:nvPr/>
        </p:nvGrpSpPr>
        <p:grpSpPr>
          <a:xfrm>
            <a:off x="899592" y="5229200"/>
            <a:ext cx="3096344" cy="1224136"/>
            <a:chOff x="6084168" y="1772816"/>
            <a:chExt cx="3096344" cy="1224136"/>
          </a:xfrm>
        </p:grpSpPr>
        <p:sp>
          <p:nvSpPr>
            <p:cNvPr id="313" name="テキスト ボックス 312"/>
            <p:cNvSpPr txBox="1"/>
            <p:nvPr/>
          </p:nvSpPr>
          <p:spPr>
            <a:xfrm>
              <a:off x="6084168" y="2492896"/>
              <a:ext cx="3096344" cy="504056"/>
            </a:xfrm>
            <a:prstGeom prst="rect">
              <a:avLst/>
            </a:prstGeom>
            <a:noFill/>
          </p:spPr>
          <p:txBody>
            <a:bodyPr wrap="none" rtlCol="0">
              <a:noAutofit/>
            </a:bodyPr>
            <a:lstStyle/>
            <a:p>
              <a:r>
                <a:rPr lang="en-US" altLang="ja-JP" sz="2000" b="1" dirty="0" smtClean="0">
                  <a:solidFill>
                    <a:srgbClr val="FF0000"/>
                  </a:solidFill>
                  <a:latin typeface="+mj-lt"/>
                  <a:cs typeface="Arial" pitchFamily="34" charset="0"/>
                </a:rPr>
                <a:t>Solaris 9 is running on</a:t>
              </a:r>
            </a:p>
            <a:p>
              <a:r>
                <a:rPr kumimoji="1" lang="en-US" altLang="ja-JP" sz="2000" b="1" dirty="0" smtClean="0">
                  <a:solidFill>
                    <a:srgbClr val="FF0000"/>
                  </a:solidFill>
                  <a:latin typeface="+mj-lt"/>
                  <a:cs typeface="Arial" pitchFamily="34" charset="0"/>
                </a:rPr>
                <a:t>   8-core </a:t>
              </a:r>
              <a:r>
                <a:rPr kumimoji="1" lang="en-US" altLang="ja-JP" sz="2000" b="1" dirty="0" err="1" smtClean="0">
                  <a:solidFill>
                    <a:srgbClr val="FF0000"/>
                  </a:solidFill>
                  <a:latin typeface="+mj-lt"/>
                  <a:cs typeface="Arial" pitchFamily="34" charset="0"/>
                </a:rPr>
                <a:t>UltraSPARC</a:t>
              </a:r>
              <a:endParaRPr kumimoji="1" lang="en-US" altLang="ja-JP" sz="2000" b="1" dirty="0" smtClean="0">
                <a:solidFill>
                  <a:srgbClr val="FF0000"/>
                </a:solidFill>
                <a:latin typeface="+mj-lt"/>
                <a:cs typeface="Arial" pitchFamily="34" charset="0"/>
              </a:endParaRPr>
            </a:p>
          </p:txBody>
        </p:sp>
        <p:sp>
          <p:nvSpPr>
            <p:cNvPr id="314" name="右中かっこ 313"/>
            <p:cNvSpPr/>
            <p:nvPr/>
          </p:nvSpPr>
          <p:spPr bwMode="auto">
            <a:xfrm>
              <a:off x="8244408" y="1772816"/>
              <a:ext cx="288032" cy="648072"/>
            </a:xfrm>
            <a:prstGeom prst="rightBrace">
              <a:avLst>
                <a:gd name="adj1" fmla="val 42857"/>
                <a:gd name="adj2" fmla="val 50000"/>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mj-lt"/>
                <a:ea typeface="ＭＳ Ｐゴシック" charset="-128"/>
              </a:endParaRPr>
            </a:p>
          </p:txBody>
        </p:sp>
      </p:grpSp>
      <p:graphicFrame>
        <p:nvGraphicFramePr>
          <p:cNvPr id="315" name="Group 68"/>
          <p:cNvGraphicFramePr>
            <a:graphicFrameLocks noGrp="1"/>
          </p:cNvGraphicFramePr>
          <p:nvPr/>
        </p:nvGraphicFramePr>
        <p:xfrm>
          <a:off x="3888432" y="6413401"/>
          <a:ext cx="5076056" cy="367920"/>
        </p:xfrm>
        <a:graphic>
          <a:graphicData uri="http://schemas.openxmlformats.org/drawingml/2006/table">
            <a:tbl>
              <a:tblPr/>
              <a:tblGrid>
                <a:gridCol w="5076056"/>
              </a:tblGrid>
              <a:tr h="331916">
                <a:tc>
                  <a:txBody>
                    <a:bodyPr/>
                    <a:lstStyle/>
                    <a:p>
                      <a:pPr algn="ctr"/>
                      <a:r>
                        <a:rPr lang="en-US" altLang="ja-JP" dirty="0" smtClean="0"/>
                        <a:t>NPB</a:t>
                      </a:r>
                      <a:r>
                        <a:rPr lang="en-US" altLang="ja-JP" baseline="0" dirty="0" smtClean="0"/>
                        <a:t> (IS, DC, CG, MG, EP, LU, UA, SP, BT, FT)</a:t>
                      </a:r>
                      <a:endParaRPr lang="ja-JP" altLang="en-US" dirty="0"/>
                    </a:p>
                  </a:txBody>
                  <a:tcPr marL="90000" marR="90000" marT="46800" marB="46800" horzOverflow="overflow">
                    <a:lnL w="12700" cap="flat" cmpd="sng" algn="ctr">
                      <a:no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6" name="Text Box 94"/>
          <p:cNvSpPr txBox="1">
            <a:spLocks noChangeArrowheads="1"/>
          </p:cNvSpPr>
          <p:nvPr/>
        </p:nvSpPr>
        <p:spPr bwMode="auto">
          <a:xfrm>
            <a:off x="4579168" y="6021288"/>
            <a:ext cx="4241304" cy="402291"/>
          </a:xfrm>
          <a:prstGeom prst="rect">
            <a:avLst/>
          </a:prstGeom>
          <a:noFill/>
          <a:ln w="25400">
            <a:noFill/>
            <a:miter lim="800000"/>
            <a:headEnd/>
            <a:tailEnd/>
          </a:ln>
          <a:effectLst/>
        </p:spPr>
        <p:txBody>
          <a:bodyPr wrap="square" lIns="90000" tIns="46800" rIns="90000" bIns="46800">
            <a:spAutoFit/>
          </a:bodyPr>
          <a:lstStyle/>
          <a:p>
            <a:r>
              <a:rPr lang="en-US" altLang="ja-JP" sz="2000" b="1" dirty="0"/>
              <a:t>Table </a:t>
            </a:r>
            <a:r>
              <a:rPr lang="en-US" altLang="ja-JP" sz="2000" b="1" dirty="0" smtClean="0"/>
              <a:t>3: Application programs </a:t>
            </a:r>
            <a:endParaRPr lang="en-US" altLang="ja-JP" sz="2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Application exec time: </a:t>
            </a:r>
            <a:r>
              <a:rPr lang="en-US" altLang="ja-JP" sz="3200" dirty="0" smtClean="0"/>
              <a:t>16-tile</a:t>
            </a:r>
            <a:endParaRPr kumimoji="1" lang="ja-JP" altLang="en-US" dirty="0"/>
          </a:p>
        </p:txBody>
      </p:sp>
      <p:pic>
        <p:nvPicPr>
          <p:cNvPr id="5" name="コンテンツ プレースホルダ 4" descr="app_ring_irr_t224.png"/>
          <p:cNvPicPr>
            <a:picLocks noGrp="1" noChangeAspect="1"/>
          </p:cNvPicPr>
          <p:nvPr>
            <p:ph idx="1"/>
          </p:nvPr>
        </p:nvPicPr>
        <p:blipFill>
          <a:blip r:embed="rId2" cstate="print"/>
          <a:stretch>
            <a:fillRect/>
          </a:stretch>
        </p:blipFill>
        <p:spPr>
          <a:xfrm>
            <a:off x="611560" y="2852936"/>
            <a:ext cx="8195899" cy="4005064"/>
          </a:xfrm>
          <a:prstGeom prst="rect">
            <a:avLst/>
          </a:prstGeom>
          <a:ln>
            <a:noFill/>
          </a:ln>
          <a:effectLst>
            <a:outerShdw blurRad="292100" dist="139700" dir="2700000" algn="tl" rotWithShape="0">
              <a:srgbClr val="333333">
                <a:alpha val="65000"/>
              </a:srgbClr>
            </a:outerShdw>
          </a:effectLst>
        </p:spPr>
      </p:pic>
      <p:sp>
        <p:nvSpPr>
          <p:cNvPr id="6" name="コンテンツ プレースホルダ 2"/>
          <p:cNvSpPr txBox="1">
            <a:spLocks/>
          </p:cNvSpPr>
          <p:nvPr/>
        </p:nvSpPr>
        <p:spPr bwMode="auto">
          <a:xfrm>
            <a:off x="395536" y="914400"/>
            <a:ext cx="864096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ja-JP" sz="2400" kern="0" dirty="0" smtClean="0"/>
              <a:t>    Ring-based approach (VC flow &amp; Bubble flow controls)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800" kern="0" dirty="0"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    Irregular</a:t>
            </a:r>
            <a:r>
              <a:rPr kumimoji="1" lang="en-US" altLang="ja-JP" sz="2400" b="0" i="0" u="none" strike="noStrike" kern="0" cap="none" spc="0" normalizeH="0" noProof="0" dirty="0" smtClean="0">
                <a:ln>
                  <a:noFill/>
                </a:ln>
                <a:solidFill>
                  <a:schemeClr val="tx1"/>
                </a:solidFill>
                <a:effectLst/>
                <a:uLnTx/>
                <a:uFillTx/>
                <a:latin typeface="+mn-lt"/>
                <a:ea typeface="+mn-ea"/>
                <a:cs typeface="+mn-cs"/>
              </a:rPr>
              <a:t> approach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en-US" altLang="ja-JP" sz="8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ja-JP" sz="2400" kern="0" baseline="0" dirty="0" smtClean="0"/>
              <a:t>Irregular approach     </a:t>
            </a:r>
            <a:r>
              <a:rPr lang="en-US" altLang="ja-JP" sz="2400" kern="0" dirty="0" smtClean="0"/>
              <a:t>   </a:t>
            </a:r>
            <a:r>
              <a:rPr lang="en-US" altLang="ja-JP" sz="2400" kern="0" baseline="0" dirty="0" smtClean="0"/>
              <a:t>outperforms Ring-based one    by 10.8%  in 16-tile case.</a:t>
            </a:r>
            <a:endParaRPr kumimoji="1" lang="ja-JP" alt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正方形/長方形 6"/>
          <p:cNvSpPr/>
          <p:nvPr/>
        </p:nvSpPr>
        <p:spPr bwMode="auto">
          <a:xfrm>
            <a:off x="35496" y="908720"/>
            <a:ext cx="432048" cy="432048"/>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 name="正方形/長方形 7"/>
          <p:cNvSpPr/>
          <p:nvPr/>
        </p:nvSpPr>
        <p:spPr bwMode="auto">
          <a:xfrm>
            <a:off x="539552" y="908720"/>
            <a:ext cx="432048" cy="432048"/>
          </a:xfrm>
          <a:prstGeom prst="rect">
            <a:avLst/>
          </a:prstGeom>
          <a:solidFill>
            <a:schemeClr val="bg2">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 name="正方形/長方形 10"/>
          <p:cNvSpPr/>
          <p:nvPr/>
        </p:nvSpPr>
        <p:spPr bwMode="auto">
          <a:xfrm>
            <a:off x="539552" y="1484784"/>
            <a:ext cx="432048" cy="432048"/>
          </a:xfrm>
          <a:prstGeom prst="rect">
            <a:avLst/>
          </a:prstGeom>
          <a:solidFill>
            <a:schemeClr val="bg2">
              <a:lumMod val="5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 name="角丸四角形 9"/>
          <p:cNvSpPr/>
          <p:nvPr/>
        </p:nvSpPr>
        <p:spPr bwMode="auto">
          <a:xfrm>
            <a:off x="7740352" y="3284984"/>
            <a:ext cx="771540" cy="33843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 name="正方形/長方形 8"/>
          <p:cNvSpPr/>
          <p:nvPr/>
        </p:nvSpPr>
        <p:spPr bwMode="auto">
          <a:xfrm>
            <a:off x="3635896" y="2060848"/>
            <a:ext cx="432048" cy="432048"/>
          </a:xfrm>
          <a:prstGeom prst="rect">
            <a:avLst/>
          </a:prstGeom>
          <a:solidFill>
            <a:schemeClr val="bg2">
              <a:lumMod val="5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 name="正方形/長方形 11"/>
          <p:cNvSpPr/>
          <p:nvPr/>
        </p:nvSpPr>
        <p:spPr bwMode="auto">
          <a:xfrm>
            <a:off x="8316416" y="2060848"/>
            <a:ext cx="432048" cy="432048"/>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Application exec time: </a:t>
            </a:r>
            <a:r>
              <a:rPr lang="en-US" altLang="ja-JP" sz="3200" dirty="0" smtClean="0"/>
              <a:t>64-tile</a:t>
            </a:r>
            <a:endParaRPr kumimoji="1" lang="ja-JP" altLang="en-US" dirty="0"/>
          </a:p>
        </p:txBody>
      </p:sp>
      <p:sp>
        <p:nvSpPr>
          <p:cNvPr id="6" name="コンテンツ プレースホルダ 2"/>
          <p:cNvSpPr txBox="1">
            <a:spLocks/>
          </p:cNvSpPr>
          <p:nvPr/>
        </p:nvSpPr>
        <p:spPr bwMode="auto">
          <a:xfrm>
            <a:off x="395536" y="914400"/>
            <a:ext cx="864096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ja-JP" sz="2400" kern="0" dirty="0" smtClean="0"/>
              <a:t>    Ring-based approach (VC flow &amp; Bubble flow controls)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800" kern="0" dirty="0"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    Irregular</a:t>
            </a:r>
            <a:r>
              <a:rPr kumimoji="1" lang="en-US" altLang="ja-JP" sz="2400" b="0" i="0" u="none" strike="noStrike" kern="0" cap="none" spc="0" normalizeH="0" noProof="0" dirty="0" smtClean="0">
                <a:ln>
                  <a:noFill/>
                </a:ln>
                <a:solidFill>
                  <a:schemeClr val="tx1"/>
                </a:solidFill>
                <a:effectLst/>
                <a:uLnTx/>
                <a:uFillTx/>
                <a:latin typeface="+mn-lt"/>
                <a:ea typeface="+mn-ea"/>
                <a:cs typeface="+mn-cs"/>
              </a:rPr>
              <a:t> approach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en-US" altLang="ja-JP" sz="8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ja-JP" sz="2400" kern="0" baseline="0" dirty="0" smtClean="0"/>
              <a:t>Irregular approach        outperforms Ring-based one    by 46.0%  in 64-tile case.</a:t>
            </a:r>
            <a:endParaRPr kumimoji="1" lang="ja-JP" alt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正方形/長方形 6"/>
          <p:cNvSpPr/>
          <p:nvPr/>
        </p:nvSpPr>
        <p:spPr bwMode="auto">
          <a:xfrm>
            <a:off x="35496" y="908720"/>
            <a:ext cx="432048" cy="432048"/>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 name="正方形/長方形 7"/>
          <p:cNvSpPr/>
          <p:nvPr/>
        </p:nvSpPr>
        <p:spPr bwMode="auto">
          <a:xfrm>
            <a:off x="539552" y="908720"/>
            <a:ext cx="432048" cy="432048"/>
          </a:xfrm>
          <a:prstGeom prst="rect">
            <a:avLst/>
          </a:prstGeom>
          <a:solidFill>
            <a:schemeClr val="bg2">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 name="正方形/長方形 10"/>
          <p:cNvSpPr/>
          <p:nvPr/>
        </p:nvSpPr>
        <p:spPr bwMode="auto">
          <a:xfrm>
            <a:off x="539552" y="1484784"/>
            <a:ext cx="432048" cy="432048"/>
          </a:xfrm>
          <a:prstGeom prst="rect">
            <a:avLst/>
          </a:prstGeom>
          <a:solidFill>
            <a:schemeClr val="bg2">
              <a:lumMod val="5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pic>
        <p:nvPicPr>
          <p:cNvPr id="10" name="コンテンツ プレースホルダ 13" descr="app_ring_irr_t444.png"/>
          <p:cNvPicPr>
            <a:picLocks noChangeAspect="1"/>
          </p:cNvPicPr>
          <p:nvPr/>
        </p:nvPicPr>
        <p:blipFill>
          <a:blip r:embed="rId3" cstate="print"/>
          <a:stretch>
            <a:fillRect/>
          </a:stretch>
        </p:blipFill>
        <p:spPr bwMode="auto">
          <a:xfrm>
            <a:off x="611560" y="2852936"/>
            <a:ext cx="8195900" cy="4005064"/>
          </a:xfrm>
          <a:prstGeom prst="rect">
            <a:avLst/>
          </a:prstGeom>
          <a:ln>
            <a:noFill/>
          </a:ln>
          <a:effectLst>
            <a:outerShdw blurRad="292100" dist="139700" dir="2700000" algn="tl" rotWithShape="0">
              <a:srgbClr val="333333">
                <a:alpha val="65000"/>
              </a:srgbClr>
            </a:outerShdw>
          </a:effectLst>
        </p:spPr>
      </p:pic>
      <p:sp>
        <p:nvSpPr>
          <p:cNvPr id="9" name="角丸四角形 8"/>
          <p:cNvSpPr/>
          <p:nvPr/>
        </p:nvSpPr>
        <p:spPr bwMode="auto">
          <a:xfrm>
            <a:off x="7740352" y="3284984"/>
            <a:ext cx="771540" cy="33843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2" name="Text Box 112"/>
          <p:cNvSpPr txBox="1">
            <a:spLocks noChangeArrowheads="1"/>
          </p:cNvSpPr>
          <p:nvPr/>
        </p:nvSpPr>
        <p:spPr bwMode="auto">
          <a:xfrm>
            <a:off x="35496" y="6349530"/>
            <a:ext cx="9015948" cy="463846"/>
          </a:xfrm>
          <a:prstGeom prst="rect">
            <a:avLst/>
          </a:prstGeom>
          <a:solidFill>
            <a:srgbClr val="FFFFFF"/>
          </a:solidFill>
          <a:ln w="25400">
            <a:solidFill>
              <a:schemeClr val="accent2"/>
            </a:solidFill>
            <a:miter lim="800000"/>
            <a:headEnd/>
            <a:tailEnd/>
          </a:ln>
        </p:spPr>
        <p:txBody>
          <a:bodyPr wrap="square" lIns="90000" tIns="46800" rIns="90000" bIns="46800">
            <a:spAutoFit/>
          </a:bodyPr>
          <a:lstStyle/>
          <a:p>
            <a:pPr algn="ctr">
              <a:defRPr/>
            </a:pPr>
            <a:r>
              <a:rPr lang="en-US" altLang="ja-JP" sz="2400" dirty="0" smtClean="0">
                <a:latin typeface="+mj-lt"/>
                <a:ea typeface="ＭＳ Ｐゴシック" pitchFamily="50" charset="-128"/>
              </a:rPr>
              <a:t>Ring has no scalability </a:t>
            </a:r>
            <a:r>
              <a:rPr lang="en-US" altLang="ja-JP" sz="2400" dirty="0" smtClean="0">
                <a:latin typeface="+mj-lt"/>
                <a:ea typeface="ＭＳ Ｐゴシック" pitchFamily="50" charset="-128"/>
                <a:sym typeface="Wingdings" pitchFamily="2" charset="2"/>
              </a:rPr>
              <a:t> Irregular one improves significantly</a:t>
            </a:r>
            <a:endParaRPr lang="en-US" altLang="ja-JP" sz="2400" dirty="0">
              <a:latin typeface="+mj-lt"/>
              <a:ea typeface="ＭＳ Ｐゴシック" pitchFamily="50" charset="-128"/>
            </a:endParaRPr>
          </a:p>
        </p:txBody>
      </p:sp>
      <p:sp>
        <p:nvSpPr>
          <p:cNvPr id="13" name="正方形/長方形 12"/>
          <p:cNvSpPr/>
          <p:nvPr/>
        </p:nvSpPr>
        <p:spPr bwMode="auto">
          <a:xfrm>
            <a:off x="3635896" y="2060848"/>
            <a:ext cx="432048" cy="432048"/>
          </a:xfrm>
          <a:prstGeom prst="rect">
            <a:avLst/>
          </a:prstGeom>
          <a:solidFill>
            <a:schemeClr val="bg2">
              <a:lumMod val="5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4" name="正方形/長方形 13"/>
          <p:cNvSpPr/>
          <p:nvPr/>
        </p:nvSpPr>
        <p:spPr bwMode="auto">
          <a:xfrm>
            <a:off x="8316416" y="2060848"/>
            <a:ext cx="432048" cy="432048"/>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Application exec time: </a:t>
            </a:r>
            <a:r>
              <a:rPr lang="en-US" altLang="ja-JP" sz="3200" dirty="0" smtClean="0"/>
              <a:t>16-tile</a:t>
            </a:r>
            <a:endParaRPr kumimoji="1" lang="ja-JP" altLang="en-US" dirty="0"/>
          </a:p>
        </p:txBody>
      </p:sp>
      <p:sp>
        <p:nvSpPr>
          <p:cNvPr id="6" name="コンテンツ プレースホルダ 2"/>
          <p:cNvSpPr txBox="1">
            <a:spLocks/>
          </p:cNvSpPr>
          <p:nvPr/>
        </p:nvSpPr>
        <p:spPr bwMode="auto">
          <a:xfrm>
            <a:off x="395536" y="914400"/>
            <a:ext cx="864096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buFontTx/>
              <a:buChar char="•"/>
              <a:defRPr/>
            </a:pPr>
            <a:r>
              <a:rPr lang="en-US" altLang="ja-JP" sz="2400" kern="0" dirty="0" smtClean="0"/>
              <a:t>    Irregular (</a:t>
            </a:r>
            <a:r>
              <a:rPr lang="en-US" altLang="ja-JP" sz="2400" b="1" u="sng" kern="0" dirty="0" smtClean="0"/>
              <a:t>50% of horizontal links are implemented</a:t>
            </a:r>
            <a:r>
              <a:rPr lang="en-US" altLang="ja-JP" sz="2400" kern="0" dirty="0" smtClean="0"/>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800" kern="0" dirty="0" smtClean="0"/>
          </a:p>
          <a:p>
            <a:pPr marL="342900" lvl="0" indent="-342900" fontAlgn="base">
              <a:spcBef>
                <a:spcPct val="20000"/>
              </a:spcBef>
              <a:spcAft>
                <a:spcPct val="0"/>
              </a:spcAft>
              <a:buFontTx/>
              <a:buChar char="•"/>
              <a:defRPr/>
            </a:pP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   </a:t>
            </a:r>
            <a:r>
              <a:rPr lang="en-US" altLang="ja-JP" sz="2400" kern="0" dirty="0" smtClean="0"/>
              <a:t>3D mesh (</a:t>
            </a:r>
            <a:r>
              <a:rPr lang="en-US" altLang="ja-JP" sz="2400" b="1" u="sng" kern="0" dirty="0" smtClean="0"/>
              <a:t>all horizontal links are implemented</a:t>
            </a:r>
            <a:r>
              <a:rPr lang="en-US" altLang="ja-JP" sz="2400" kern="0" dirty="0" smtClean="0"/>
              <a:t>)</a:t>
            </a:r>
            <a:endParaRPr kumimoji="1" lang="en-US" altLang="ja-JP"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en-US" altLang="ja-JP" sz="8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ja-JP" sz="2400" kern="0" dirty="0" smtClean="0"/>
              <a:t>Performance of Irregular approach Irr3(min)        is        closed to that of 3D mesh</a:t>
            </a:r>
            <a:endParaRPr kumimoji="1" lang="ja-JP" alt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正方形/長方形 6"/>
          <p:cNvSpPr/>
          <p:nvPr/>
        </p:nvSpPr>
        <p:spPr bwMode="auto">
          <a:xfrm>
            <a:off x="35496" y="908720"/>
            <a:ext cx="432048" cy="432048"/>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 name="正方形/長方形 7"/>
          <p:cNvSpPr/>
          <p:nvPr/>
        </p:nvSpPr>
        <p:spPr bwMode="auto">
          <a:xfrm>
            <a:off x="539552" y="908720"/>
            <a:ext cx="432048" cy="432048"/>
          </a:xfrm>
          <a:prstGeom prst="rect">
            <a:avLst/>
          </a:prstGeom>
          <a:solidFill>
            <a:schemeClr val="bg2">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 name="正方形/長方形 10"/>
          <p:cNvSpPr/>
          <p:nvPr/>
        </p:nvSpPr>
        <p:spPr bwMode="auto">
          <a:xfrm>
            <a:off x="539552" y="1484784"/>
            <a:ext cx="432048" cy="432048"/>
          </a:xfrm>
          <a:prstGeom prst="rect">
            <a:avLst/>
          </a:prstGeom>
          <a:solidFill>
            <a:schemeClr val="bg2">
              <a:lumMod val="5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pic>
        <p:nvPicPr>
          <p:cNvPr id="12" name="図 11" descr="app_irr_opt_t224.png"/>
          <p:cNvPicPr>
            <a:picLocks noChangeAspect="1"/>
          </p:cNvPicPr>
          <p:nvPr/>
        </p:nvPicPr>
        <p:blipFill>
          <a:blip r:embed="rId2" cstate="print"/>
          <a:stretch>
            <a:fillRect/>
          </a:stretch>
        </p:blipFill>
        <p:spPr>
          <a:xfrm>
            <a:off x="624572" y="2852936"/>
            <a:ext cx="8195900" cy="4005064"/>
          </a:xfrm>
          <a:prstGeom prst="rect">
            <a:avLst/>
          </a:prstGeom>
          <a:ln>
            <a:noFill/>
          </a:ln>
          <a:effectLst>
            <a:outerShdw blurRad="292100" dist="139700" dir="2700000" algn="tl" rotWithShape="0">
              <a:srgbClr val="333333">
                <a:alpha val="65000"/>
              </a:srgbClr>
            </a:outerShdw>
          </a:effectLst>
        </p:spPr>
      </p:pic>
      <p:sp>
        <p:nvSpPr>
          <p:cNvPr id="14" name="角丸四角形 13"/>
          <p:cNvSpPr/>
          <p:nvPr/>
        </p:nvSpPr>
        <p:spPr bwMode="auto">
          <a:xfrm>
            <a:off x="7740352" y="3284984"/>
            <a:ext cx="771540" cy="33843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9" name="正方形/長方形 8"/>
          <p:cNvSpPr/>
          <p:nvPr/>
        </p:nvSpPr>
        <p:spPr bwMode="auto">
          <a:xfrm>
            <a:off x="7380312" y="2060848"/>
            <a:ext cx="432048" cy="432048"/>
          </a:xfrm>
          <a:prstGeom prst="rect">
            <a:avLst/>
          </a:prstGeom>
          <a:solidFill>
            <a:schemeClr val="bg2">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0" name="正方形/長方形 9"/>
          <p:cNvSpPr/>
          <p:nvPr/>
        </p:nvSpPr>
        <p:spPr bwMode="auto">
          <a:xfrm>
            <a:off x="4644008" y="2492896"/>
            <a:ext cx="432048" cy="432048"/>
          </a:xfrm>
          <a:prstGeom prst="rect">
            <a:avLst/>
          </a:prstGeom>
          <a:solidFill>
            <a:schemeClr val="bg2">
              <a:lumMod val="5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0" name="グループ化 39"/>
          <p:cNvGrpSpPr/>
          <p:nvPr/>
        </p:nvGrpSpPr>
        <p:grpSpPr>
          <a:xfrm>
            <a:off x="1948744" y="1484784"/>
            <a:ext cx="5143536" cy="5276864"/>
            <a:chOff x="1238250" y="76200"/>
            <a:chExt cx="6619905" cy="6629400"/>
          </a:xfrm>
        </p:grpSpPr>
        <p:pic>
          <p:nvPicPr>
            <p:cNvPr id="41" name="Picture 4" descr="C:\Documents and Settings\nn\デスクトップ\jsps-app\fig\noc4x4.astro.small.PNG"/>
            <p:cNvPicPr preferRelativeResize="0">
              <a:picLocks noChangeAspect="1" noChangeArrowheads="1"/>
            </p:cNvPicPr>
            <p:nvPr/>
          </p:nvPicPr>
          <p:blipFill>
            <a:blip r:embed="rId2" cstate="print"/>
            <a:srcRect/>
            <a:stretch>
              <a:fillRect/>
            </a:stretch>
          </p:blipFill>
          <p:spPr bwMode="auto">
            <a:xfrm>
              <a:off x="1238250" y="76200"/>
              <a:ext cx="6619875" cy="6629400"/>
            </a:xfrm>
            <a:prstGeom prst="rect">
              <a:avLst/>
            </a:prstGeom>
            <a:ln>
              <a:noFill/>
            </a:ln>
            <a:effectLst>
              <a:outerShdw blurRad="292100" dist="139700" dir="2700000" algn="tl" rotWithShape="0">
                <a:srgbClr val="333333">
                  <a:alpha val="65000"/>
                </a:srgbClr>
              </a:outerShdw>
            </a:effectLst>
          </p:spPr>
        </p:pic>
        <p:sp>
          <p:nvSpPr>
            <p:cNvPr id="42" name="Rectangle 5"/>
            <p:cNvSpPr>
              <a:spLocks noChangeArrowheads="1"/>
            </p:cNvSpPr>
            <p:nvPr/>
          </p:nvSpPr>
          <p:spPr bwMode="auto">
            <a:xfrm>
              <a:off x="2490788" y="1416050"/>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43" name="Rectangle 6"/>
            <p:cNvSpPr>
              <a:spLocks noChangeArrowheads="1"/>
            </p:cNvSpPr>
            <p:nvPr/>
          </p:nvSpPr>
          <p:spPr bwMode="auto">
            <a:xfrm>
              <a:off x="3548063" y="1425575"/>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44" name="Rectangle 7"/>
            <p:cNvSpPr>
              <a:spLocks noChangeArrowheads="1"/>
            </p:cNvSpPr>
            <p:nvPr/>
          </p:nvSpPr>
          <p:spPr bwMode="auto">
            <a:xfrm>
              <a:off x="4602163" y="1425575"/>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45" name="Rectangle 8"/>
            <p:cNvSpPr>
              <a:spLocks noChangeArrowheads="1"/>
            </p:cNvSpPr>
            <p:nvPr/>
          </p:nvSpPr>
          <p:spPr bwMode="auto">
            <a:xfrm>
              <a:off x="5659438" y="1425575"/>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46" name="Rectangle 9"/>
            <p:cNvSpPr>
              <a:spLocks noChangeArrowheads="1"/>
            </p:cNvSpPr>
            <p:nvPr/>
          </p:nvSpPr>
          <p:spPr bwMode="auto">
            <a:xfrm>
              <a:off x="2490788" y="2516188"/>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47" name="Rectangle 10"/>
            <p:cNvSpPr>
              <a:spLocks noChangeArrowheads="1"/>
            </p:cNvSpPr>
            <p:nvPr/>
          </p:nvSpPr>
          <p:spPr bwMode="auto">
            <a:xfrm>
              <a:off x="3548063" y="2514600"/>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48" name="Rectangle 11"/>
            <p:cNvSpPr>
              <a:spLocks noChangeArrowheads="1"/>
            </p:cNvSpPr>
            <p:nvPr/>
          </p:nvSpPr>
          <p:spPr bwMode="auto">
            <a:xfrm>
              <a:off x="4602163" y="2514600"/>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49" name="Rectangle 12"/>
            <p:cNvSpPr>
              <a:spLocks noChangeArrowheads="1"/>
            </p:cNvSpPr>
            <p:nvPr/>
          </p:nvSpPr>
          <p:spPr bwMode="auto">
            <a:xfrm>
              <a:off x="5659438" y="2514600"/>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0" name="Rectangle 13"/>
            <p:cNvSpPr>
              <a:spLocks noChangeArrowheads="1"/>
            </p:cNvSpPr>
            <p:nvPr/>
          </p:nvSpPr>
          <p:spPr bwMode="auto">
            <a:xfrm>
              <a:off x="2492375" y="3627438"/>
              <a:ext cx="915988"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1" name="Rectangle 14"/>
            <p:cNvSpPr>
              <a:spLocks noChangeArrowheads="1"/>
            </p:cNvSpPr>
            <p:nvPr/>
          </p:nvSpPr>
          <p:spPr bwMode="auto">
            <a:xfrm>
              <a:off x="3549650" y="3625850"/>
              <a:ext cx="915988"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2" name="Rectangle 15"/>
            <p:cNvSpPr>
              <a:spLocks noChangeArrowheads="1"/>
            </p:cNvSpPr>
            <p:nvPr/>
          </p:nvSpPr>
          <p:spPr bwMode="auto">
            <a:xfrm>
              <a:off x="4603750" y="3625850"/>
              <a:ext cx="915988"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3" name="Rectangle 16"/>
            <p:cNvSpPr>
              <a:spLocks noChangeArrowheads="1"/>
            </p:cNvSpPr>
            <p:nvPr/>
          </p:nvSpPr>
          <p:spPr bwMode="auto">
            <a:xfrm>
              <a:off x="5661025" y="3625850"/>
              <a:ext cx="915988"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4" name="Rectangle 17"/>
            <p:cNvSpPr>
              <a:spLocks noChangeArrowheads="1"/>
            </p:cNvSpPr>
            <p:nvPr/>
          </p:nvSpPr>
          <p:spPr bwMode="auto">
            <a:xfrm>
              <a:off x="2490788" y="4735513"/>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5" name="Rectangle 18"/>
            <p:cNvSpPr>
              <a:spLocks noChangeArrowheads="1"/>
            </p:cNvSpPr>
            <p:nvPr/>
          </p:nvSpPr>
          <p:spPr bwMode="auto">
            <a:xfrm>
              <a:off x="3548063" y="4745038"/>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6" name="Rectangle 19"/>
            <p:cNvSpPr>
              <a:spLocks noChangeArrowheads="1"/>
            </p:cNvSpPr>
            <p:nvPr/>
          </p:nvSpPr>
          <p:spPr bwMode="auto">
            <a:xfrm>
              <a:off x="4602163" y="4745038"/>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7" name="Rectangle 20"/>
            <p:cNvSpPr>
              <a:spLocks noChangeArrowheads="1"/>
            </p:cNvSpPr>
            <p:nvPr/>
          </p:nvSpPr>
          <p:spPr bwMode="auto">
            <a:xfrm>
              <a:off x="5659438" y="4745038"/>
              <a:ext cx="915987" cy="914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8" name="Rectangle 21"/>
            <p:cNvSpPr>
              <a:spLocks noChangeArrowheads="1"/>
            </p:cNvSpPr>
            <p:nvPr/>
          </p:nvSpPr>
          <p:spPr bwMode="auto">
            <a:xfrm>
              <a:off x="2862263" y="1806575"/>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59" name="Rectangle 22"/>
            <p:cNvSpPr>
              <a:spLocks noChangeArrowheads="1"/>
            </p:cNvSpPr>
            <p:nvPr/>
          </p:nvSpPr>
          <p:spPr bwMode="auto">
            <a:xfrm>
              <a:off x="3929063" y="1806575"/>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0" name="Rectangle 23"/>
            <p:cNvSpPr>
              <a:spLocks noChangeArrowheads="1"/>
            </p:cNvSpPr>
            <p:nvPr/>
          </p:nvSpPr>
          <p:spPr bwMode="auto">
            <a:xfrm>
              <a:off x="4973638" y="1806575"/>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1" name="Rectangle 24"/>
            <p:cNvSpPr>
              <a:spLocks noChangeArrowheads="1"/>
            </p:cNvSpPr>
            <p:nvPr/>
          </p:nvSpPr>
          <p:spPr bwMode="auto">
            <a:xfrm>
              <a:off x="6040438" y="1806575"/>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2" name="Rectangle 25"/>
            <p:cNvSpPr>
              <a:spLocks noChangeArrowheads="1"/>
            </p:cNvSpPr>
            <p:nvPr/>
          </p:nvSpPr>
          <p:spPr bwMode="auto">
            <a:xfrm>
              <a:off x="2862263" y="2895600"/>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3" name="Rectangle 26"/>
            <p:cNvSpPr>
              <a:spLocks noChangeArrowheads="1"/>
            </p:cNvSpPr>
            <p:nvPr/>
          </p:nvSpPr>
          <p:spPr bwMode="auto">
            <a:xfrm>
              <a:off x="3929063" y="2895600"/>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4" name="Rectangle 27"/>
            <p:cNvSpPr>
              <a:spLocks noChangeArrowheads="1"/>
            </p:cNvSpPr>
            <p:nvPr/>
          </p:nvSpPr>
          <p:spPr bwMode="auto">
            <a:xfrm>
              <a:off x="4973638" y="2895600"/>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5" name="Rectangle 28"/>
            <p:cNvSpPr>
              <a:spLocks noChangeArrowheads="1"/>
            </p:cNvSpPr>
            <p:nvPr/>
          </p:nvSpPr>
          <p:spPr bwMode="auto">
            <a:xfrm>
              <a:off x="6040438" y="2895600"/>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6" name="Rectangle 29"/>
            <p:cNvSpPr>
              <a:spLocks noChangeArrowheads="1"/>
            </p:cNvSpPr>
            <p:nvPr/>
          </p:nvSpPr>
          <p:spPr bwMode="auto">
            <a:xfrm>
              <a:off x="2862263" y="4005263"/>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7" name="Rectangle 30"/>
            <p:cNvSpPr>
              <a:spLocks noChangeArrowheads="1"/>
            </p:cNvSpPr>
            <p:nvPr/>
          </p:nvSpPr>
          <p:spPr bwMode="auto">
            <a:xfrm>
              <a:off x="3929063" y="4005263"/>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8" name="Rectangle 31"/>
            <p:cNvSpPr>
              <a:spLocks noChangeArrowheads="1"/>
            </p:cNvSpPr>
            <p:nvPr/>
          </p:nvSpPr>
          <p:spPr bwMode="auto">
            <a:xfrm>
              <a:off x="4973638" y="4005263"/>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69" name="Rectangle 32"/>
            <p:cNvSpPr>
              <a:spLocks noChangeArrowheads="1"/>
            </p:cNvSpPr>
            <p:nvPr/>
          </p:nvSpPr>
          <p:spPr bwMode="auto">
            <a:xfrm>
              <a:off x="6040438" y="4005263"/>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70" name="Rectangle 33"/>
            <p:cNvSpPr>
              <a:spLocks noChangeArrowheads="1"/>
            </p:cNvSpPr>
            <p:nvPr/>
          </p:nvSpPr>
          <p:spPr bwMode="auto">
            <a:xfrm>
              <a:off x="2862263" y="5116513"/>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71" name="Rectangle 34"/>
            <p:cNvSpPr>
              <a:spLocks noChangeArrowheads="1"/>
            </p:cNvSpPr>
            <p:nvPr/>
          </p:nvSpPr>
          <p:spPr bwMode="auto">
            <a:xfrm>
              <a:off x="3929063" y="5116513"/>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72" name="Rectangle 35"/>
            <p:cNvSpPr>
              <a:spLocks noChangeArrowheads="1"/>
            </p:cNvSpPr>
            <p:nvPr/>
          </p:nvSpPr>
          <p:spPr bwMode="auto">
            <a:xfrm>
              <a:off x="4973638" y="5116513"/>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73" name="Rectangle 36"/>
            <p:cNvSpPr>
              <a:spLocks noChangeArrowheads="1"/>
            </p:cNvSpPr>
            <p:nvPr/>
          </p:nvSpPr>
          <p:spPr bwMode="auto">
            <a:xfrm>
              <a:off x="6040438" y="5116513"/>
              <a:ext cx="533400" cy="533400"/>
            </a:xfrm>
            <a:prstGeom prst="rect">
              <a:avLst/>
            </a:prstGeom>
            <a:noFill/>
            <a:ln w="38100">
              <a:solidFill>
                <a:schemeClr val="bg2">
                  <a:lumMod val="40000"/>
                  <a:lumOff val="60000"/>
                </a:schemeClr>
              </a:solidFill>
              <a:miter lim="800000"/>
              <a:headEnd/>
              <a:tailEnd/>
            </a:ln>
          </p:spPr>
          <p:txBody>
            <a:bodyPr wrap="none" anchor="ctr"/>
            <a:lstStyle/>
            <a:p>
              <a:endParaRPr lang="ja-JP" altLang="en-US">
                <a:latin typeface="Arial" pitchFamily="34" charset="0"/>
                <a:cs typeface="Arial" pitchFamily="34" charset="0"/>
              </a:endParaRPr>
            </a:p>
          </p:txBody>
        </p:sp>
        <p:sp>
          <p:nvSpPr>
            <p:cNvPr id="74" name="Text Box 37"/>
            <p:cNvSpPr txBox="1">
              <a:spLocks noChangeArrowheads="1"/>
            </p:cNvSpPr>
            <p:nvPr/>
          </p:nvSpPr>
          <p:spPr bwMode="auto">
            <a:xfrm>
              <a:off x="4615131" y="418522"/>
              <a:ext cx="1937681" cy="734661"/>
            </a:xfrm>
            <a:prstGeom prst="rect">
              <a:avLst/>
            </a:prstGeom>
            <a:noFill/>
            <a:ln w="9525">
              <a:noFill/>
              <a:miter lim="800000"/>
              <a:headEnd/>
              <a:tailEnd/>
            </a:ln>
            <a:effectLst/>
          </p:spPr>
          <p:txBody>
            <a:bodyPr wrap="none">
              <a:spAutoFit/>
            </a:bodyPr>
            <a:lstStyle/>
            <a:p>
              <a:pPr fontAlgn="auto">
                <a:spcAft>
                  <a:spcPts val="0"/>
                </a:spcAft>
                <a:defRPr/>
              </a:pPr>
              <a:r>
                <a:rPr lang="en-US" altLang="ja-JP" sz="3200" b="1" dirty="0">
                  <a:solidFill>
                    <a:srgbClr val="FFFFFF"/>
                  </a:solidFill>
                  <a:latin typeface="Arial" pitchFamily="34" charset="0"/>
                  <a:cs typeface="Arial" pitchFamily="34" charset="0"/>
                </a:rPr>
                <a:t>Router</a:t>
              </a:r>
            </a:p>
          </p:txBody>
        </p:sp>
        <p:sp>
          <p:nvSpPr>
            <p:cNvPr id="75" name="Line 38"/>
            <p:cNvSpPr>
              <a:spLocks noChangeShapeType="1"/>
            </p:cNvSpPr>
            <p:nvPr/>
          </p:nvSpPr>
          <p:spPr bwMode="auto">
            <a:xfrm>
              <a:off x="5191125" y="1066800"/>
              <a:ext cx="0" cy="1143000"/>
            </a:xfrm>
            <a:prstGeom prst="line">
              <a:avLst/>
            </a:prstGeom>
            <a:noFill/>
            <a:ln w="76200">
              <a:solidFill>
                <a:srgbClr val="FFFFFF"/>
              </a:solidFill>
              <a:round/>
              <a:headEnd/>
              <a:tailEnd type="triangle" w="med" len="med"/>
            </a:ln>
          </p:spPr>
          <p:txBody>
            <a:bodyPr/>
            <a:lstStyle/>
            <a:p>
              <a:endParaRPr lang="ja-JP" altLang="en-US">
                <a:solidFill>
                  <a:schemeClr val="bg2">
                    <a:lumMod val="40000"/>
                    <a:lumOff val="60000"/>
                  </a:schemeClr>
                </a:solidFill>
                <a:latin typeface="Arial" pitchFamily="34" charset="0"/>
                <a:cs typeface="Arial" pitchFamily="34" charset="0"/>
              </a:endParaRPr>
            </a:p>
          </p:txBody>
        </p:sp>
        <p:sp>
          <p:nvSpPr>
            <p:cNvPr id="76" name="Text Box 39"/>
            <p:cNvSpPr txBox="1">
              <a:spLocks noChangeArrowheads="1"/>
            </p:cNvSpPr>
            <p:nvPr/>
          </p:nvSpPr>
          <p:spPr bwMode="auto">
            <a:xfrm>
              <a:off x="2157681" y="418522"/>
              <a:ext cx="1440470" cy="734661"/>
            </a:xfrm>
            <a:prstGeom prst="rect">
              <a:avLst/>
            </a:prstGeom>
            <a:noFill/>
            <a:ln w="9525">
              <a:noFill/>
              <a:miter lim="800000"/>
              <a:headEnd/>
              <a:tailEnd/>
            </a:ln>
            <a:effectLst/>
          </p:spPr>
          <p:txBody>
            <a:bodyPr wrap="none">
              <a:spAutoFit/>
            </a:bodyPr>
            <a:lstStyle/>
            <a:p>
              <a:pPr fontAlgn="auto">
                <a:spcAft>
                  <a:spcPts val="0"/>
                </a:spcAft>
                <a:defRPr/>
              </a:pPr>
              <a:r>
                <a:rPr lang="en-US" altLang="ja-JP" sz="3200" b="1" dirty="0">
                  <a:solidFill>
                    <a:srgbClr val="FFFFFF"/>
                  </a:solidFill>
                  <a:latin typeface="Arial" pitchFamily="34" charset="0"/>
                  <a:cs typeface="Arial" pitchFamily="34" charset="0"/>
                </a:rPr>
                <a:t>Core</a:t>
              </a:r>
            </a:p>
          </p:txBody>
        </p:sp>
        <p:sp>
          <p:nvSpPr>
            <p:cNvPr id="77" name="Line 40"/>
            <p:cNvSpPr>
              <a:spLocks noChangeShapeType="1"/>
            </p:cNvSpPr>
            <p:nvPr/>
          </p:nvSpPr>
          <p:spPr bwMode="auto">
            <a:xfrm>
              <a:off x="2752725" y="1066800"/>
              <a:ext cx="0" cy="685800"/>
            </a:xfrm>
            <a:prstGeom prst="line">
              <a:avLst/>
            </a:prstGeom>
            <a:noFill/>
            <a:ln w="76200">
              <a:solidFill>
                <a:srgbClr val="FFFFFF"/>
              </a:solidFill>
              <a:round/>
              <a:headEnd/>
              <a:tailEnd type="triangle" w="med" len="med"/>
            </a:ln>
          </p:spPr>
          <p:txBody>
            <a:bodyPr/>
            <a:lstStyle/>
            <a:p>
              <a:endParaRPr lang="ja-JP" altLang="en-US">
                <a:solidFill>
                  <a:schemeClr val="bg2">
                    <a:lumMod val="40000"/>
                    <a:lumOff val="60000"/>
                  </a:schemeClr>
                </a:solidFill>
                <a:latin typeface="Arial" pitchFamily="34" charset="0"/>
                <a:cs typeface="Arial" pitchFamily="34" charset="0"/>
              </a:endParaRPr>
            </a:p>
          </p:txBody>
        </p:sp>
        <p:sp>
          <p:nvSpPr>
            <p:cNvPr id="78" name="Text Box 41"/>
            <p:cNvSpPr txBox="1">
              <a:spLocks noChangeArrowheads="1"/>
            </p:cNvSpPr>
            <p:nvPr/>
          </p:nvSpPr>
          <p:spPr bwMode="auto">
            <a:xfrm>
              <a:off x="1377816" y="5820109"/>
              <a:ext cx="6480339" cy="734661"/>
            </a:xfrm>
            <a:prstGeom prst="rect">
              <a:avLst/>
            </a:prstGeom>
            <a:noFill/>
            <a:ln w="9525">
              <a:noFill/>
              <a:miter lim="800000"/>
              <a:headEnd/>
              <a:tailEnd/>
            </a:ln>
            <a:effectLst/>
          </p:spPr>
          <p:txBody>
            <a:bodyPr wrap="none">
              <a:spAutoFit/>
            </a:bodyPr>
            <a:lstStyle/>
            <a:p>
              <a:pPr fontAlgn="auto">
                <a:spcAft>
                  <a:spcPts val="0"/>
                </a:spcAft>
                <a:defRPr/>
              </a:pPr>
              <a:r>
                <a:rPr lang="ja-JP" altLang="en-US" sz="3200" b="1" dirty="0">
                  <a:solidFill>
                    <a:srgbClr val="FFFFFF"/>
                  </a:solidFill>
                  <a:latin typeface="Arial" pitchFamily="34" charset="0"/>
                  <a:cs typeface="Arial" pitchFamily="34" charset="0"/>
                </a:rPr>
                <a:t>16-</a:t>
              </a:r>
              <a:r>
                <a:rPr lang="en-US" altLang="ja-JP" sz="3200" b="1" dirty="0">
                  <a:solidFill>
                    <a:srgbClr val="FFFFFF"/>
                  </a:solidFill>
                  <a:latin typeface="Arial" pitchFamily="34" charset="0"/>
                  <a:cs typeface="Arial" pitchFamily="34" charset="0"/>
                </a:rPr>
                <a:t>Core Tile Architecture</a:t>
              </a:r>
            </a:p>
          </p:txBody>
        </p:sp>
      </p:grpSp>
      <p:sp>
        <p:nvSpPr>
          <p:cNvPr id="79" name="フリーフォーム 78"/>
          <p:cNvSpPr/>
          <p:nvPr/>
        </p:nvSpPr>
        <p:spPr bwMode="auto">
          <a:xfrm>
            <a:off x="3404242" y="3929404"/>
            <a:ext cx="2508028" cy="1913097"/>
          </a:xfrm>
          <a:custGeom>
            <a:avLst/>
            <a:gdLst>
              <a:gd name="connsiteX0" fmla="*/ 0 w 2558266"/>
              <a:gd name="connsiteY0" fmla="*/ 0 h 1797978"/>
              <a:gd name="connsiteX1" fmla="*/ 2558266 w 2558266"/>
              <a:gd name="connsiteY1" fmla="*/ 0 h 1797978"/>
              <a:gd name="connsiteX2" fmla="*/ 2558266 w 2558266"/>
              <a:gd name="connsiteY2" fmla="*/ 1797978 h 1797978"/>
            </a:gdLst>
            <a:ahLst/>
            <a:cxnLst>
              <a:cxn ang="0">
                <a:pos x="connsiteX0" y="connsiteY0"/>
              </a:cxn>
              <a:cxn ang="0">
                <a:pos x="connsiteX1" y="connsiteY1"/>
              </a:cxn>
              <a:cxn ang="0">
                <a:pos x="connsiteX2" y="connsiteY2"/>
              </a:cxn>
            </a:cxnLst>
            <a:rect l="l" t="t" r="r" b="b"/>
            <a:pathLst>
              <a:path w="2558266" h="1797978">
                <a:moveTo>
                  <a:pt x="0" y="0"/>
                </a:moveTo>
                <a:lnTo>
                  <a:pt x="2558266" y="0"/>
                </a:lnTo>
                <a:lnTo>
                  <a:pt x="2558266" y="1797978"/>
                </a:lnTo>
              </a:path>
            </a:pathLst>
          </a:custGeom>
          <a:noFill/>
          <a:ln w="57150" cap="flat" cmpd="sng" algn="ctr">
            <a:solidFill>
              <a:srgbClr val="FFFFFF"/>
            </a:solidFill>
            <a:prstDash val="solid"/>
            <a:round/>
            <a:headEnd type="none" w="med" len="med"/>
            <a:tailEnd type="arrow"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0" name="タイトル 1"/>
          <p:cNvSpPr txBox="1">
            <a:spLocks/>
          </p:cNvSpPr>
          <p:nvPr/>
        </p:nvSpPr>
        <p:spPr bwMode="auto">
          <a:xfrm>
            <a:off x="107504" y="332656"/>
            <a:ext cx="8807896"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400" b="1" i="0" u="none" strike="noStrike" kern="0" cap="none" spc="0" normalizeH="0" baseline="0" noProof="0" smtClean="0">
                <a:ln>
                  <a:noFill/>
                </a:ln>
                <a:solidFill>
                  <a:schemeClr val="tx2"/>
                </a:solidFill>
                <a:effectLst/>
                <a:uLnTx/>
                <a:uFillTx/>
                <a:latin typeface="+mj-lt"/>
                <a:ea typeface="+mj-ea"/>
                <a:cs typeface="+mj-cs"/>
              </a:rPr>
              <a:t>Network-on-Chip (NoC) is used for interconnecting many cores</a:t>
            </a:r>
            <a:endParaRPr kumimoji="1" lang="ja-JP" altLang="en-US" sz="4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Application exec time: </a:t>
            </a:r>
            <a:r>
              <a:rPr lang="en-US" altLang="ja-JP" sz="3200" dirty="0" smtClean="0"/>
              <a:t>64-tile</a:t>
            </a:r>
            <a:endParaRPr kumimoji="1" lang="ja-JP" altLang="en-US" dirty="0"/>
          </a:p>
        </p:txBody>
      </p:sp>
      <p:sp>
        <p:nvSpPr>
          <p:cNvPr id="6" name="コンテンツ プレースホルダ 2"/>
          <p:cNvSpPr txBox="1">
            <a:spLocks/>
          </p:cNvSpPr>
          <p:nvPr/>
        </p:nvSpPr>
        <p:spPr bwMode="auto">
          <a:xfrm>
            <a:off x="395536" y="914400"/>
            <a:ext cx="864096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buFontTx/>
              <a:buChar char="•"/>
              <a:defRPr/>
            </a:pPr>
            <a:r>
              <a:rPr lang="en-US" altLang="ja-JP" sz="2400" kern="0" dirty="0" smtClean="0"/>
              <a:t>    Irregular (</a:t>
            </a:r>
            <a:r>
              <a:rPr lang="en-US" altLang="ja-JP" sz="2400" b="1" u="sng" kern="0" dirty="0" smtClean="0"/>
              <a:t>50% of horizontal links are implemented</a:t>
            </a:r>
            <a:r>
              <a:rPr lang="en-US" altLang="ja-JP" sz="2400" kern="0" dirty="0" smtClean="0"/>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800" kern="0" dirty="0" smtClean="0"/>
          </a:p>
          <a:p>
            <a:pPr marL="342900" lvl="0" indent="-342900" fontAlgn="base">
              <a:spcBef>
                <a:spcPct val="20000"/>
              </a:spcBef>
              <a:spcAft>
                <a:spcPct val="0"/>
              </a:spcAft>
              <a:buFontTx/>
              <a:buChar char="•"/>
              <a:defRPr/>
            </a:pP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   </a:t>
            </a:r>
            <a:r>
              <a:rPr lang="en-US" altLang="ja-JP" sz="2400" kern="0" dirty="0" smtClean="0"/>
              <a:t>3D mesh (</a:t>
            </a:r>
            <a:r>
              <a:rPr lang="en-US" altLang="ja-JP" sz="2400" b="1" u="sng" kern="0" dirty="0" smtClean="0"/>
              <a:t>all horizontal links are implemented</a:t>
            </a:r>
            <a:r>
              <a:rPr lang="en-US" altLang="ja-JP" sz="2400" kern="0" dirty="0" smtClean="0"/>
              <a:t>)</a:t>
            </a:r>
            <a:endParaRPr kumimoji="1" lang="en-US" altLang="ja-JP"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en-US" altLang="ja-JP" sz="8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altLang="ja-JP" sz="2400" kern="0" dirty="0" smtClean="0"/>
              <a:t>Performance of Irregular approach Irr3(min)        is        closed to that of 3D mesh</a:t>
            </a:r>
            <a:endParaRPr kumimoji="1" lang="ja-JP" alt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正方形/長方形 6"/>
          <p:cNvSpPr/>
          <p:nvPr/>
        </p:nvSpPr>
        <p:spPr bwMode="auto">
          <a:xfrm>
            <a:off x="35496" y="908720"/>
            <a:ext cx="432048" cy="432048"/>
          </a:xfrm>
          <a:prstGeom prst="rect">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8" name="正方形/長方形 7"/>
          <p:cNvSpPr/>
          <p:nvPr/>
        </p:nvSpPr>
        <p:spPr bwMode="auto">
          <a:xfrm>
            <a:off x="539552" y="908720"/>
            <a:ext cx="432048" cy="432048"/>
          </a:xfrm>
          <a:prstGeom prst="rect">
            <a:avLst/>
          </a:prstGeom>
          <a:solidFill>
            <a:schemeClr val="bg2">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1" name="正方形/長方形 10"/>
          <p:cNvSpPr/>
          <p:nvPr/>
        </p:nvSpPr>
        <p:spPr bwMode="auto">
          <a:xfrm>
            <a:off x="539552" y="1484784"/>
            <a:ext cx="432048" cy="432048"/>
          </a:xfrm>
          <a:prstGeom prst="rect">
            <a:avLst/>
          </a:prstGeom>
          <a:solidFill>
            <a:schemeClr val="bg2">
              <a:lumMod val="5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pic>
        <p:nvPicPr>
          <p:cNvPr id="10" name="図 9" descr="app_irr_opt_t444.png"/>
          <p:cNvPicPr>
            <a:picLocks noChangeAspect="1"/>
          </p:cNvPicPr>
          <p:nvPr/>
        </p:nvPicPr>
        <p:blipFill>
          <a:blip r:embed="rId3" cstate="print"/>
          <a:stretch>
            <a:fillRect/>
          </a:stretch>
        </p:blipFill>
        <p:spPr>
          <a:xfrm>
            <a:off x="624572" y="2852936"/>
            <a:ext cx="8195900" cy="4005064"/>
          </a:xfrm>
          <a:prstGeom prst="rect">
            <a:avLst/>
          </a:prstGeom>
          <a:ln>
            <a:noFill/>
          </a:ln>
          <a:effectLst>
            <a:outerShdw blurRad="292100" dist="139700" dir="2700000" algn="tl" rotWithShape="0">
              <a:srgbClr val="333333">
                <a:alpha val="65000"/>
              </a:srgbClr>
            </a:outerShdw>
          </a:effectLst>
        </p:spPr>
      </p:pic>
      <p:sp>
        <p:nvSpPr>
          <p:cNvPr id="14" name="角丸四角形 13"/>
          <p:cNvSpPr/>
          <p:nvPr/>
        </p:nvSpPr>
        <p:spPr bwMode="auto">
          <a:xfrm>
            <a:off x="7740352" y="3284984"/>
            <a:ext cx="771540" cy="338437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5" name="Text Box 112"/>
          <p:cNvSpPr txBox="1">
            <a:spLocks noChangeArrowheads="1"/>
          </p:cNvSpPr>
          <p:nvPr/>
        </p:nvSpPr>
        <p:spPr bwMode="auto">
          <a:xfrm>
            <a:off x="16446" y="6349530"/>
            <a:ext cx="9108504" cy="463846"/>
          </a:xfrm>
          <a:prstGeom prst="rect">
            <a:avLst/>
          </a:prstGeom>
          <a:solidFill>
            <a:srgbClr val="FFFFFF"/>
          </a:solidFill>
          <a:ln w="25400">
            <a:solidFill>
              <a:schemeClr val="accent2"/>
            </a:solidFill>
            <a:miter lim="800000"/>
            <a:headEnd/>
            <a:tailEnd/>
          </a:ln>
        </p:spPr>
        <p:txBody>
          <a:bodyPr wrap="square" lIns="90000" tIns="46800" rIns="90000" bIns="46800">
            <a:spAutoFit/>
          </a:bodyPr>
          <a:lstStyle/>
          <a:p>
            <a:pPr algn="ctr">
              <a:defRPr/>
            </a:pPr>
            <a:r>
              <a:rPr lang="en-US" altLang="ja-JP" sz="2400" dirty="0" smtClean="0">
                <a:latin typeface="+mj-lt"/>
                <a:ea typeface="ＭＳ Ｐゴシック" pitchFamily="50" charset="-128"/>
              </a:rPr>
              <a:t>Optimized Irr3(min) improves by 15.1% compared to the worst </a:t>
            </a:r>
            <a:endParaRPr lang="en-US" altLang="ja-JP" sz="2400" dirty="0">
              <a:latin typeface="+mj-lt"/>
              <a:ea typeface="ＭＳ Ｐゴシック" pitchFamily="50" charset="-128"/>
            </a:endParaRPr>
          </a:p>
        </p:txBody>
      </p:sp>
      <p:sp>
        <p:nvSpPr>
          <p:cNvPr id="12" name="正方形/長方形 11"/>
          <p:cNvSpPr/>
          <p:nvPr/>
        </p:nvSpPr>
        <p:spPr bwMode="auto">
          <a:xfrm>
            <a:off x="7380312" y="2060848"/>
            <a:ext cx="432048" cy="432048"/>
          </a:xfrm>
          <a:prstGeom prst="rect">
            <a:avLst/>
          </a:prstGeom>
          <a:solidFill>
            <a:schemeClr val="bg2">
              <a:lumMod val="40000"/>
              <a:lumOff val="6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
        <p:nvSpPr>
          <p:cNvPr id="13" name="正方形/長方形 12"/>
          <p:cNvSpPr/>
          <p:nvPr/>
        </p:nvSpPr>
        <p:spPr bwMode="auto">
          <a:xfrm>
            <a:off x="4644008" y="2492896"/>
            <a:ext cx="432048" cy="432048"/>
          </a:xfrm>
          <a:prstGeom prst="rect">
            <a:avLst/>
          </a:prstGeom>
          <a:solidFill>
            <a:schemeClr val="bg2">
              <a:lumMod val="50000"/>
            </a:schemeClr>
          </a:solidFill>
          <a:ln w="254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2000" b="0" i="0" u="none" strike="noStrike" cap="none" normalizeH="0" baseline="0" smtClean="0">
              <a:ln>
                <a:noFill/>
              </a:ln>
              <a:solidFill>
                <a:schemeClr val="tx2"/>
              </a:solidFill>
              <a:effectLst/>
              <a:latin typeface="Comic Sans MS" pitchFamily="66" charset="0"/>
              <a:ea typeface="ＭＳ Ｐゴシック"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Our wireless 3D chips</a:t>
            </a:r>
            <a:endParaRPr kumimoji="1" lang="ja-JP" altLang="en-US" dirty="0"/>
          </a:p>
        </p:txBody>
      </p:sp>
      <p:sp>
        <p:nvSpPr>
          <p:cNvPr id="53" name="コンテンツ プレースホルダ 52"/>
          <p:cNvSpPr>
            <a:spLocks noGrp="1"/>
          </p:cNvSpPr>
          <p:nvPr>
            <p:ph sz="half" idx="1"/>
          </p:nvPr>
        </p:nvSpPr>
        <p:spPr/>
        <p:txBody>
          <a:bodyPr/>
          <a:lstStyle/>
          <a:p>
            <a:r>
              <a:rPr kumimoji="1" lang="en-US" altLang="ja-JP" dirty="0" smtClean="0"/>
              <a:t>Cube-0</a:t>
            </a:r>
          </a:p>
          <a:p>
            <a:pPr lvl="1"/>
            <a:r>
              <a:rPr lang="en-US" altLang="ja-JP" dirty="0" smtClean="0"/>
              <a:t>Only for testing</a:t>
            </a:r>
          </a:p>
          <a:p>
            <a:pPr lvl="1"/>
            <a:r>
              <a:rPr lang="en-US" altLang="ja-JP" dirty="0" smtClean="0"/>
              <a:t>Wireless routers</a:t>
            </a:r>
          </a:p>
        </p:txBody>
      </p:sp>
      <p:sp>
        <p:nvSpPr>
          <p:cNvPr id="54" name="コンテンツ プレースホルダ 53"/>
          <p:cNvSpPr>
            <a:spLocks noGrp="1"/>
          </p:cNvSpPr>
          <p:nvPr>
            <p:ph sz="half" idx="2"/>
          </p:nvPr>
        </p:nvSpPr>
        <p:spPr/>
        <p:txBody>
          <a:bodyPr/>
          <a:lstStyle/>
          <a:p>
            <a:r>
              <a:rPr kumimoji="1" lang="en-US" altLang="ja-JP" dirty="0" smtClean="0"/>
              <a:t>Cube-1 (CPU ver.)</a:t>
            </a:r>
          </a:p>
          <a:p>
            <a:pPr lvl="1"/>
            <a:r>
              <a:rPr lang="en-US" altLang="ja-JP" dirty="0" smtClean="0"/>
              <a:t>MIPS-like CPU</a:t>
            </a:r>
          </a:p>
          <a:p>
            <a:pPr lvl="1"/>
            <a:r>
              <a:rPr kumimoji="1" lang="en-US" altLang="ja-JP" dirty="0" smtClean="0"/>
              <a:t>Wireless routers</a:t>
            </a:r>
          </a:p>
          <a:p>
            <a:r>
              <a:rPr lang="en-US" altLang="ja-JP" dirty="0" smtClean="0"/>
              <a:t>Cube-1 (PE array ver.)</a:t>
            </a:r>
          </a:p>
          <a:p>
            <a:pPr lvl="1"/>
            <a:r>
              <a:rPr lang="en-US" altLang="ja-JP" dirty="0" smtClean="0"/>
              <a:t>Processing array</a:t>
            </a:r>
          </a:p>
          <a:p>
            <a:pPr lvl="1"/>
            <a:r>
              <a:rPr kumimoji="1" lang="en-US" altLang="ja-JP" dirty="0" smtClean="0"/>
              <a:t>Wireless routers</a:t>
            </a:r>
          </a:p>
        </p:txBody>
      </p:sp>
      <p:grpSp>
        <p:nvGrpSpPr>
          <p:cNvPr id="3" name="グループ化 54"/>
          <p:cNvGrpSpPr/>
          <p:nvPr/>
        </p:nvGrpSpPr>
        <p:grpSpPr>
          <a:xfrm>
            <a:off x="179512" y="2376264"/>
            <a:ext cx="4464496" cy="4221088"/>
            <a:chOff x="4785735" y="3608182"/>
            <a:chExt cx="5004048" cy="5011292"/>
          </a:xfrm>
        </p:grpSpPr>
        <p:pic>
          <p:nvPicPr>
            <p:cNvPr id="56" name="Picture 2" descr="C:\data\2010\CUBE\report\pic\CUBE_TOP.bmp"/>
            <p:cNvPicPr>
              <a:picLocks noChangeAspect="1" noChangeArrowheads="1"/>
            </p:cNvPicPr>
            <p:nvPr/>
          </p:nvPicPr>
          <p:blipFill>
            <a:blip r:embed="rId2" cstate="print"/>
            <a:srcRect/>
            <a:stretch>
              <a:fillRect/>
            </a:stretch>
          </p:blipFill>
          <p:spPr bwMode="auto">
            <a:xfrm>
              <a:off x="4785735" y="3608182"/>
              <a:ext cx="5004048" cy="5011292"/>
            </a:xfrm>
            <a:prstGeom prst="rect">
              <a:avLst/>
            </a:prstGeom>
            <a:ln>
              <a:noFill/>
            </a:ln>
            <a:effectLst>
              <a:outerShdw blurRad="292100" dist="139700" dir="2700000" algn="tl" rotWithShape="0">
                <a:srgbClr val="333333">
                  <a:alpha val="65000"/>
                </a:srgbClr>
              </a:outerShdw>
            </a:effectLst>
          </p:spPr>
        </p:pic>
        <p:sp>
          <p:nvSpPr>
            <p:cNvPr id="57" name="テキスト ボックス 56"/>
            <p:cNvSpPr txBox="1"/>
            <p:nvPr/>
          </p:nvSpPr>
          <p:spPr>
            <a:xfrm>
              <a:off x="7287759" y="5627388"/>
              <a:ext cx="1316386" cy="830998"/>
            </a:xfrm>
            <a:prstGeom prst="rect">
              <a:avLst/>
            </a:prstGeom>
            <a:noFill/>
          </p:spPr>
          <p:txBody>
            <a:bodyPr wrap="none" rtlCol="0">
              <a:spAutoFit/>
            </a:bodyPr>
            <a:lstStyle/>
            <a:p>
              <a:r>
                <a:rPr kumimoji="1" lang="en-US" altLang="ja-JP" sz="2400" b="1" dirty="0" smtClean="0">
                  <a:solidFill>
                    <a:srgbClr val="FF0000"/>
                  </a:solidFill>
                </a:rPr>
                <a:t>Routers</a:t>
              </a:r>
            </a:p>
            <a:p>
              <a:r>
                <a:rPr lang="en-US" altLang="ja-JP" sz="2400" b="1" dirty="0" smtClean="0">
                  <a:solidFill>
                    <a:srgbClr val="FF0000"/>
                  </a:solidFill>
                </a:rPr>
                <a:t>(</a:t>
              </a:r>
              <a:r>
                <a:rPr lang="en-US" altLang="ja-JP" sz="2400" b="1" dirty="0" err="1" smtClean="0">
                  <a:solidFill>
                    <a:srgbClr val="FF0000"/>
                  </a:solidFill>
                </a:rPr>
                <a:t>NoC</a:t>
              </a:r>
              <a:r>
                <a:rPr lang="en-US" altLang="ja-JP" sz="2400" b="1" dirty="0" smtClean="0">
                  <a:solidFill>
                    <a:srgbClr val="FF0000"/>
                  </a:solidFill>
                </a:rPr>
                <a:t>)</a:t>
              </a:r>
              <a:endParaRPr kumimoji="1" lang="ja-JP" altLang="en-US" sz="2400" b="1" dirty="0">
                <a:solidFill>
                  <a:srgbClr val="FF0000"/>
                </a:solidFill>
              </a:endParaRPr>
            </a:p>
          </p:txBody>
        </p:sp>
        <p:sp>
          <p:nvSpPr>
            <p:cNvPr id="58" name="テキスト ボックス 57"/>
            <p:cNvSpPr txBox="1"/>
            <p:nvPr/>
          </p:nvSpPr>
          <p:spPr>
            <a:xfrm>
              <a:off x="5218557" y="4067825"/>
              <a:ext cx="3199148" cy="704681"/>
            </a:xfrm>
            <a:prstGeom prst="rect">
              <a:avLst/>
            </a:prstGeom>
            <a:noFill/>
          </p:spPr>
          <p:txBody>
            <a:bodyPr wrap="none" rtlCol="0">
              <a:spAutoFit/>
            </a:bodyPr>
            <a:lstStyle/>
            <a:p>
              <a:r>
                <a:rPr lang="en-US" altLang="ja-JP" sz="2400" b="1" dirty="0" smtClean="0">
                  <a:solidFill>
                    <a:srgbClr val="FFC000"/>
                  </a:solidFill>
                </a:rPr>
                <a:t>Vertical links</a:t>
              </a:r>
            </a:p>
          </p:txBody>
        </p:sp>
      </p:grpSp>
      <p:pic>
        <p:nvPicPr>
          <p:cNvPr id="12" name="図 11" descr="cpu.bmp"/>
          <p:cNvPicPr>
            <a:picLocks noChangeAspect="1"/>
          </p:cNvPicPr>
          <p:nvPr/>
        </p:nvPicPr>
        <p:blipFill>
          <a:blip r:embed="rId3" cstate="print"/>
          <a:stretch>
            <a:fillRect/>
          </a:stretch>
        </p:blipFill>
        <p:spPr>
          <a:xfrm>
            <a:off x="5652120" y="4860871"/>
            <a:ext cx="3456384" cy="1736481"/>
          </a:xfrm>
          <a:prstGeom prst="rect">
            <a:avLst/>
          </a:prstGeom>
          <a:ln>
            <a:noFill/>
          </a:ln>
          <a:effectLst>
            <a:outerShdw blurRad="292100" dist="139700" dir="2700000" algn="tl" rotWithShape="0">
              <a:srgbClr val="333333">
                <a:alpha val="65000"/>
              </a:srgbClr>
            </a:outerShdw>
          </a:effectLst>
        </p:spPr>
      </p:pic>
      <p:pic>
        <p:nvPicPr>
          <p:cNvPr id="11" name="図 10" descr="cma.bmp"/>
          <p:cNvPicPr>
            <a:picLocks noChangeAspect="1"/>
          </p:cNvPicPr>
          <p:nvPr/>
        </p:nvPicPr>
        <p:blipFill>
          <a:blip r:embed="rId4" cstate="print"/>
          <a:stretch>
            <a:fillRect/>
          </a:stretch>
        </p:blipFill>
        <p:spPr>
          <a:xfrm>
            <a:off x="4788024" y="3717032"/>
            <a:ext cx="3441943" cy="17281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smtClean="0"/>
              <a:t>Summary: </a:t>
            </a:r>
            <a:r>
              <a:rPr lang="en-US" altLang="ja-JP" sz="3200" dirty="0" smtClean="0"/>
              <a:t>Wireless 3D NoC for CMPs</a:t>
            </a:r>
            <a:endParaRPr lang="ja-JP" altLang="en-US" sz="3200" dirty="0" smtClean="0"/>
          </a:p>
        </p:txBody>
      </p:sp>
      <p:sp>
        <p:nvSpPr>
          <p:cNvPr id="7171" name="コンテンツ プレースホルダ 2"/>
          <p:cNvSpPr>
            <a:spLocks noGrp="1"/>
          </p:cNvSpPr>
          <p:nvPr>
            <p:ph idx="1"/>
          </p:nvPr>
        </p:nvSpPr>
        <p:spPr>
          <a:xfrm>
            <a:off x="228600" y="914400"/>
            <a:ext cx="8915400" cy="5638800"/>
          </a:xfrm>
        </p:spPr>
        <p:txBody>
          <a:bodyPr/>
          <a:lstStyle/>
          <a:p>
            <a:pPr eaLnBrk="1" hangingPunct="1"/>
            <a:r>
              <a:rPr lang="en-US" altLang="ja-JP" sz="2800" dirty="0" smtClean="0"/>
              <a:t>Background</a:t>
            </a:r>
          </a:p>
          <a:p>
            <a:pPr lvl="1"/>
            <a:r>
              <a:rPr lang="en-US" altLang="ja-JP" sz="2400" dirty="0" smtClean="0"/>
              <a:t>Wired vs. wireless 3D ICs</a:t>
            </a:r>
            <a:endParaRPr lang="en-US" altLang="ja-JP" sz="800" dirty="0" smtClean="0"/>
          </a:p>
          <a:p>
            <a:pPr lvl="1"/>
            <a:r>
              <a:rPr lang="en-US" altLang="ja-JP" sz="2400" dirty="0" smtClean="0"/>
              <a:t>Wireless 3D Chip multi-processors (CMPs)</a:t>
            </a:r>
          </a:p>
          <a:p>
            <a:pPr lvl="1"/>
            <a:endParaRPr lang="en-US" altLang="ja-JP" sz="400" dirty="0" smtClean="0"/>
          </a:p>
          <a:p>
            <a:pPr lvl="1"/>
            <a:endParaRPr lang="en-US" altLang="ja-JP" sz="400" dirty="0" smtClean="0"/>
          </a:p>
          <a:p>
            <a:pPr eaLnBrk="1" hangingPunct="1"/>
            <a:r>
              <a:rPr lang="en-US" altLang="ja-JP" sz="2800" dirty="0" smtClean="0"/>
              <a:t>Wireless 3D NoC architecture</a:t>
            </a:r>
            <a:endParaRPr lang="en-US" altLang="ja-JP" sz="2400" dirty="0" smtClean="0"/>
          </a:p>
          <a:p>
            <a:pPr lvl="1" eaLnBrk="1" hangingPunct="1"/>
            <a:r>
              <a:rPr lang="en-US" altLang="ja-JP" sz="2400" dirty="0" smtClean="0"/>
              <a:t>Ring-based approach</a:t>
            </a:r>
          </a:p>
          <a:p>
            <a:pPr lvl="1" eaLnBrk="1" hangingPunct="1"/>
            <a:r>
              <a:rPr lang="en-US" altLang="ja-JP" sz="2400" u="sng" dirty="0" smtClean="0"/>
              <a:t>Irregular approach with spanning tree root optimization</a:t>
            </a:r>
          </a:p>
          <a:p>
            <a:pPr lvl="1" eaLnBrk="1" hangingPunct="1"/>
            <a:endParaRPr lang="en-US" altLang="ja-JP" sz="800" dirty="0" smtClean="0"/>
          </a:p>
          <a:p>
            <a:pPr lvl="1" eaLnBrk="1" hangingPunct="1"/>
            <a:endParaRPr lang="en-US" altLang="ja-JP" sz="800" dirty="0" smtClean="0"/>
          </a:p>
          <a:p>
            <a:pPr eaLnBrk="1" hangingPunct="1"/>
            <a:r>
              <a:rPr lang="en-US" altLang="ja-JP" sz="2800" dirty="0" smtClean="0"/>
              <a:t>Full-system simulation results</a:t>
            </a:r>
          </a:p>
          <a:p>
            <a:pPr lvl="1"/>
            <a:r>
              <a:rPr lang="en-US" altLang="ja-JP" sz="2400" dirty="0" smtClean="0"/>
              <a:t>Irregular approach with root optimization improves the performance by 15.1% compared to the worst case</a:t>
            </a:r>
          </a:p>
          <a:p>
            <a:pPr lvl="1"/>
            <a:r>
              <a:rPr lang="en-US" altLang="ja-JP" sz="2400" dirty="0" smtClean="0"/>
              <a:t>Irregular approach has more scalability than Ring one</a:t>
            </a:r>
          </a:p>
          <a:p>
            <a:pPr lvl="1"/>
            <a:r>
              <a:rPr lang="en-US" altLang="ja-JP" sz="2400" dirty="0" smtClean="0"/>
              <a:t>Irregular approach with 50% horizontal links shows small performance degradation compared to 3D mesh</a:t>
            </a:r>
          </a:p>
          <a:p>
            <a:pPr eaLnBrk="1" hangingPunct="1"/>
            <a:endParaRPr lang="en-US" altLang="ja-JP" sz="2800" dirty="0" smtClean="0"/>
          </a:p>
          <a:p>
            <a:pPr lvl="1" eaLnBrk="1" hangingPunct="1"/>
            <a:endParaRPr lang="en-US" altLang="ja-JP" sz="2400" dirty="0" smtClean="0"/>
          </a:p>
          <a:p>
            <a:pPr lvl="1" eaLnBrk="1" hangingPunct="1"/>
            <a:endParaRPr lang="ja-JP" altLang="en-US" sz="2400" dirty="0" smtClean="0"/>
          </a:p>
        </p:txBody>
      </p:sp>
      <p:sp>
        <p:nvSpPr>
          <p:cNvPr id="5" name="テキスト ボックス 4"/>
          <p:cNvSpPr txBox="1"/>
          <p:nvPr/>
        </p:nvSpPr>
        <p:spPr>
          <a:xfrm>
            <a:off x="4067944" y="2956882"/>
            <a:ext cx="2573333" cy="400110"/>
          </a:xfrm>
          <a:prstGeom prst="rect">
            <a:avLst/>
          </a:prstGeom>
          <a:noFill/>
        </p:spPr>
        <p:txBody>
          <a:bodyPr wrap="none" rtlCol="0">
            <a:spAutoFit/>
          </a:bodyPr>
          <a:lstStyle/>
          <a:p>
            <a:r>
              <a:rPr kumimoji="1" lang="en-US" altLang="ja-JP" sz="2000" dirty="0" smtClean="0">
                <a:latin typeface="Arial" pitchFamily="34" charset="0"/>
                <a:cs typeface="Arial" pitchFamily="34" charset="0"/>
              </a:rPr>
              <a:t>[Matsutani,NOCS’11]</a:t>
            </a:r>
            <a:endParaRPr kumimoji="1" lang="ja-JP" alt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smtClean="0"/>
              <a:t>Outline: </a:t>
            </a:r>
            <a:r>
              <a:rPr lang="en-US" altLang="ja-JP" sz="3200" dirty="0" smtClean="0"/>
              <a:t>Wireless 3D NoC for CMPs</a:t>
            </a:r>
            <a:endParaRPr lang="ja-JP" altLang="en-US" sz="3200" dirty="0" smtClean="0"/>
          </a:p>
        </p:txBody>
      </p:sp>
      <p:sp>
        <p:nvSpPr>
          <p:cNvPr id="7171" name="コンテンツ プレースホルダ 2"/>
          <p:cNvSpPr>
            <a:spLocks noGrp="1"/>
          </p:cNvSpPr>
          <p:nvPr>
            <p:ph idx="1"/>
          </p:nvPr>
        </p:nvSpPr>
        <p:spPr/>
        <p:txBody>
          <a:bodyPr/>
          <a:lstStyle/>
          <a:p>
            <a:pPr eaLnBrk="1" hangingPunct="1"/>
            <a:r>
              <a:rPr lang="en-US" altLang="ja-JP" sz="2800" dirty="0" smtClean="0"/>
              <a:t>Background</a:t>
            </a:r>
          </a:p>
          <a:p>
            <a:pPr lvl="1" eaLnBrk="1" hangingPunct="1"/>
            <a:r>
              <a:rPr lang="en-US" altLang="ja-JP" sz="2400" dirty="0" smtClean="0"/>
              <a:t>Many-core processors &amp; Network-on-Chips (NoCs)</a:t>
            </a:r>
          </a:p>
          <a:p>
            <a:pPr lvl="1" eaLnBrk="1" hangingPunct="1"/>
            <a:endParaRPr lang="en-US" altLang="ja-JP" sz="800" dirty="0" smtClean="0"/>
          </a:p>
          <a:p>
            <a:pPr eaLnBrk="1" hangingPunct="1"/>
            <a:r>
              <a:rPr lang="en-US" altLang="ja-JP" sz="2800" dirty="0" smtClean="0"/>
              <a:t>3D IC technologies</a:t>
            </a:r>
          </a:p>
          <a:p>
            <a:pPr lvl="1"/>
            <a:r>
              <a:rPr lang="en-US" altLang="ja-JP" sz="2400" dirty="0" smtClean="0"/>
              <a:t>Wired approach vs. wireless approach</a:t>
            </a:r>
          </a:p>
          <a:p>
            <a:pPr lvl="1"/>
            <a:endParaRPr lang="en-US" altLang="ja-JP" sz="800" dirty="0" smtClean="0"/>
          </a:p>
          <a:p>
            <a:r>
              <a:rPr lang="en-US" altLang="ja-JP" sz="2800" dirty="0" smtClean="0"/>
              <a:t>Wireless 3D Chip multi-processors (CMPs)</a:t>
            </a:r>
          </a:p>
          <a:p>
            <a:pPr lvl="1" eaLnBrk="1" hangingPunct="1"/>
            <a:endParaRPr lang="en-US" altLang="ja-JP" sz="800" dirty="0" smtClean="0"/>
          </a:p>
          <a:p>
            <a:pPr eaLnBrk="1" hangingPunct="1"/>
            <a:r>
              <a:rPr lang="en-US" altLang="ja-JP" sz="2800" dirty="0" smtClean="0"/>
              <a:t>Wireless 3D NoC architecture</a:t>
            </a:r>
            <a:endParaRPr lang="en-US" altLang="ja-JP" sz="2400" dirty="0" smtClean="0"/>
          </a:p>
          <a:p>
            <a:pPr lvl="1"/>
            <a:r>
              <a:rPr lang="en-US" altLang="ja-JP" sz="2400" dirty="0" smtClean="0"/>
              <a:t>Irregular approach</a:t>
            </a:r>
          </a:p>
          <a:p>
            <a:pPr lvl="1"/>
            <a:r>
              <a:rPr lang="en-US" altLang="ja-JP" sz="2400" dirty="0" smtClean="0"/>
              <a:t>Spanning tree root optimization</a:t>
            </a:r>
          </a:p>
          <a:p>
            <a:pPr lvl="1" eaLnBrk="1" hangingPunct="1"/>
            <a:endParaRPr lang="en-US" altLang="ja-JP" sz="800" dirty="0" smtClean="0"/>
          </a:p>
          <a:p>
            <a:pPr eaLnBrk="1" hangingPunct="1"/>
            <a:r>
              <a:rPr lang="en-US" altLang="ja-JP" sz="2800" dirty="0" smtClean="0"/>
              <a:t>Experimental results</a:t>
            </a:r>
          </a:p>
          <a:p>
            <a:pPr lvl="1"/>
            <a:r>
              <a:rPr lang="en-US" altLang="ja-JP" sz="2400" dirty="0" smtClean="0"/>
              <a:t>Real chip implementation</a:t>
            </a:r>
          </a:p>
          <a:p>
            <a:pPr lvl="1"/>
            <a:r>
              <a:rPr lang="en-US" altLang="ja-JP" sz="2400" dirty="0" smtClean="0"/>
              <a:t>Full-system simulation results</a:t>
            </a:r>
          </a:p>
          <a:p>
            <a:pPr eaLnBrk="1" hangingPunct="1"/>
            <a:endParaRPr lang="en-US" altLang="ja-JP" sz="2800" dirty="0" smtClean="0"/>
          </a:p>
          <a:p>
            <a:pPr lvl="1" eaLnBrk="1" hangingPunct="1"/>
            <a:endParaRPr lang="en-US" altLang="ja-JP" sz="2400" dirty="0" smtClean="0"/>
          </a:p>
          <a:p>
            <a:pPr lvl="1" eaLnBrk="1" hangingPunct="1"/>
            <a:endParaRPr lang="ja-JP" altLang="en-US" sz="2400" dirty="0" smtClean="0"/>
          </a:p>
        </p:txBody>
      </p:sp>
      <p:pic>
        <p:nvPicPr>
          <p:cNvPr id="11" name="Picture 2" descr="bonding"/>
          <p:cNvPicPr>
            <a:picLocks noChangeAspect="1" noChangeArrowheads="1"/>
          </p:cNvPicPr>
          <p:nvPr/>
        </p:nvPicPr>
        <p:blipFill>
          <a:blip r:embed="rId2" cstate="print"/>
          <a:srcRect/>
          <a:stretch>
            <a:fillRect/>
          </a:stretch>
        </p:blipFill>
        <p:spPr bwMode="auto">
          <a:xfrm>
            <a:off x="5694850" y="4365104"/>
            <a:ext cx="3449150" cy="2492896"/>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bwMode="auto">
          <a:xfrm>
            <a:off x="142875" y="1916832"/>
            <a:ext cx="8358188" cy="1152128"/>
          </a:xfrm>
          <a:prstGeom prst="rect">
            <a:avLst/>
          </a:prstGeom>
          <a:noFill/>
          <a:ln w="57150" cap="flat" cmpd="sng" algn="ctr">
            <a:solidFill>
              <a:schemeClr val="accent6"/>
            </a:solidFill>
            <a:prstDash val="solid"/>
            <a:round/>
            <a:headEnd type="none" w="med" len="med"/>
            <a:tailEnd type="none" w="med" len="med"/>
          </a:ln>
          <a:effectLst/>
        </p:spPr>
        <p:txBody>
          <a:bodyPr lIns="90000" tIns="46800" rIns="90000" bIns="46800"/>
          <a:lstStyle/>
          <a:p>
            <a:pPr>
              <a:spcBef>
                <a:spcPct val="50000"/>
              </a:spcBef>
              <a:defRPr/>
            </a:pPr>
            <a:endParaRPr lang="ja-JP" altLang="en-US" sz="200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3d.bmp"/>
          <p:cNvPicPr>
            <a:picLocks noChangeAspect="1"/>
          </p:cNvPicPr>
          <p:nvPr/>
        </p:nvPicPr>
        <p:blipFill>
          <a:blip r:embed="rId4" cstate="print"/>
          <a:stretch>
            <a:fillRect/>
          </a:stretch>
        </p:blipFill>
        <p:spPr>
          <a:xfrm>
            <a:off x="1756965" y="3185404"/>
            <a:ext cx="6127403" cy="3699980"/>
          </a:xfrm>
          <a:prstGeom prst="rect">
            <a:avLst/>
          </a:prstGeom>
        </p:spPr>
      </p:pic>
      <p:sp>
        <p:nvSpPr>
          <p:cNvPr id="4098" name="タイトル 1"/>
          <p:cNvSpPr>
            <a:spLocks noGrp="1"/>
          </p:cNvSpPr>
          <p:nvPr>
            <p:ph type="title"/>
          </p:nvPr>
        </p:nvSpPr>
        <p:spPr>
          <a:xfrm>
            <a:off x="0" y="76200"/>
            <a:ext cx="9144000" cy="685800"/>
          </a:xfrm>
        </p:spPr>
        <p:txBody>
          <a:bodyPr/>
          <a:lstStyle/>
          <a:p>
            <a:pPr eaLnBrk="1" hangingPunct="1"/>
            <a:r>
              <a:rPr lang="en-US" altLang="ja-JP" dirty="0" smtClean="0"/>
              <a:t>Design cost </a:t>
            </a:r>
            <a:r>
              <a:rPr lang="en-US" altLang="ja-JP" sz="4000" dirty="0" smtClean="0"/>
              <a:t>of</a:t>
            </a:r>
            <a:r>
              <a:rPr lang="en-US" altLang="ja-JP" dirty="0" smtClean="0"/>
              <a:t> LSI </a:t>
            </a:r>
            <a:r>
              <a:rPr lang="en-US" altLang="ja-JP" sz="4000" dirty="0" smtClean="0"/>
              <a:t>is</a:t>
            </a:r>
            <a:r>
              <a:rPr lang="en-US" altLang="ja-JP" dirty="0" smtClean="0"/>
              <a:t> increasing</a:t>
            </a:r>
            <a:r>
              <a:rPr lang="en-US" altLang="ja-JP" sz="3200" dirty="0" smtClean="0"/>
              <a:t> </a:t>
            </a:r>
            <a:endParaRPr lang="ja-JP" altLang="en-US" dirty="0" smtClean="0"/>
          </a:p>
        </p:txBody>
      </p:sp>
      <p:sp>
        <p:nvSpPr>
          <p:cNvPr id="4099" name="コンテンツ プレースホルダ 2"/>
          <p:cNvSpPr>
            <a:spLocks noGrp="1"/>
          </p:cNvSpPr>
          <p:nvPr>
            <p:ph idx="1"/>
          </p:nvPr>
        </p:nvSpPr>
        <p:spPr/>
        <p:txBody>
          <a:bodyPr/>
          <a:lstStyle/>
          <a:p>
            <a:pPr eaLnBrk="1" hangingPunct="1"/>
            <a:r>
              <a:rPr lang="en-US" altLang="ja-JP" sz="2800" dirty="0" smtClean="0"/>
              <a:t>System-on-Chip (</a:t>
            </a:r>
            <a:r>
              <a:rPr lang="en-US" altLang="ja-JP" sz="2800" dirty="0" err="1" smtClean="0"/>
              <a:t>SoC</a:t>
            </a:r>
            <a:r>
              <a:rPr lang="en-US" altLang="ja-JP" sz="2800" dirty="0" smtClean="0"/>
              <a:t>)</a:t>
            </a:r>
            <a:endParaRPr lang="en-US" altLang="ja-JP" sz="2400" dirty="0" smtClean="0"/>
          </a:p>
          <a:p>
            <a:pPr lvl="1" eaLnBrk="1" hangingPunct="1"/>
            <a:r>
              <a:rPr lang="en-US" altLang="ja-JP" sz="2400" dirty="0" smtClean="0"/>
              <a:t>Required components are integrated on a single chip</a:t>
            </a:r>
          </a:p>
          <a:p>
            <a:pPr lvl="1" eaLnBrk="1" hangingPunct="1"/>
            <a:r>
              <a:rPr lang="en-US" altLang="ja-JP" sz="2400" dirty="0" smtClean="0"/>
              <a:t>Different LSI must be developed for each application</a:t>
            </a:r>
          </a:p>
          <a:p>
            <a:pPr eaLnBrk="1" hangingPunct="1"/>
            <a:r>
              <a:rPr lang="en-US" altLang="ja-JP" sz="2800" dirty="0" smtClean="0"/>
              <a:t>System-in-Package (</a:t>
            </a:r>
            <a:r>
              <a:rPr lang="en-US" altLang="ja-JP" sz="2800" dirty="0" err="1" smtClean="0"/>
              <a:t>SiP</a:t>
            </a:r>
            <a:r>
              <a:rPr lang="en-US" altLang="ja-JP" sz="2800" dirty="0" smtClean="0"/>
              <a:t>) or 3D IC</a:t>
            </a:r>
          </a:p>
          <a:p>
            <a:pPr lvl="1" eaLnBrk="1" hangingPunct="1"/>
            <a:r>
              <a:rPr lang="en-US" altLang="ja-JP" sz="2400" dirty="0" smtClean="0"/>
              <a:t>Required components are stacked for each application</a:t>
            </a:r>
          </a:p>
        </p:txBody>
      </p:sp>
      <p:sp>
        <p:nvSpPr>
          <p:cNvPr id="22" name="Text Box 112"/>
          <p:cNvSpPr txBox="1">
            <a:spLocks noChangeArrowheads="1"/>
          </p:cNvSpPr>
          <p:nvPr/>
        </p:nvSpPr>
        <p:spPr bwMode="auto">
          <a:xfrm>
            <a:off x="42863" y="6324600"/>
            <a:ext cx="9067800" cy="463550"/>
          </a:xfrm>
          <a:prstGeom prst="rect">
            <a:avLst/>
          </a:prstGeom>
          <a:solidFill>
            <a:srgbClr val="FFFFFF"/>
          </a:solidFill>
          <a:ln w="25400">
            <a:solidFill>
              <a:schemeClr val="accent2"/>
            </a:solidFill>
            <a:miter lim="800000"/>
            <a:headEnd/>
            <a:tailEnd/>
          </a:ln>
          <a:effectLst/>
        </p:spPr>
        <p:txBody>
          <a:bodyPr lIns="90000" tIns="46800" rIns="90000" bIns="46800">
            <a:spAutoFit/>
          </a:bodyPr>
          <a:lstStyle/>
          <a:p>
            <a:pPr algn="ctr">
              <a:defRPr/>
            </a:pPr>
            <a:r>
              <a:rPr lang="en-US" altLang="ja-JP" sz="2400" dirty="0">
                <a:latin typeface="+mn-lt"/>
              </a:rPr>
              <a:t>Next slides show the techniques for stacking multiple chips</a:t>
            </a:r>
          </a:p>
        </p:txBody>
      </p:sp>
      <p:sp>
        <p:nvSpPr>
          <p:cNvPr id="23" name="フローチャート : 代替処理 22"/>
          <p:cNvSpPr>
            <a:spLocks noChangeArrowheads="1"/>
          </p:cNvSpPr>
          <p:nvPr/>
        </p:nvSpPr>
        <p:spPr bwMode="auto">
          <a:xfrm flipH="1">
            <a:off x="214313" y="3292971"/>
            <a:ext cx="8786812" cy="1000125"/>
          </a:xfrm>
          <a:prstGeom prst="flowChartAlternateProcess">
            <a:avLst/>
          </a:prstGeom>
          <a:solidFill>
            <a:srgbClr val="FFFF99"/>
          </a:solidFill>
          <a:ln w="28575" algn="ctr">
            <a:noFill/>
            <a:round/>
            <a:headEnd/>
            <a:tailEnd/>
          </a:ln>
        </p:spPr>
        <p:txBody>
          <a:bodyPr lIns="90000" tIns="46800" rIns="90000" bIns="46800" anchor="ctr"/>
          <a:lstStyle/>
          <a:p>
            <a:pPr algn="ctr">
              <a:spcBef>
                <a:spcPct val="50000"/>
              </a:spcBef>
            </a:pPr>
            <a:r>
              <a:rPr lang="en-US" altLang="ja-JP" sz="2400" dirty="0">
                <a:solidFill>
                  <a:schemeClr val="tx2"/>
                </a:solidFill>
                <a:latin typeface="Comic Sans MS" pitchFamily="66" charset="0"/>
              </a:rPr>
              <a:t>By changing the chips in a package, we can provide a wider range of chip family with modest design cost</a:t>
            </a:r>
            <a:endParaRPr lang="ja-JP" altLang="en-US" sz="2400" dirty="0">
              <a:solidFill>
                <a:schemeClr val="tx2"/>
              </a:solidFill>
              <a:latin typeface="Comic Sans MS" pitchFamily="6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正方形/長方形 13"/>
          <p:cNvSpPr>
            <a:spLocks noChangeArrowheads="1"/>
          </p:cNvSpPr>
          <p:nvPr/>
        </p:nvSpPr>
        <p:spPr bwMode="auto">
          <a:xfrm>
            <a:off x="214313" y="857250"/>
            <a:ext cx="8715375" cy="6000750"/>
          </a:xfrm>
          <a:prstGeom prst="rect">
            <a:avLst/>
          </a:prstGeom>
          <a:solidFill>
            <a:srgbClr val="FFFFFF"/>
          </a:solidFill>
          <a:ln w="25400" algn="ctr">
            <a:noFill/>
            <a:round/>
            <a:headEnd/>
            <a:tailEnd/>
          </a:ln>
        </p:spPr>
        <p:txBody>
          <a:bodyPr lIns="90000" tIns="46800" rIns="90000" bIns="46800"/>
          <a:lstStyle/>
          <a:p>
            <a:pPr>
              <a:spcBef>
                <a:spcPct val="50000"/>
              </a:spcBef>
            </a:pPr>
            <a:endParaRPr lang="ja-JP" altLang="en-US" sz="2000">
              <a:solidFill>
                <a:schemeClr val="tx2"/>
              </a:solidFill>
              <a:latin typeface="Comic Sans MS" pitchFamily="66" charset="0"/>
            </a:endParaRPr>
          </a:p>
        </p:txBody>
      </p:sp>
      <p:sp>
        <p:nvSpPr>
          <p:cNvPr id="5123" name="タイトル 1"/>
          <p:cNvSpPr>
            <a:spLocks noGrp="1"/>
          </p:cNvSpPr>
          <p:nvPr>
            <p:ph type="title"/>
          </p:nvPr>
        </p:nvSpPr>
        <p:spPr/>
        <p:txBody>
          <a:bodyPr/>
          <a:lstStyle/>
          <a:p>
            <a:pPr eaLnBrk="1" hangingPunct="1"/>
            <a:r>
              <a:rPr lang="en-US" altLang="ja-JP" dirty="0" smtClean="0"/>
              <a:t>3D IC technology </a:t>
            </a:r>
            <a:r>
              <a:rPr lang="en-US" altLang="ja-JP" sz="3200" dirty="0" smtClean="0"/>
              <a:t>for going vertical</a:t>
            </a:r>
            <a:endParaRPr lang="ja-JP" altLang="en-US" dirty="0" smtClean="0"/>
          </a:p>
        </p:txBody>
      </p:sp>
      <p:sp>
        <p:nvSpPr>
          <p:cNvPr id="32" name="テキスト ボックス 31"/>
          <p:cNvSpPr txBox="1"/>
          <p:nvPr/>
        </p:nvSpPr>
        <p:spPr>
          <a:xfrm rot="16200000">
            <a:off x="-506412" y="2273300"/>
            <a:ext cx="2786062" cy="954088"/>
          </a:xfrm>
          <a:prstGeom prst="rect">
            <a:avLst/>
          </a:prstGeom>
          <a:noFill/>
        </p:spPr>
        <p:txBody>
          <a:bodyPr>
            <a:spAutoFit/>
          </a:bodyPr>
          <a:lstStyle/>
          <a:p>
            <a:pPr algn="ctr">
              <a:defRPr/>
            </a:pPr>
            <a:r>
              <a:rPr lang="en-US" altLang="ja-JP" sz="2800" b="1" dirty="0">
                <a:latin typeface="+mn-lt"/>
              </a:rPr>
              <a:t>Two chips (face-to-face)</a:t>
            </a:r>
            <a:endParaRPr lang="ja-JP" altLang="en-US" sz="2800" b="1" dirty="0">
              <a:latin typeface="+mn-lt"/>
            </a:endParaRPr>
          </a:p>
        </p:txBody>
      </p:sp>
      <p:sp>
        <p:nvSpPr>
          <p:cNvPr id="33" name="テキスト ボックス 32"/>
          <p:cNvSpPr txBox="1"/>
          <p:nvPr/>
        </p:nvSpPr>
        <p:spPr>
          <a:xfrm>
            <a:off x="2071688" y="3429000"/>
            <a:ext cx="2019300" cy="523875"/>
          </a:xfrm>
          <a:prstGeom prst="rect">
            <a:avLst/>
          </a:prstGeom>
          <a:noFill/>
        </p:spPr>
        <p:txBody>
          <a:bodyPr wrap="none">
            <a:spAutoFit/>
          </a:bodyPr>
          <a:lstStyle/>
          <a:p>
            <a:pPr>
              <a:defRPr/>
            </a:pPr>
            <a:r>
              <a:rPr lang="en-US" altLang="ja-JP" sz="2800" b="1" dirty="0" err="1">
                <a:latin typeface="+mj-lt"/>
              </a:rPr>
              <a:t>Microbump</a:t>
            </a:r>
            <a:endParaRPr lang="ja-JP" altLang="en-US" sz="2800" b="1" dirty="0">
              <a:latin typeface="+mj-lt"/>
            </a:endParaRPr>
          </a:p>
        </p:txBody>
      </p:sp>
      <p:sp>
        <p:nvSpPr>
          <p:cNvPr id="34" name="テキスト ボックス 33"/>
          <p:cNvSpPr txBox="1"/>
          <p:nvPr/>
        </p:nvSpPr>
        <p:spPr>
          <a:xfrm>
            <a:off x="1643063" y="6286500"/>
            <a:ext cx="3429000" cy="523875"/>
          </a:xfrm>
          <a:prstGeom prst="rect">
            <a:avLst/>
          </a:prstGeom>
          <a:noFill/>
        </p:spPr>
        <p:txBody>
          <a:bodyPr>
            <a:spAutoFit/>
          </a:bodyPr>
          <a:lstStyle/>
          <a:p>
            <a:pPr>
              <a:defRPr/>
            </a:pPr>
            <a:r>
              <a:rPr lang="en-US" altLang="ja-JP" sz="2800" b="1" dirty="0">
                <a:latin typeface="+mj-lt"/>
              </a:rPr>
              <a:t>Through silicon via</a:t>
            </a:r>
            <a:endParaRPr lang="ja-JP" altLang="en-US" sz="2800" b="1" dirty="0">
              <a:latin typeface="+mj-lt"/>
            </a:endParaRPr>
          </a:p>
        </p:txBody>
      </p:sp>
      <p:sp>
        <p:nvSpPr>
          <p:cNvPr id="35" name="テキスト ボックス 34"/>
          <p:cNvSpPr txBox="1"/>
          <p:nvPr/>
        </p:nvSpPr>
        <p:spPr>
          <a:xfrm>
            <a:off x="5143500" y="3429000"/>
            <a:ext cx="3500438" cy="523875"/>
          </a:xfrm>
          <a:prstGeom prst="rect">
            <a:avLst/>
          </a:prstGeom>
          <a:noFill/>
        </p:spPr>
        <p:txBody>
          <a:bodyPr>
            <a:spAutoFit/>
          </a:bodyPr>
          <a:lstStyle/>
          <a:p>
            <a:pPr>
              <a:defRPr/>
            </a:pPr>
            <a:r>
              <a:rPr lang="en-US" altLang="ja-JP" sz="2800" b="1" dirty="0">
                <a:latin typeface="+mj-lt"/>
              </a:rPr>
              <a:t>Capacitive coupling</a:t>
            </a:r>
            <a:endParaRPr lang="ja-JP" altLang="en-US" sz="2800" b="1" dirty="0">
              <a:latin typeface="+mj-lt"/>
            </a:endParaRPr>
          </a:p>
        </p:txBody>
      </p:sp>
      <p:sp>
        <p:nvSpPr>
          <p:cNvPr id="36" name="テキスト ボックス 35"/>
          <p:cNvSpPr txBox="1"/>
          <p:nvPr/>
        </p:nvSpPr>
        <p:spPr>
          <a:xfrm>
            <a:off x="5214938" y="6286500"/>
            <a:ext cx="3429000" cy="523875"/>
          </a:xfrm>
          <a:prstGeom prst="rect">
            <a:avLst/>
          </a:prstGeom>
          <a:noFill/>
        </p:spPr>
        <p:txBody>
          <a:bodyPr>
            <a:spAutoFit/>
          </a:bodyPr>
          <a:lstStyle/>
          <a:p>
            <a:pPr>
              <a:defRPr/>
            </a:pPr>
            <a:r>
              <a:rPr lang="en-US" altLang="ja-JP" sz="2800" b="1" dirty="0">
                <a:latin typeface="+mj-lt"/>
              </a:rPr>
              <a:t>Inductive coupling</a:t>
            </a:r>
            <a:endParaRPr lang="ja-JP" altLang="en-US" sz="2800" b="1" dirty="0">
              <a:latin typeface="+mj-lt"/>
            </a:endParaRPr>
          </a:p>
        </p:txBody>
      </p:sp>
      <p:cxnSp>
        <p:nvCxnSpPr>
          <p:cNvPr id="5133" name="直線コネクタ 17"/>
          <p:cNvCxnSpPr>
            <a:cxnSpLocks noChangeShapeType="1"/>
          </p:cNvCxnSpPr>
          <p:nvPr/>
        </p:nvCxnSpPr>
        <p:spPr bwMode="auto">
          <a:xfrm rot="5400000">
            <a:off x="-1500187" y="3857625"/>
            <a:ext cx="6000750" cy="0"/>
          </a:xfrm>
          <a:prstGeom prst="line">
            <a:avLst/>
          </a:prstGeom>
          <a:noFill/>
          <a:ln w="28575" algn="ctr">
            <a:solidFill>
              <a:schemeClr val="tx1"/>
            </a:solidFill>
            <a:round/>
            <a:headEnd/>
            <a:tailEnd/>
          </a:ln>
        </p:spPr>
      </p:cxnSp>
      <p:cxnSp>
        <p:nvCxnSpPr>
          <p:cNvPr id="5134" name="直線コネクタ 18"/>
          <p:cNvCxnSpPr>
            <a:cxnSpLocks noChangeShapeType="1"/>
          </p:cNvCxnSpPr>
          <p:nvPr/>
        </p:nvCxnSpPr>
        <p:spPr bwMode="auto">
          <a:xfrm rot="5400000">
            <a:off x="2071688" y="3857625"/>
            <a:ext cx="6000750" cy="0"/>
          </a:xfrm>
          <a:prstGeom prst="line">
            <a:avLst/>
          </a:prstGeom>
          <a:noFill/>
          <a:ln w="28575" algn="ctr">
            <a:solidFill>
              <a:schemeClr val="tx1"/>
            </a:solidFill>
            <a:round/>
            <a:headEnd/>
            <a:tailEnd/>
          </a:ln>
        </p:spPr>
      </p:cxnSp>
      <p:cxnSp>
        <p:nvCxnSpPr>
          <p:cNvPr id="5135" name="直線コネクタ 20"/>
          <p:cNvCxnSpPr>
            <a:cxnSpLocks noChangeShapeType="1"/>
          </p:cNvCxnSpPr>
          <p:nvPr/>
        </p:nvCxnSpPr>
        <p:spPr bwMode="auto">
          <a:xfrm>
            <a:off x="214313" y="4071938"/>
            <a:ext cx="8715375" cy="0"/>
          </a:xfrm>
          <a:prstGeom prst="line">
            <a:avLst/>
          </a:prstGeom>
          <a:noFill/>
          <a:ln w="28575" algn="ctr">
            <a:solidFill>
              <a:schemeClr val="tx1"/>
            </a:solidFill>
            <a:round/>
            <a:headEnd/>
            <a:tailEnd/>
          </a:ln>
        </p:spPr>
      </p:cxnSp>
      <p:cxnSp>
        <p:nvCxnSpPr>
          <p:cNvPr id="5136" name="直線コネクタ 21"/>
          <p:cNvCxnSpPr>
            <a:cxnSpLocks noChangeShapeType="1"/>
          </p:cNvCxnSpPr>
          <p:nvPr/>
        </p:nvCxnSpPr>
        <p:spPr bwMode="auto">
          <a:xfrm>
            <a:off x="214313" y="1428750"/>
            <a:ext cx="8715375" cy="0"/>
          </a:xfrm>
          <a:prstGeom prst="line">
            <a:avLst/>
          </a:prstGeom>
          <a:noFill/>
          <a:ln w="28575" algn="ctr">
            <a:solidFill>
              <a:schemeClr val="tx1"/>
            </a:solidFill>
            <a:round/>
            <a:headEnd/>
            <a:tailEnd/>
          </a:ln>
        </p:spPr>
      </p:cxnSp>
      <p:sp>
        <p:nvSpPr>
          <p:cNvPr id="41" name="テキスト ボックス 40"/>
          <p:cNvSpPr txBox="1"/>
          <p:nvPr/>
        </p:nvSpPr>
        <p:spPr>
          <a:xfrm>
            <a:off x="2571750" y="904875"/>
            <a:ext cx="1244600" cy="523875"/>
          </a:xfrm>
          <a:prstGeom prst="rect">
            <a:avLst/>
          </a:prstGeom>
          <a:noFill/>
        </p:spPr>
        <p:txBody>
          <a:bodyPr wrap="none">
            <a:spAutoFit/>
          </a:bodyPr>
          <a:lstStyle/>
          <a:p>
            <a:pPr>
              <a:defRPr/>
            </a:pPr>
            <a:r>
              <a:rPr lang="en-US" altLang="ja-JP" sz="2800" b="1" dirty="0">
                <a:latin typeface="+mj-lt"/>
              </a:rPr>
              <a:t>Wired</a:t>
            </a:r>
            <a:endParaRPr lang="ja-JP" altLang="en-US" sz="2800" b="1" dirty="0">
              <a:latin typeface="+mj-lt"/>
            </a:endParaRPr>
          </a:p>
        </p:txBody>
      </p:sp>
      <p:sp>
        <p:nvSpPr>
          <p:cNvPr id="42" name="テキスト ボックス 41"/>
          <p:cNvSpPr txBox="1"/>
          <p:nvPr/>
        </p:nvSpPr>
        <p:spPr>
          <a:xfrm>
            <a:off x="6327775" y="904875"/>
            <a:ext cx="1681163" cy="523875"/>
          </a:xfrm>
          <a:prstGeom prst="rect">
            <a:avLst/>
          </a:prstGeom>
          <a:noFill/>
        </p:spPr>
        <p:txBody>
          <a:bodyPr wrap="none">
            <a:spAutoFit/>
          </a:bodyPr>
          <a:lstStyle/>
          <a:p>
            <a:pPr>
              <a:defRPr/>
            </a:pPr>
            <a:r>
              <a:rPr lang="en-US" altLang="ja-JP" sz="2800" b="1" dirty="0">
                <a:latin typeface="+mj-lt"/>
              </a:rPr>
              <a:t>Wireless</a:t>
            </a:r>
            <a:endParaRPr lang="ja-JP" altLang="en-US" sz="2800" b="1" dirty="0">
              <a:latin typeface="+mj-lt"/>
            </a:endParaRPr>
          </a:p>
        </p:txBody>
      </p:sp>
      <p:sp>
        <p:nvSpPr>
          <p:cNvPr id="30" name="テキスト ボックス 29"/>
          <p:cNvSpPr txBox="1"/>
          <p:nvPr/>
        </p:nvSpPr>
        <p:spPr>
          <a:xfrm rot="16200000">
            <a:off x="-318294" y="5023644"/>
            <a:ext cx="2428875" cy="954088"/>
          </a:xfrm>
          <a:prstGeom prst="rect">
            <a:avLst/>
          </a:prstGeom>
          <a:noFill/>
        </p:spPr>
        <p:txBody>
          <a:bodyPr>
            <a:spAutoFit/>
          </a:bodyPr>
          <a:lstStyle/>
          <a:p>
            <a:pPr algn="ctr">
              <a:defRPr/>
            </a:pPr>
            <a:r>
              <a:rPr lang="en-US" altLang="ja-JP" sz="2800" b="1" dirty="0">
                <a:latin typeface="+mn-lt"/>
              </a:rPr>
              <a:t>More than three chips</a:t>
            </a:r>
            <a:endParaRPr lang="ja-JP" altLang="en-US" sz="2800" b="1" dirty="0">
              <a:latin typeface="+mn-lt"/>
            </a:endParaRPr>
          </a:p>
        </p:txBody>
      </p:sp>
      <p:pic>
        <p:nvPicPr>
          <p:cNvPr id="37" name="図 36" descr="mbump.bmp"/>
          <p:cNvPicPr>
            <a:picLocks noChangeAspect="1"/>
          </p:cNvPicPr>
          <p:nvPr/>
        </p:nvPicPr>
        <p:blipFill>
          <a:blip r:embed="rId4" cstate="print"/>
          <a:stretch>
            <a:fillRect/>
          </a:stretch>
        </p:blipFill>
        <p:spPr>
          <a:xfrm>
            <a:off x="1547754" y="1815076"/>
            <a:ext cx="3456384" cy="1637563"/>
          </a:xfrm>
          <a:prstGeom prst="rect">
            <a:avLst/>
          </a:prstGeom>
        </p:spPr>
      </p:pic>
      <p:pic>
        <p:nvPicPr>
          <p:cNvPr id="38" name="図 37" descr="tsv.bmp"/>
          <p:cNvPicPr>
            <a:picLocks noChangeAspect="1"/>
          </p:cNvPicPr>
          <p:nvPr/>
        </p:nvPicPr>
        <p:blipFill>
          <a:blip r:embed="rId5" cstate="print"/>
          <a:stretch>
            <a:fillRect/>
          </a:stretch>
        </p:blipFill>
        <p:spPr>
          <a:xfrm>
            <a:off x="1547665" y="4581128"/>
            <a:ext cx="3456384" cy="1756217"/>
          </a:xfrm>
          <a:prstGeom prst="rect">
            <a:avLst/>
          </a:prstGeom>
        </p:spPr>
      </p:pic>
      <p:grpSp>
        <p:nvGrpSpPr>
          <p:cNvPr id="2" name="グループ化 24"/>
          <p:cNvGrpSpPr>
            <a:grpSpLocks/>
          </p:cNvGrpSpPr>
          <p:nvPr/>
        </p:nvGrpSpPr>
        <p:grpSpPr bwMode="auto">
          <a:xfrm>
            <a:off x="285750" y="4214813"/>
            <a:ext cx="4718298" cy="2500312"/>
            <a:chOff x="285720" y="4214818"/>
            <a:chExt cx="4718331" cy="2500330"/>
          </a:xfrm>
        </p:grpSpPr>
        <p:sp>
          <p:nvSpPr>
            <p:cNvPr id="21" name="円/楕円 20"/>
            <p:cNvSpPr/>
            <p:nvPr/>
          </p:nvSpPr>
          <p:spPr bwMode="auto">
            <a:xfrm>
              <a:off x="285720" y="4214818"/>
              <a:ext cx="1285884" cy="2500330"/>
            </a:xfrm>
            <a:prstGeom prst="ellipse">
              <a:avLst/>
            </a:prstGeom>
            <a:noFill/>
            <a:ln w="76200" algn="ctr">
              <a:solidFill>
                <a:schemeClr val="accent6"/>
              </a:solidFill>
              <a:round/>
              <a:headEnd/>
              <a:tailEnd/>
            </a:ln>
          </p:spPr>
          <p:txBody>
            <a:bodyPr lIns="90000" tIns="46800" rIns="90000" bIns="46800" anchor="ctr"/>
            <a:lstStyle/>
            <a:p>
              <a:pPr algn="ctr">
                <a:spcBef>
                  <a:spcPct val="50000"/>
                </a:spcBef>
                <a:defRPr/>
              </a:pPr>
              <a:endParaRPr lang="ja-JP" altLang="en-US" sz="2000">
                <a:solidFill>
                  <a:schemeClr val="tx2"/>
                </a:solidFill>
                <a:latin typeface="Comic Sans MS" pitchFamily="66" charset="0"/>
              </a:endParaRPr>
            </a:p>
          </p:txBody>
        </p:sp>
        <p:cxnSp>
          <p:nvCxnSpPr>
            <p:cNvPr id="23" name="直線矢印コネクタ 22"/>
            <p:cNvCxnSpPr/>
            <p:nvPr/>
          </p:nvCxnSpPr>
          <p:spPr bwMode="auto">
            <a:xfrm>
              <a:off x="1643042" y="4653144"/>
              <a:ext cx="3361009" cy="0"/>
            </a:xfrm>
            <a:prstGeom prst="straightConnector1">
              <a:avLst/>
            </a:prstGeom>
            <a:noFill/>
            <a:ln w="76200" cap="flat" cmpd="sng" algn="ctr">
              <a:solidFill>
                <a:schemeClr val="accent6"/>
              </a:solidFill>
              <a:prstDash val="solid"/>
              <a:round/>
              <a:headEnd type="none" w="med" len="med"/>
              <a:tailEnd type="arrow"/>
            </a:ln>
            <a:effectLst/>
          </p:spPr>
        </p:cxnSp>
        <p:sp>
          <p:nvSpPr>
            <p:cNvPr id="24" name="テキスト ボックス 23"/>
            <p:cNvSpPr txBox="1"/>
            <p:nvPr/>
          </p:nvSpPr>
          <p:spPr>
            <a:xfrm>
              <a:off x="2293922" y="4762509"/>
              <a:ext cx="1993914" cy="523879"/>
            </a:xfrm>
            <a:prstGeom prst="rect">
              <a:avLst/>
            </a:prstGeom>
            <a:solidFill>
              <a:srgbClr val="FFFFFF">
                <a:alpha val="69000"/>
              </a:srgbClr>
            </a:solidFill>
          </p:spPr>
          <p:txBody>
            <a:bodyPr wrap="none">
              <a:spAutoFit/>
            </a:bodyPr>
            <a:lstStyle/>
            <a:p>
              <a:pPr>
                <a:defRPr/>
              </a:pPr>
              <a:r>
                <a:rPr lang="en-US" altLang="ja-JP" sz="2800" b="1" dirty="0">
                  <a:solidFill>
                    <a:schemeClr val="accent6"/>
                  </a:solidFill>
                  <a:latin typeface="+mn-lt"/>
                </a:rPr>
                <a:t>Scalability</a:t>
              </a:r>
              <a:endParaRPr lang="ja-JP" altLang="en-US" sz="2800" b="1" dirty="0">
                <a:solidFill>
                  <a:schemeClr val="accent6"/>
                </a:solidFill>
                <a:latin typeface="+mn-lt"/>
              </a:endParaRPr>
            </a:p>
          </p:txBody>
        </p:sp>
      </p:grpSp>
      <p:pic>
        <p:nvPicPr>
          <p:cNvPr id="40" name="図 39" descr="ind.bmp"/>
          <p:cNvPicPr>
            <a:picLocks noChangeAspect="1"/>
          </p:cNvPicPr>
          <p:nvPr/>
        </p:nvPicPr>
        <p:blipFill>
          <a:blip r:embed="rId6" cstate="print"/>
          <a:stretch>
            <a:fillRect/>
          </a:stretch>
        </p:blipFill>
        <p:spPr>
          <a:xfrm>
            <a:off x="5148064" y="4437112"/>
            <a:ext cx="3776930" cy="1919089"/>
          </a:xfrm>
          <a:prstGeom prst="rect">
            <a:avLst/>
          </a:prstGeom>
        </p:spPr>
      </p:pic>
      <p:sp>
        <p:nvSpPr>
          <p:cNvPr id="43" name="Rectangle 4"/>
          <p:cNvSpPr>
            <a:spLocks noChangeArrowheads="1"/>
          </p:cNvSpPr>
          <p:nvPr/>
        </p:nvSpPr>
        <p:spPr bwMode="auto">
          <a:xfrm>
            <a:off x="5072063" y="4071938"/>
            <a:ext cx="3857625" cy="2786062"/>
          </a:xfrm>
          <a:prstGeom prst="rect">
            <a:avLst/>
          </a:prstGeom>
          <a:noFill/>
          <a:ln w="63500">
            <a:solidFill>
              <a:schemeClr val="accent2"/>
            </a:solidFill>
            <a:miter lim="800000"/>
            <a:headEnd/>
            <a:tailEnd/>
          </a:ln>
        </p:spPr>
        <p:txBody>
          <a:bodyPr lIns="90000" tIns="46800" rIns="90000" bIns="46800" anchor="ctr"/>
          <a:lstStyle/>
          <a:p>
            <a:endParaRPr lang="ja-JP" altLang="en-US"/>
          </a:p>
        </p:txBody>
      </p:sp>
      <p:pic>
        <p:nvPicPr>
          <p:cNvPr id="44" name="図 43" descr="cap.bmp"/>
          <p:cNvPicPr>
            <a:picLocks noChangeAspect="1"/>
          </p:cNvPicPr>
          <p:nvPr/>
        </p:nvPicPr>
        <p:blipFill>
          <a:blip r:embed="rId7" cstate="print"/>
          <a:stretch>
            <a:fillRect/>
          </a:stretch>
        </p:blipFill>
        <p:spPr>
          <a:xfrm>
            <a:off x="5106690" y="1700808"/>
            <a:ext cx="3785790" cy="1793629"/>
          </a:xfrm>
          <a:prstGeom prst="rect">
            <a:avLst/>
          </a:prstGeom>
        </p:spPr>
      </p:pic>
      <p:grpSp>
        <p:nvGrpSpPr>
          <p:cNvPr id="3" name="グループ化 29"/>
          <p:cNvGrpSpPr>
            <a:grpSpLocks/>
          </p:cNvGrpSpPr>
          <p:nvPr/>
        </p:nvGrpSpPr>
        <p:grpSpPr bwMode="auto">
          <a:xfrm>
            <a:off x="5176838" y="857250"/>
            <a:ext cx="3038475" cy="3143250"/>
            <a:chOff x="5177259" y="857232"/>
            <a:chExt cx="3038079" cy="3143272"/>
          </a:xfrm>
        </p:grpSpPr>
        <p:sp>
          <p:nvSpPr>
            <p:cNvPr id="26" name="円/楕円 25"/>
            <p:cNvSpPr/>
            <p:nvPr/>
          </p:nvSpPr>
          <p:spPr bwMode="auto">
            <a:xfrm>
              <a:off x="6143920" y="857232"/>
              <a:ext cx="2071418" cy="642943"/>
            </a:xfrm>
            <a:prstGeom prst="ellipse">
              <a:avLst/>
            </a:prstGeom>
            <a:noFill/>
            <a:ln w="76200" algn="ctr">
              <a:solidFill>
                <a:schemeClr val="accent6"/>
              </a:solidFill>
              <a:round/>
              <a:headEnd/>
              <a:tailEnd/>
            </a:ln>
          </p:spPr>
          <p:txBody>
            <a:bodyPr lIns="90000" tIns="46800" rIns="90000" bIns="46800" anchor="ctr"/>
            <a:lstStyle/>
            <a:p>
              <a:pPr algn="ctr">
                <a:spcBef>
                  <a:spcPct val="50000"/>
                </a:spcBef>
                <a:defRPr/>
              </a:pPr>
              <a:endParaRPr lang="ja-JP" altLang="en-US" sz="2000">
                <a:solidFill>
                  <a:schemeClr val="tx2"/>
                </a:solidFill>
                <a:latin typeface="Comic Sans MS" pitchFamily="66" charset="0"/>
              </a:endParaRPr>
            </a:p>
          </p:txBody>
        </p:sp>
        <p:cxnSp>
          <p:nvCxnSpPr>
            <p:cNvPr id="28" name="直線矢印コネクタ 27"/>
            <p:cNvCxnSpPr>
              <a:stCxn id="26" idx="4"/>
            </p:cNvCxnSpPr>
            <p:nvPr/>
          </p:nvCxnSpPr>
          <p:spPr bwMode="auto">
            <a:xfrm rot="16200000" flipH="1">
              <a:off x="5946925" y="2732085"/>
              <a:ext cx="2500329" cy="36508"/>
            </a:xfrm>
            <a:prstGeom prst="straightConnector1">
              <a:avLst/>
            </a:prstGeom>
            <a:noFill/>
            <a:ln w="76200" cap="flat" cmpd="sng" algn="ctr">
              <a:solidFill>
                <a:schemeClr val="accent6"/>
              </a:solidFill>
              <a:prstDash val="solid"/>
              <a:round/>
              <a:headEnd type="none" w="med" len="med"/>
              <a:tailEnd type="arrow"/>
            </a:ln>
            <a:effectLst/>
          </p:spPr>
        </p:cxnSp>
        <p:sp>
          <p:nvSpPr>
            <p:cNvPr id="29" name="テキスト ボックス 28"/>
            <p:cNvSpPr txBox="1"/>
            <p:nvPr/>
          </p:nvSpPr>
          <p:spPr>
            <a:xfrm>
              <a:off x="5177259" y="2143116"/>
              <a:ext cx="1895228" cy="523879"/>
            </a:xfrm>
            <a:prstGeom prst="rect">
              <a:avLst/>
            </a:prstGeom>
            <a:solidFill>
              <a:srgbClr val="FFFFFF">
                <a:alpha val="69000"/>
              </a:srgbClr>
            </a:solidFill>
          </p:spPr>
          <p:txBody>
            <a:bodyPr wrap="none">
              <a:spAutoFit/>
            </a:bodyPr>
            <a:lstStyle/>
            <a:p>
              <a:pPr>
                <a:defRPr/>
              </a:pPr>
              <a:r>
                <a:rPr lang="en-US" altLang="ja-JP" sz="2800" b="1" dirty="0">
                  <a:solidFill>
                    <a:schemeClr val="accent6"/>
                  </a:solidFill>
                  <a:latin typeface="+mn-lt"/>
                </a:rPr>
                <a:t>Flexibility</a:t>
              </a:r>
              <a:endParaRPr lang="ja-JP" altLang="en-US" sz="2800" b="1" dirty="0">
                <a:solidFill>
                  <a:schemeClr val="accent6"/>
                </a:solidFill>
                <a:latin typeface="+mn-lt"/>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ind.bmp"/>
          <p:cNvPicPr>
            <a:picLocks noChangeAspect="1"/>
          </p:cNvPicPr>
          <p:nvPr/>
        </p:nvPicPr>
        <p:blipFill>
          <a:blip r:embed="rId4" cstate="print"/>
          <a:stretch>
            <a:fillRect/>
          </a:stretch>
        </p:blipFill>
        <p:spPr>
          <a:xfrm>
            <a:off x="1928812" y="2111102"/>
            <a:ext cx="5286375" cy="2686050"/>
          </a:xfrm>
          <a:prstGeom prst="rect">
            <a:avLst/>
          </a:prstGeom>
        </p:spPr>
      </p:pic>
      <p:sp>
        <p:nvSpPr>
          <p:cNvPr id="6146" name="タイトル 1"/>
          <p:cNvSpPr>
            <a:spLocks noGrp="1"/>
          </p:cNvSpPr>
          <p:nvPr>
            <p:ph type="title"/>
          </p:nvPr>
        </p:nvSpPr>
        <p:spPr/>
        <p:txBody>
          <a:bodyPr/>
          <a:lstStyle/>
          <a:p>
            <a:pPr eaLnBrk="1" hangingPunct="1"/>
            <a:r>
              <a:rPr lang="en-US" altLang="ja-JP" smtClean="0"/>
              <a:t>Inductive coupling link </a:t>
            </a:r>
            <a:r>
              <a:rPr lang="en-US" altLang="ja-JP" sz="3200" smtClean="0"/>
              <a:t>for 3D ICs</a:t>
            </a:r>
            <a:endParaRPr lang="ja-JP" altLang="en-US" smtClean="0"/>
          </a:p>
        </p:txBody>
      </p:sp>
      <p:grpSp>
        <p:nvGrpSpPr>
          <p:cNvPr id="2" name="グループ化 44"/>
          <p:cNvGrpSpPr>
            <a:grpSpLocks/>
          </p:cNvGrpSpPr>
          <p:nvPr/>
        </p:nvGrpSpPr>
        <p:grpSpPr bwMode="auto">
          <a:xfrm>
            <a:off x="2214563" y="857250"/>
            <a:ext cx="6286500" cy="928688"/>
            <a:chOff x="1071538" y="857232"/>
            <a:chExt cx="6286544" cy="928694"/>
          </a:xfrm>
        </p:grpSpPr>
        <p:sp>
          <p:nvSpPr>
            <p:cNvPr id="30" name="テキスト ボックス 29"/>
            <p:cNvSpPr txBox="1"/>
            <p:nvPr/>
          </p:nvSpPr>
          <p:spPr>
            <a:xfrm>
              <a:off x="1071538" y="857232"/>
              <a:ext cx="6286544" cy="523878"/>
            </a:xfrm>
            <a:prstGeom prst="rect">
              <a:avLst/>
            </a:prstGeom>
            <a:noFill/>
          </p:spPr>
          <p:txBody>
            <a:bodyPr>
              <a:spAutoFit/>
            </a:bodyPr>
            <a:lstStyle/>
            <a:p>
              <a:pPr>
                <a:defRPr/>
              </a:pPr>
              <a:r>
                <a:rPr lang="en-US" altLang="ja-JP" sz="2800" b="1" dirty="0">
                  <a:latin typeface="+mn-lt"/>
                </a:rPr>
                <a:t>Stacking after chip fabrication</a:t>
              </a:r>
              <a:endParaRPr lang="ja-JP" altLang="en-US" sz="2800" b="1" dirty="0">
                <a:latin typeface="+mn-lt"/>
              </a:endParaRPr>
            </a:p>
          </p:txBody>
        </p:sp>
        <p:sp>
          <p:nvSpPr>
            <p:cNvPr id="31" name="テキスト ボックス 30"/>
            <p:cNvSpPr txBox="1"/>
            <p:nvPr/>
          </p:nvSpPr>
          <p:spPr>
            <a:xfrm>
              <a:off x="2027220" y="1323960"/>
              <a:ext cx="4545044" cy="461966"/>
            </a:xfrm>
            <a:prstGeom prst="rect">
              <a:avLst/>
            </a:prstGeom>
            <a:noFill/>
          </p:spPr>
          <p:txBody>
            <a:bodyPr wrap="none">
              <a:spAutoFit/>
            </a:bodyPr>
            <a:lstStyle/>
            <a:p>
              <a:pPr>
                <a:defRPr/>
              </a:pPr>
              <a:r>
                <a:rPr lang="en-US" altLang="ja-JP" sz="2400" dirty="0">
                  <a:latin typeface="+mn-lt"/>
                </a:rPr>
                <a:t>Only know-good-dies selected</a:t>
              </a:r>
              <a:endParaRPr lang="ja-JP" altLang="en-US" sz="2400" dirty="0">
                <a:latin typeface="+mn-lt"/>
              </a:endParaRPr>
            </a:p>
          </p:txBody>
        </p:sp>
      </p:grpSp>
      <p:grpSp>
        <p:nvGrpSpPr>
          <p:cNvPr id="3" name="グループ化 53"/>
          <p:cNvGrpSpPr>
            <a:grpSpLocks/>
          </p:cNvGrpSpPr>
          <p:nvPr/>
        </p:nvGrpSpPr>
        <p:grpSpPr bwMode="auto">
          <a:xfrm flipH="1">
            <a:off x="35496" y="1754813"/>
            <a:ext cx="2000250" cy="1602178"/>
            <a:chOff x="6479717" y="1602865"/>
            <a:chExt cx="2000264" cy="1986870"/>
          </a:xfrm>
        </p:grpSpPr>
        <p:sp>
          <p:nvSpPr>
            <p:cNvPr id="20" name="テキスト ボックス 19"/>
            <p:cNvSpPr txBox="1"/>
            <p:nvPr/>
          </p:nvSpPr>
          <p:spPr>
            <a:xfrm>
              <a:off x="6479717" y="1602865"/>
              <a:ext cx="2000264" cy="1183193"/>
            </a:xfrm>
            <a:prstGeom prst="rect">
              <a:avLst/>
            </a:prstGeom>
            <a:noFill/>
          </p:spPr>
          <p:txBody>
            <a:bodyPr>
              <a:spAutoFit/>
            </a:bodyPr>
            <a:lstStyle/>
            <a:p>
              <a:pPr>
                <a:defRPr/>
              </a:pPr>
              <a:r>
                <a:rPr lang="en-US" altLang="ja-JP" sz="2800" b="1" dirty="0">
                  <a:latin typeface="+mn-lt"/>
                </a:rPr>
                <a:t>More </a:t>
              </a:r>
              <a:r>
                <a:rPr lang="en-US" altLang="ja-JP" sz="2800" b="1" dirty="0" smtClean="0">
                  <a:latin typeface="+mn-lt"/>
                </a:rPr>
                <a:t>than </a:t>
              </a:r>
              <a:r>
                <a:rPr lang="en-US" altLang="ja-JP" sz="2800" b="1" dirty="0">
                  <a:latin typeface="+mn-lt"/>
                </a:rPr>
                <a:t>3 chips</a:t>
              </a:r>
              <a:endParaRPr lang="ja-JP" altLang="en-US" sz="2800" b="1" dirty="0">
                <a:latin typeface="+mn-lt"/>
              </a:endParaRPr>
            </a:p>
          </p:txBody>
        </p:sp>
        <p:sp>
          <p:nvSpPr>
            <p:cNvPr id="6166" name="左中かっこ 17"/>
            <p:cNvSpPr>
              <a:spLocks/>
            </p:cNvSpPr>
            <p:nvPr/>
          </p:nvSpPr>
          <p:spPr bwMode="auto">
            <a:xfrm flipH="1">
              <a:off x="6623735" y="2160975"/>
              <a:ext cx="357191" cy="1428760"/>
            </a:xfrm>
            <a:prstGeom prst="leftBrace">
              <a:avLst>
                <a:gd name="adj1" fmla="val 60108"/>
                <a:gd name="adj2" fmla="val 50718"/>
              </a:avLst>
            </a:prstGeom>
            <a:noFill/>
            <a:ln w="38100" algn="ctr">
              <a:solidFill>
                <a:schemeClr val="tx1"/>
              </a:solidFill>
              <a:round/>
              <a:headEnd/>
              <a:tailEnd/>
            </a:ln>
          </p:spPr>
          <p:txBody>
            <a:bodyPr lIns="90000" tIns="46800" rIns="90000" bIns="46800"/>
            <a:lstStyle/>
            <a:p>
              <a:pPr>
                <a:spcBef>
                  <a:spcPct val="50000"/>
                </a:spcBef>
              </a:pPr>
              <a:endParaRPr lang="ja-JP" altLang="en-US" sz="2000">
                <a:solidFill>
                  <a:schemeClr val="tx2"/>
                </a:solidFill>
                <a:latin typeface="Comic Sans MS" pitchFamily="66" charset="0"/>
              </a:endParaRPr>
            </a:p>
          </p:txBody>
        </p:sp>
      </p:grpSp>
      <p:grpSp>
        <p:nvGrpSpPr>
          <p:cNvPr id="4" name="グループ化 55"/>
          <p:cNvGrpSpPr>
            <a:grpSpLocks/>
          </p:cNvGrpSpPr>
          <p:nvPr/>
        </p:nvGrpSpPr>
        <p:grpSpPr bwMode="auto">
          <a:xfrm flipH="1">
            <a:off x="6681911" y="2454722"/>
            <a:ext cx="2714625" cy="2558454"/>
            <a:chOff x="-288068" y="2060601"/>
            <a:chExt cx="2714644" cy="2558663"/>
          </a:xfrm>
        </p:grpSpPr>
        <p:sp>
          <p:nvSpPr>
            <p:cNvPr id="6161" name="フリーフォーム 49"/>
            <p:cNvSpPr>
              <a:spLocks/>
            </p:cNvSpPr>
            <p:nvPr/>
          </p:nvSpPr>
          <p:spPr bwMode="auto">
            <a:xfrm>
              <a:off x="504026" y="2851161"/>
              <a:ext cx="1674094" cy="1047964"/>
            </a:xfrm>
            <a:custGeom>
              <a:avLst/>
              <a:gdLst>
                <a:gd name="T0" fmla="*/ 1099334 w 1099334"/>
                <a:gd name="T1" fmla="*/ 287677 h 1047964"/>
                <a:gd name="T2" fmla="*/ 904125 w 1099334"/>
                <a:gd name="T3" fmla="*/ 0 h 1047964"/>
                <a:gd name="T4" fmla="*/ 0 w 1099334"/>
                <a:gd name="T5" fmla="*/ 1047964 h 1047964"/>
                <a:gd name="T6" fmla="*/ 0 60000 65536"/>
                <a:gd name="T7" fmla="*/ 0 60000 65536"/>
                <a:gd name="T8" fmla="*/ 0 60000 65536"/>
                <a:gd name="T9" fmla="*/ 0 w 1099334"/>
                <a:gd name="T10" fmla="*/ 0 h 1047964"/>
                <a:gd name="T11" fmla="*/ 1099334 w 1099334"/>
                <a:gd name="T12" fmla="*/ 1047964 h 1047964"/>
              </a:gdLst>
              <a:ahLst/>
              <a:cxnLst>
                <a:cxn ang="T6">
                  <a:pos x="T0" y="T1"/>
                </a:cxn>
                <a:cxn ang="T7">
                  <a:pos x="T2" y="T3"/>
                </a:cxn>
                <a:cxn ang="T8">
                  <a:pos x="T4" y="T5"/>
                </a:cxn>
              </a:cxnLst>
              <a:rect l="T9" t="T10" r="T11" b="T12"/>
              <a:pathLst>
                <a:path w="1099334" h="1047964">
                  <a:moveTo>
                    <a:pt x="1099334" y="287677"/>
                  </a:moveTo>
                  <a:lnTo>
                    <a:pt x="904125" y="0"/>
                  </a:lnTo>
                  <a:lnTo>
                    <a:pt x="0" y="1047964"/>
                  </a:lnTo>
                </a:path>
              </a:pathLst>
            </a:custGeom>
            <a:noFill/>
            <a:ln w="57150" cap="flat" cmpd="sng" algn="ctr">
              <a:solidFill>
                <a:schemeClr val="tx1"/>
              </a:solidFill>
              <a:prstDash val="solid"/>
              <a:round/>
              <a:headEnd type="none" w="med" len="med"/>
              <a:tailEnd type="none" w="med" len="med"/>
            </a:ln>
          </p:spPr>
          <p:txBody>
            <a:bodyPr lIns="90000" tIns="46800" rIns="90000" bIns="46800">
              <a:noAutofit/>
            </a:bodyPr>
            <a:lstStyle/>
            <a:p>
              <a:endParaRPr lang="ja-JP" altLang="en-US"/>
            </a:p>
          </p:txBody>
        </p:sp>
        <p:sp>
          <p:nvSpPr>
            <p:cNvPr id="6162" name="フリーフォーム 50"/>
            <p:cNvSpPr>
              <a:spLocks/>
            </p:cNvSpPr>
            <p:nvPr/>
          </p:nvSpPr>
          <p:spPr bwMode="auto">
            <a:xfrm>
              <a:off x="576035" y="3178986"/>
              <a:ext cx="1666274" cy="1047964"/>
            </a:xfrm>
            <a:custGeom>
              <a:avLst/>
              <a:gdLst>
                <a:gd name="T0" fmla="*/ 1099334 w 1099334"/>
                <a:gd name="T1" fmla="*/ 287677 h 1047964"/>
                <a:gd name="T2" fmla="*/ 904125 w 1099334"/>
                <a:gd name="T3" fmla="*/ 0 h 1047964"/>
                <a:gd name="T4" fmla="*/ 0 w 1099334"/>
                <a:gd name="T5" fmla="*/ 1047964 h 1047964"/>
                <a:gd name="T6" fmla="*/ 0 60000 65536"/>
                <a:gd name="T7" fmla="*/ 0 60000 65536"/>
                <a:gd name="T8" fmla="*/ 0 60000 65536"/>
                <a:gd name="T9" fmla="*/ 0 w 1099334"/>
                <a:gd name="T10" fmla="*/ 0 h 1047964"/>
                <a:gd name="T11" fmla="*/ 1099334 w 1099334"/>
                <a:gd name="T12" fmla="*/ 1047964 h 1047964"/>
              </a:gdLst>
              <a:ahLst/>
              <a:cxnLst>
                <a:cxn ang="T6">
                  <a:pos x="T0" y="T1"/>
                </a:cxn>
                <a:cxn ang="T7">
                  <a:pos x="T2" y="T3"/>
                </a:cxn>
                <a:cxn ang="T8">
                  <a:pos x="T4" y="T5"/>
                </a:cxn>
              </a:cxnLst>
              <a:rect l="T9" t="T10" r="T11" b="T12"/>
              <a:pathLst>
                <a:path w="1099334" h="1047964">
                  <a:moveTo>
                    <a:pt x="1099334" y="287677"/>
                  </a:moveTo>
                  <a:lnTo>
                    <a:pt x="904125" y="0"/>
                  </a:lnTo>
                  <a:lnTo>
                    <a:pt x="0" y="1047964"/>
                  </a:lnTo>
                </a:path>
              </a:pathLst>
            </a:custGeom>
            <a:noFill/>
            <a:ln w="57150" cap="flat" cmpd="sng" algn="ctr">
              <a:solidFill>
                <a:schemeClr val="tx1"/>
              </a:solidFill>
              <a:prstDash val="solid"/>
              <a:round/>
              <a:headEnd type="none" w="med" len="med"/>
              <a:tailEnd type="none" w="med" len="med"/>
            </a:ln>
          </p:spPr>
          <p:txBody>
            <a:bodyPr lIns="90000" tIns="46800" rIns="90000" bIns="46800">
              <a:noAutofit/>
            </a:bodyPr>
            <a:lstStyle/>
            <a:p>
              <a:endParaRPr lang="ja-JP" altLang="en-US"/>
            </a:p>
          </p:txBody>
        </p:sp>
        <p:sp>
          <p:nvSpPr>
            <p:cNvPr id="6163" name="フリーフォーム 51"/>
            <p:cNvSpPr>
              <a:spLocks/>
            </p:cNvSpPr>
            <p:nvPr/>
          </p:nvSpPr>
          <p:spPr bwMode="auto">
            <a:xfrm>
              <a:off x="648043" y="3571300"/>
              <a:ext cx="1594265" cy="1047964"/>
            </a:xfrm>
            <a:custGeom>
              <a:avLst/>
              <a:gdLst>
                <a:gd name="T0" fmla="*/ 1099334 w 1099334"/>
                <a:gd name="T1" fmla="*/ 287677 h 1047964"/>
                <a:gd name="T2" fmla="*/ 904125 w 1099334"/>
                <a:gd name="T3" fmla="*/ 0 h 1047964"/>
                <a:gd name="T4" fmla="*/ 0 w 1099334"/>
                <a:gd name="T5" fmla="*/ 1047964 h 1047964"/>
                <a:gd name="T6" fmla="*/ 0 60000 65536"/>
                <a:gd name="T7" fmla="*/ 0 60000 65536"/>
                <a:gd name="T8" fmla="*/ 0 60000 65536"/>
                <a:gd name="T9" fmla="*/ 0 w 1099334"/>
                <a:gd name="T10" fmla="*/ 0 h 1047964"/>
                <a:gd name="T11" fmla="*/ 1099334 w 1099334"/>
                <a:gd name="T12" fmla="*/ 1047964 h 1047964"/>
              </a:gdLst>
              <a:ahLst/>
              <a:cxnLst>
                <a:cxn ang="T6">
                  <a:pos x="T0" y="T1"/>
                </a:cxn>
                <a:cxn ang="T7">
                  <a:pos x="T2" y="T3"/>
                </a:cxn>
                <a:cxn ang="T8">
                  <a:pos x="T4" y="T5"/>
                </a:cxn>
              </a:cxnLst>
              <a:rect l="T9" t="T10" r="T11" b="T12"/>
              <a:pathLst>
                <a:path w="1099334" h="1047964">
                  <a:moveTo>
                    <a:pt x="1099334" y="287677"/>
                  </a:moveTo>
                  <a:lnTo>
                    <a:pt x="904125" y="0"/>
                  </a:lnTo>
                  <a:lnTo>
                    <a:pt x="0" y="1047964"/>
                  </a:lnTo>
                </a:path>
              </a:pathLst>
            </a:custGeom>
            <a:noFill/>
            <a:ln w="57150" cap="flat" cmpd="sng" algn="ctr">
              <a:solidFill>
                <a:schemeClr val="tx1"/>
              </a:solidFill>
              <a:prstDash val="solid"/>
              <a:round/>
              <a:headEnd type="none" w="med" len="med"/>
              <a:tailEnd type="none" w="med" len="med"/>
            </a:ln>
          </p:spPr>
          <p:txBody>
            <a:bodyPr lIns="90000" tIns="46800" rIns="90000" bIns="46800">
              <a:noAutofit/>
            </a:bodyPr>
            <a:lstStyle/>
            <a:p>
              <a:endParaRPr lang="ja-JP" altLang="en-US"/>
            </a:p>
          </p:txBody>
        </p:sp>
        <p:sp>
          <p:nvSpPr>
            <p:cNvPr id="53" name="テキスト ボックス 52"/>
            <p:cNvSpPr txBox="1"/>
            <p:nvPr/>
          </p:nvSpPr>
          <p:spPr>
            <a:xfrm>
              <a:off x="-288068" y="2060601"/>
              <a:ext cx="2714644" cy="830330"/>
            </a:xfrm>
            <a:prstGeom prst="rect">
              <a:avLst/>
            </a:prstGeom>
            <a:noFill/>
          </p:spPr>
          <p:txBody>
            <a:bodyPr>
              <a:spAutoFit/>
            </a:bodyPr>
            <a:lstStyle/>
            <a:p>
              <a:pPr>
                <a:defRPr/>
              </a:pPr>
              <a:r>
                <a:rPr lang="en-US" altLang="ja-JP" sz="2400" dirty="0">
                  <a:latin typeface="+mn-lt"/>
                </a:rPr>
                <a:t>Bonding wires </a:t>
              </a:r>
              <a:endParaRPr lang="en-US" altLang="ja-JP" sz="2400" dirty="0" smtClean="0">
                <a:latin typeface="+mn-lt"/>
              </a:endParaRPr>
            </a:p>
            <a:p>
              <a:pPr>
                <a:defRPr/>
              </a:pPr>
              <a:r>
                <a:rPr lang="en-US" altLang="ja-JP" sz="2400" dirty="0" smtClean="0">
                  <a:latin typeface="+mn-lt"/>
                </a:rPr>
                <a:t>for </a:t>
              </a:r>
              <a:r>
                <a:rPr lang="en-US" altLang="ja-JP" sz="2400" dirty="0">
                  <a:latin typeface="+mn-lt"/>
                </a:rPr>
                <a:t>power supply</a:t>
              </a:r>
              <a:endParaRPr lang="ja-JP" altLang="en-US" sz="2400" dirty="0">
                <a:latin typeface="+mn-lt"/>
              </a:endParaRPr>
            </a:p>
          </p:txBody>
        </p:sp>
      </p:grpSp>
      <p:grpSp>
        <p:nvGrpSpPr>
          <p:cNvPr id="6" name="グループ化 41"/>
          <p:cNvGrpSpPr>
            <a:grpSpLocks/>
          </p:cNvGrpSpPr>
          <p:nvPr/>
        </p:nvGrpSpPr>
        <p:grpSpPr bwMode="auto">
          <a:xfrm>
            <a:off x="142875" y="3792576"/>
            <a:ext cx="5643563" cy="2895562"/>
            <a:chOff x="142813" y="3792562"/>
            <a:chExt cx="5643644" cy="2896327"/>
          </a:xfrm>
        </p:grpSpPr>
        <p:sp>
          <p:nvSpPr>
            <p:cNvPr id="6157" name="円/楕円 20"/>
            <p:cNvSpPr>
              <a:spLocks noChangeArrowheads="1"/>
            </p:cNvSpPr>
            <p:nvPr/>
          </p:nvSpPr>
          <p:spPr bwMode="auto">
            <a:xfrm>
              <a:off x="3059812" y="3792562"/>
              <a:ext cx="720090" cy="428625"/>
            </a:xfrm>
            <a:prstGeom prst="ellipse">
              <a:avLst/>
            </a:prstGeom>
            <a:noFill/>
            <a:ln w="38100" algn="ctr">
              <a:solidFill>
                <a:srgbClr val="FF0000"/>
              </a:solidFill>
              <a:round/>
              <a:headEnd/>
              <a:tailEnd/>
            </a:ln>
          </p:spPr>
          <p:txBody>
            <a:bodyPr lIns="90000" tIns="46800" rIns="90000" bIns="46800"/>
            <a:lstStyle/>
            <a:p>
              <a:pPr>
                <a:spcBef>
                  <a:spcPct val="50000"/>
                </a:spcBef>
              </a:pPr>
              <a:endParaRPr lang="ja-JP" altLang="en-US" sz="2000">
                <a:solidFill>
                  <a:schemeClr val="tx2"/>
                </a:solidFill>
                <a:latin typeface="Comic Sans MS" pitchFamily="66" charset="0"/>
              </a:endParaRPr>
            </a:p>
          </p:txBody>
        </p:sp>
        <p:sp>
          <p:nvSpPr>
            <p:cNvPr id="22" name="テキスト ボックス 21"/>
            <p:cNvSpPr txBox="1"/>
            <p:nvPr/>
          </p:nvSpPr>
          <p:spPr bwMode="auto">
            <a:xfrm>
              <a:off x="142813" y="5383619"/>
              <a:ext cx="5643644" cy="524013"/>
            </a:xfrm>
            <a:prstGeom prst="rect">
              <a:avLst/>
            </a:prstGeom>
            <a:noFill/>
          </p:spPr>
          <p:txBody>
            <a:bodyPr>
              <a:spAutoFit/>
            </a:bodyPr>
            <a:lstStyle/>
            <a:p>
              <a:pPr>
                <a:defRPr/>
              </a:pPr>
              <a:r>
                <a:rPr lang="en-US" altLang="ja-JP" sz="2800" b="1" dirty="0">
                  <a:latin typeface="+mn-lt"/>
                </a:rPr>
                <a:t>Inductor for transceiver</a:t>
              </a:r>
              <a:endParaRPr lang="ja-JP" altLang="en-US" sz="2800" b="1" dirty="0">
                <a:latin typeface="+mn-lt"/>
              </a:endParaRPr>
            </a:p>
          </p:txBody>
        </p:sp>
        <p:cxnSp>
          <p:nvCxnSpPr>
            <p:cNvPr id="6159" name="直線矢印コネクタ 23"/>
            <p:cNvCxnSpPr>
              <a:cxnSpLocks noChangeShapeType="1"/>
            </p:cNvCxnSpPr>
            <p:nvPr/>
          </p:nvCxnSpPr>
          <p:spPr bwMode="auto">
            <a:xfrm flipV="1">
              <a:off x="2500298" y="4221187"/>
              <a:ext cx="703532" cy="1208080"/>
            </a:xfrm>
            <a:prstGeom prst="straightConnector1">
              <a:avLst/>
            </a:prstGeom>
            <a:noFill/>
            <a:ln w="38100" algn="ctr">
              <a:solidFill>
                <a:srgbClr val="FF0000"/>
              </a:solidFill>
              <a:round/>
              <a:headEnd/>
              <a:tailEnd type="arrow" w="med" len="med"/>
            </a:ln>
          </p:spPr>
        </p:cxnSp>
        <p:sp>
          <p:nvSpPr>
            <p:cNvPr id="32" name="テキスト ボックス 31"/>
            <p:cNvSpPr txBox="1"/>
            <p:nvPr/>
          </p:nvSpPr>
          <p:spPr bwMode="auto">
            <a:xfrm>
              <a:off x="214252" y="5858407"/>
              <a:ext cx="4429189" cy="830482"/>
            </a:xfrm>
            <a:prstGeom prst="rect">
              <a:avLst/>
            </a:prstGeom>
            <a:noFill/>
          </p:spPr>
          <p:txBody>
            <a:bodyPr>
              <a:spAutoFit/>
            </a:bodyPr>
            <a:lstStyle/>
            <a:p>
              <a:pPr>
                <a:defRPr/>
              </a:pPr>
              <a:r>
                <a:rPr lang="en-US" altLang="ja-JP" sz="2400" dirty="0">
                  <a:latin typeface="+mn-lt"/>
                </a:rPr>
                <a:t>Implemented as a square coil with metal in common CMOS</a:t>
              </a:r>
              <a:endParaRPr lang="ja-JP" altLang="en-US" sz="2400" dirty="0">
                <a:latin typeface="+mn-lt"/>
              </a:endParaRPr>
            </a:p>
          </p:txBody>
        </p:sp>
      </p:grpSp>
      <p:grpSp>
        <p:nvGrpSpPr>
          <p:cNvPr id="7" name="グループ化 42"/>
          <p:cNvGrpSpPr>
            <a:grpSpLocks/>
          </p:cNvGrpSpPr>
          <p:nvPr/>
        </p:nvGrpSpPr>
        <p:grpSpPr bwMode="auto">
          <a:xfrm>
            <a:off x="4857750" y="5357813"/>
            <a:ext cx="4286248" cy="1357015"/>
            <a:chOff x="4857751" y="5357826"/>
            <a:chExt cx="4286281" cy="1357025"/>
          </a:xfrm>
        </p:grpSpPr>
        <p:sp>
          <p:nvSpPr>
            <p:cNvPr id="26" name="テキスト ボックス 25"/>
            <p:cNvSpPr txBox="1"/>
            <p:nvPr/>
          </p:nvSpPr>
          <p:spPr bwMode="auto">
            <a:xfrm>
              <a:off x="4857751" y="5857893"/>
              <a:ext cx="4160145" cy="461668"/>
            </a:xfrm>
            <a:prstGeom prst="rect">
              <a:avLst/>
            </a:prstGeom>
            <a:noFill/>
          </p:spPr>
          <p:txBody>
            <a:bodyPr wrap="none">
              <a:spAutoFit/>
            </a:bodyPr>
            <a:lstStyle/>
            <a:p>
              <a:pPr>
                <a:defRPr/>
              </a:pPr>
              <a:r>
                <a:rPr lang="en-US" altLang="ja-JP" sz="2400" dirty="0">
                  <a:latin typeface="+mn-lt"/>
                </a:rPr>
                <a:t>Not a serious </a:t>
              </a:r>
              <a:r>
                <a:rPr lang="en-US" altLang="ja-JP" sz="2400" dirty="0" smtClean="0">
                  <a:latin typeface="+mn-lt"/>
                </a:rPr>
                <a:t>problem. Only</a:t>
              </a:r>
              <a:endParaRPr lang="ja-JP" altLang="en-US" sz="2400" dirty="0">
                <a:latin typeface="+mn-lt"/>
              </a:endParaRPr>
            </a:p>
          </p:txBody>
        </p:sp>
        <p:sp>
          <p:nvSpPr>
            <p:cNvPr id="27" name="テキスト ボックス 26"/>
            <p:cNvSpPr txBox="1"/>
            <p:nvPr/>
          </p:nvSpPr>
          <p:spPr bwMode="auto">
            <a:xfrm>
              <a:off x="4896545" y="6253183"/>
              <a:ext cx="4211992" cy="461668"/>
            </a:xfrm>
            <a:prstGeom prst="rect">
              <a:avLst/>
            </a:prstGeom>
            <a:noFill/>
          </p:spPr>
          <p:txBody>
            <a:bodyPr wrap="square">
              <a:spAutoFit/>
            </a:bodyPr>
            <a:lstStyle/>
            <a:p>
              <a:pPr>
                <a:defRPr/>
              </a:pPr>
              <a:r>
                <a:rPr lang="en-US" altLang="ja-JP" sz="2400" dirty="0" smtClean="0"/>
                <a:t>metal layers are occupied</a:t>
              </a:r>
              <a:endParaRPr lang="ja-JP" altLang="en-US" sz="2400" dirty="0">
                <a:latin typeface="+mn-lt"/>
              </a:endParaRPr>
            </a:p>
          </p:txBody>
        </p:sp>
        <p:sp>
          <p:nvSpPr>
            <p:cNvPr id="34" name="テキスト ボックス 33"/>
            <p:cNvSpPr txBox="1"/>
            <p:nvPr/>
          </p:nvSpPr>
          <p:spPr bwMode="auto">
            <a:xfrm>
              <a:off x="5143502" y="5357826"/>
              <a:ext cx="4000530" cy="523879"/>
            </a:xfrm>
            <a:prstGeom prst="rect">
              <a:avLst/>
            </a:prstGeom>
            <a:noFill/>
          </p:spPr>
          <p:txBody>
            <a:bodyPr>
              <a:spAutoFit/>
            </a:bodyPr>
            <a:lstStyle/>
            <a:p>
              <a:pPr>
                <a:defRPr/>
              </a:pPr>
              <a:r>
                <a:rPr lang="en-US" altLang="ja-JP" sz="2800" b="1" dirty="0">
                  <a:latin typeface="+mn-lt"/>
                </a:rPr>
                <a:t>Footprint of inductor</a:t>
              </a:r>
              <a:endParaRPr lang="ja-JP" altLang="en-US" sz="2800" b="1" dirty="0">
                <a:latin typeface="+mn-lt"/>
              </a:endParaRPr>
            </a:p>
          </p:txBody>
        </p:sp>
      </p:grpSp>
      <p:pic>
        <p:nvPicPr>
          <p:cNvPr id="28" name="図 27" descr="inductor.bmp"/>
          <p:cNvPicPr>
            <a:picLocks noChangeAspect="1"/>
          </p:cNvPicPr>
          <p:nvPr/>
        </p:nvPicPr>
        <p:blipFill>
          <a:blip r:embed="rId5" cstate="print"/>
          <a:stretch>
            <a:fillRect/>
          </a:stretch>
        </p:blipFill>
        <p:spPr>
          <a:xfrm>
            <a:off x="222920" y="3405733"/>
            <a:ext cx="1828800" cy="1895475"/>
          </a:xfrm>
          <a:prstGeom prst="rect">
            <a:avLst/>
          </a:prstGeom>
          <a:ln>
            <a:noFill/>
          </a:ln>
          <a:effectLst>
            <a:outerShdw blurRad="292100" dist="139700" dir="2700000" algn="tl" rotWithShape="0">
              <a:srgbClr val="333333">
                <a:alpha val="65000"/>
              </a:srgbClr>
            </a:outerShdw>
          </a:effectLst>
        </p:spPr>
      </p:pic>
      <p:sp>
        <p:nvSpPr>
          <p:cNvPr id="35" name="フローチャート : 代替処理 34"/>
          <p:cNvSpPr>
            <a:spLocks noChangeArrowheads="1"/>
          </p:cNvSpPr>
          <p:nvPr/>
        </p:nvSpPr>
        <p:spPr bwMode="auto">
          <a:xfrm flipH="1">
            <a:off x="467544" y="3429000"/>
            <a:ext cx="8030095" cy="1214438"/>
          </a:xfrm>
          <a:prstGeom prst="flowChartAlternateProcess">
            <a:avLst/>
          </a:prstGeom>
          <a:solidFill>
            <a:srgbClr val="FFFF99"/>
          </a:solidFill>
          <a:ln w="28575" algn="ctr">
            <a:noFill/>
            <a:round/>
            <a:headEnd/>
            <a:tailEnd/>
          </a:ln>
        </p:spPr>
        <p:txBody>
          <a:bodyPr lIns="90000" tIns="46800" rIns="90000" bIns="46800" anchor="ctr"/>
          <a:lstStyle/>
          <a:p>
            <a:pPr algn="ctr">
              <a:spcBef>
                <a:spcPct val="50000"/>
              </a:spcBef>
            </a:pPr>
            <a:r>
              <a:rPr lang="en-US" altLang="ja-JP" sz="2800" dirty="0">
                <a:solidFill>
                  <a:schemeClr val="tx2"/>
                </a:solidFill>
                <a:latin typeface="Comic Sans MS" pitchFamily="66" charset="0"/>
              </a:rPr>
              <a:t>We </a:t>
            </a:r>
            <a:r>
              <a:rPr lang="en-US" altLang="ja-JP" sz="2800" dirty="0" smtClean="0">
                <a:solidFill>
                  <a:schemeClr val="tx2"/>
                </a:solidFill>
                <a:latin typeface="Comic Sans MS" pitchFamily="66" charset="0"/>
              </a:rPr>
              <a:t>are developing prototype systems of    wireless 3D ICs using the inductive coupling</a:t>
            </a:r>
            <a:endParaRPr lang="ja-JP" altLang="en-US" sz="2800" dirty="0">
              <a:solidFill>
                <a:schemeClr val="tx2"/>
              </a:solidFill>
              <a:latin typeface="Comic Sans MS" pitchFamily="6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dissolve">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en-US" altLang="ja-JP" dirty="0" smtClean="0"/>
              <a:t>Outline: </a:t>
            </a:r>
            <a:r>
              <a:rPr lang="en-US" altLang="ja-JP" sz="3200" dirty="0" smtClean="0"/>
              <a:t>Wireless 3D NoC for CMPs</a:t>
            </a:r>
            <a:endParaRPr lang="ja-JP" altLang="en-US" sz="3200" dirty="0" smtClean="0"/>
          </a:p>
        </p:txBody>
      </p:sp>
      <p:sp>
        <p:nvSpPr>
          <p:cNvPr id="7171" name="コンテンツ プレースホルダ 2"/>
          <p:cNvSpPr>
            <a:spLocks noGrp="1"/>
          </p:cNvSpPr>
          <p:nvPr>
            <p:ph idx="1"/>
          </p:nvPr>
        </p:nvSpPr>
        <p:spPr/>
        <p:txBody>
          <a:bodyPr/>
          <a:lstStyle/>
          <a:p>
            <a:pPr eaLnBrk="1" hangingPunct="1"/>
            <a:r>
              <a:rPr lang="en-US" altLang="ja-JP" sz="2800" dirty="0" smtClean="0"/>
              <a:t>Background</a:t>
            </a:r>
          </a:p>
          <a:p>
            <a:pPr lvl="1" eaLnBrk="1" hangingPunct="1"/>
            <a:r>
              <a:rPr lang="en-US" altLang="ja-JP" sz="2400" dirty="0" smtClean="0"/>
              <a:t>Many-core processors &amp; Network-on-Chips (NoCs)</a:t>
            </a:r>
          </a:p>
          <a:p>
            <a:pPr lvl="1" eaLnBrk="1" hangingPunct="1"/>
            <a:endParaRPr lang="en-US" altLang="ja-JP" sz="800" dirty="0" smtClean="0"/>
          </a:p>
          <a:p>
            <a:pPr eaLnBrk="1" hangingPunct="1"/>
            <a:r>
              <a:rPr lang="en-US" altLang="ja-JP" sz="2800" dirty="0" smtClean="0"/>
              <a:t>3D IC technologies</a:t>
            </a:r>
          </a:p>
          <a:p>
            <a:pPr lvl="1"/>
            <a:r>
              <a:rPr lang="en-US" altLang="ja-JP" sz="2400" dirty="0" smtClean="0"/>
              <a:t>Wired approach vs. wireless approach</a:t>
            </a:r>
          </a:p>
          <a:p>
            <a:pPr lvl="1"/>
            <a:endParaRPr lang="en-US" altLang="ja-JP" sz="800" dirty="0" smtClean="0"/>
          </a:p>
          <a:p>
            <a:r>
              <a:rPr lang="en-US" altLang="ja-JP" sz="2800" dirty="0" smtClean="0"/>
              <a:t>Wireless 3D Chip multi-processors (CMPs)</a:t>
            </a:r>
          </a:p>
          <a:p>
            <a:pPr lvl="1" eaLnBrk="1" hangingPunct="1"/>
            <a:endParaRPr lang="en-US" altLang="ja-JP" sz="800" dirty="0" smtClean="0"/>
          </a:p>
          <a:p>
            <a:pPr eaLnBrk="1" hangingPunct="1"/>
            <a:r>
              <a:rPr lang="en-US" altLang="ja-JP" sz="2800" dirty="0" smtClean="0"/>
              <a:t>Wireless 3D NoC architecture</a:t>
            </a:r>
            <a:endParaRPr lang="en-US" altLang="ja-JP" sz="2400" dirty="0" smtClean="0"/>
          </a:p>
          <a:p>
            <a:pPr lvl="1"/>
            <a:r>
              <a:rPr lang="en-US" altLang="ja-JP" sz="2400" dirty="0" smtClean="0"/>
              <a:t>Irregular approach</a:t>
            </a:r>
          </a:p>
          <a:p>
            <a:pPr lvl="1"/>
            <a:r>
              <a:rPr lang="en-US" altLang="ja-JP" sz="2400" dirty="0" smtClean="0"/>
              <a:t>Spanning tree root optimization</a:t>
            </a:r>
          </a:p>
          <a:p>
            <a:pPr lvl="1" eaLnBrk="1" hangingPunct="1"/>
            <a:endParaRPr lang="en-US" altLang="ja-JP" sz="800" dirty="0" smtClean="0"/>
          </a:p>
          <a:p>
            <a:pPr eaLnBrk="1" hangingPunct="1"/>
            <a:r>
              <a:rPr lang="en-US" altLang="ja-JP" sz="2800" dirty="0" smtClean="0"/>
              <a:t>Experimental results</a:t>
            </a:r>
          </a:p>
          <a:p>
            <a:pPr lvl="1"/>
            <a:r>
              <a:rPr lang="en-US" altLang="ja-JP" sz="2400" dirty="0" smtClean="0"/>
              <a:t>Real chip implementation</a:t>
            </a:r>
          </a:p>
          <a:p>
            <a:pPr lvl="1"/>
            <a:r>
              <a:rPr lang="en-US" altLang="ja-JP" sz="2400" dirty="0" smtClean="0"/>
              <a:t>Full-system simulation results</a:t>
            </a:r>
          </a:p>
          <a:p>
            <a:pPr eaLnBrk="1" hangingPunct="1"/>
            <a:endParaRPr lang="en-US" altLang="ja-JP" sz="2800" dirty="0" smtClean="0"/>
          </a:p>
          <a:p>
            <a:pPr lvl="1" eaLnBrk="1" hangingPunct="1"/>
            <a:endParaRPr lang="en-US" altLang="ja-JP" sz="2400" dirty="0" smtClean="0"/>
          </a:p>
          <a:p>
            <a:pPr lvl="1" eaLnBrk="1" hangingPunct="1"/>
            <a:endParaRPr lang="ja-JP" altLang="en-US" sz="2400" dirty="0" smtClean="0"/>
          </a:p>
        </p:txBody>
      </p:sp>
      <p:pic>
        <p:nvPicPr>
          <p:cNvPr id="11" name="Picture 2" descr="bonding"/>
          <p:cNvPicPr>
            <a:picLocks noChangeAspect="1" noChangeArrowheads="1"/>
          </p:cNvPicPr>
          <p:nvPr/>
        </p:nvPicPr>
        <p:blipFill>
          <a:blip r:embed="rId2" cstate="print"/>
          <a:srcRect/>
          <a:stretch>
            <a:fillRect/>
          </a:stretch>
        </p:blipFill>
        <p:spPr bwMode="auto">
          <a:xfrm>
            <a:off x="5694850" y="4365104"/>
            <a:ext cx="3449150" cy="2492896"/>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bwMode="auto">
          <a:xfrm>
            <a:off x="142875" y="2996952"/>
            <a:ext cx="8358188" cy="792088"/>
          </a:xfrm>
          <a:prstGeom prst="rect">
            <a:avLst/>
          </a:prstGeom>
          <a:noFill/>
          <a:ln w="57150" cap="flat" cmpd="sng" algn="ctr">
            <a:solidFill>
              <a:schemeClr val="accent6"/>
            </a:solidFill>
            <a:prstDash val="solid"/>
            <a:round/>
            <a:headEnd type="none" w="med" len="med"/>
            <a:tailEnd type="none" w="med" len="med"/>
          </a:ln>
          <a:effectLst/>
        </p:spPr>
        <p:txBody>
          <a:bodyPr lIns="90000" tIns="46800" rIns="90000" bIns="46800"/>
          <a:lstStyle/>
          <a:p>
            <a:pPr>
              <a:spcBef>
                <a:spcPct val="50000"/>
              </a:spcBef>
              <a:defRPr/>
            </a:pPr>
            <a:endParaRPr lang="ja-JP" altLang="en-US" sz="2000">
              <a:solidFill>
                <a:schemeClr val="tx2"/>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ags/tag10.xml><?xml version="1.0" encoding="utf-8"?>
<p:tagLst xmlns:a="http://schemas.openxmlformats.org/drawingml/2006/main" xmlns:r="http://schemas.openxmlformats.org/officeDocument/2006/relationships" xmlns:p="http://schemas.openxmlformats.org/presentationml/2006/main">
  <p:tag name="TIMING" val="|1.1|4.8|11.3|11.4"/>
</p:tagLst>
</file>

<file path=ppt/tags/tag11.xml><?xml version="1.0" encoding="utf-8"?>
<p:tagLst xmlns:a="http://schemas.openxmlformats.org/drawingml/2006/main" xmlns:r="http://schemas.openxmlformats.org/officeDocument/2006/relationships" xmlns:p="http://schemas.openxmlformats.org/presentationml/2006/main">
  <p:tag name="TIMING" val="|18.9|5.8|0.4|0.2|0.3"/>
</p:tagLst>
</file>

<file path=ppt/tags/tag12.xml><?xml version="1.0" encoding="utf-8"?>
<p:tagLst xmlns:a="http://schemas.openxmlformats.org/drawingml/2006/main" xmlns:r="http://schemas.openxmlformats.org/officeDocument/2006/relationships" xmlns:p="http://schemas.openxmlformats.org/presentationml/2006/main">
  <p:tag name="TIMING" val="|2.6|6.5"/>
</p:tagLst>
</file>

<file path=ppt/tags/tag13.xml><?xml version="1.0" encoding="utf-8"?>
<p:tagLst xmlns:a="http://schemas.openxmlformats.org/drawingml/2006/main" xmlns:r="http://schemas.openxmlformats.org/officeDocument/2006/relationships" xmlns:p="http://schemas.openxmlformats.org/presentationml/2006/main">
  <p:tag name="TIMING" val="|52.1|10.7|9.1|0.4|0.5|7.8|0.4|0.3|3.8|0.7|1"/>
</p:tagLst>
</file>

<file path=ppt/tags/tag14.xml><?xml version="1.0" encoding="utf-8"?>
<p:tagLst xmlns:a="http://schemas.openxmlformats.org/drawingml/2006/main" xmlns:r="http://schemas.openxmlformats.org/officeDocument/2006/relationships" xmlns:p="http://schemas.openxmlformats.org/presentationml/2006/main">
  <p:tag name="TIMING" val="|11.3"/>
</p:tagLst>
</file>

<file path=ppt/tags/tag15.xml><?xml version="1.0" encoding="utf-8"?>
<p:tagLst xmlns:a="http://schemas.openxmlformats.org/drawingml/2006/main" xmlns:r="http://schemas.openxmlformats.org/officeDocument/2006/relationships" xmlns:p="http://schemas.openxmlformats.org/presentationml/2006/main">
  <p:tag name="TIMING" val="|7.5"/>
</p:tagLst>
</file>

<file path=ppt/tags/tag16.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101.4|11.9"/>
</p:tagLst>
</file>

<file path=ppt/tags/tag3.xml><?xml version="1.0" encoding="utf-8"?>
<p:tagLst xmlns:a="http://schemas.openxmlformats.org/drawingml/2006/main" xmlns:r="http://schemas.openxmlformats.org/officeDocument/2006/relationships" xmlns:p="http://schemas.openxmlformats.org/presentationml/2006/main">
  <p:tag name="TIMING" val="|76|2.7|5.2"/>
</p:tagLst>
</file>

<file path=ppt/tags/tag4.xml><?xml version="1.0" encoding="utf-8"?>
<p:tagLst xmlns:a="http://schemas.openxmlformats.org/drawingml/2006/main" xmlns:r="http://schemas.openxmlformats.org/officeDocument/2006/relationships" xmlns:p="http://schemas.openxmlformats.org/presentationml/2006/main">
  <p:tag name="TIMING" val="|19.8|26.6|3.6|35.2"/>
</p:tagLst>
</file>

<file path=ppt/tags/tag5.xml><?xml version="1.0" encoding="utf-8"?>
<p:tagLst xmlns:a="http://schemas.openxmlformats.org/drawingml/2006/main" xmlns:r="http://schemas.openxmlformats.org/officeDocument/2006/relationships" xmlns:p="http://schemas.openxmlformats.org/presentationml/2006/main">
  <p:tag name="TIMING" val="|61.3|19.3|1|0.3|1"/>
</p:tagLst>
</file>

<file path=ppt/tags/tag6.xml><?xml version="1.0" encoding="utf-8"?>
<p:tagLst xmlns:a="http://schemas.openxmlformats.org/drawingml/2006/main" xmlns:r="http://schemas.openxmlformats.org/officeDocument/2006/relationships" xmlns:p="http://schemas.openxmlformats.org/presentationml/2006/main">
  <p:tag name="TIMING" val="|76.8"/>
</p:tagLst>
</file>

<file path=ppt/tags/tag7.xml><?xml version="1.0" encoding="utf-8"?>
<p:tagLst xmlns:a="http://schemas.openxmlformats.org/drawingml/2006/main" xmlns:r="http://schemas.openxmlformats.org/officeDocument/2006/relationships" xmlns:p="http://schemas.openxmlformats.org/presentationml/2006/main">
  <p:tag name="TIMING" val="|18.6|4.5|2.3"/>
</p:tagLst>
</file>

<file path=ppt/tags/tag8.xml><?xml version="1.0" encoding="utf-8"?>
<p:tagLst xmlns:a="http://schemas.openxmlformats.org/drawingml/2006/main" xmlns:r="http://schemas.openxmlformats.org/officeDocument/2006/relationships" xmlns:p="http://schemas.openxmlformats.org/presentationml/2006/main">
  <p:tag name="TIMING" val="|35.4"/>
</p:tagLst>
</file>

<file path=ppt/tags/tag9.xml><?xml version="1.0" encoding="utf-8"?>
<p:tagLst xmlns:a="http://schemas.openxmlformats.org/drawingml/2006/main" xmlns:r="http://schemas.openxmlformats.org/officeDocument/2006/relationships" xmlns:p="http://schemas.openxmlformats.org/presentationml/2006/main">
  <p:tag name="TIMING" val="|16.1|13.2"/>
</p:tagLst>
</file>

<file path=ppt/theme/theme1.xml><?xml version="1.0" encoding="utf-8"?>
<a:theme xmlns:a="http://schemas.openxmlformats.org/drawingml/2006/main" name="nn_presen_en">
  <a:themeElements>
    <a:clrScheme name="">
      <a:dk1>
        <a:srgbClr val="000000"/>
      </a:dk1>
      <a:lt1>
        <a:srgbClr val="CCFFCC"/>
      </a:lt1>
      <a:dk2>
        <a:srgbClr val="000000"/>
      </a:dk2>
      <a:lt2>
        <a:srgbClr val="808080"/>
      </a:lt2>
      <a:accent1>
        <a:srgbClr val="00CC99"/>
      </a:accent1>
      <a:accent2>
        <a:srgbClr val="3333CC"/>
      </a:accent2>
      <a:accent3>
        <a:srgbClr val="E2FFE2"/>
      </a:accent3>
      <a:accent4>
        <a:srgbClr val="000000"/>
      </a:accent4>
      <a:accent5>
        <a:srgbClr val="AAE2CA"/>
      </a:accent5>
      <a:accent6>
        <a:srgbClr val="2D2DB9"/>
      </a:accent6>
      <a:hlink>
        <a:srgbClr val="CCCCFF"/>
      </a:hlink>
      <a:folHlink>
        <a:srgbClr val="B2B2B2"/>
      </a:folHlink>
    </a:clrScheme>
    <a:fontScheme name="Office テーマ">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0000" tIns="46800" rIns="90000" bIns="468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sz="2000" b="0" i="0" u="none" strike="noStrike" cap="none" normalizeH="0" baseline="0" smtClean="0">
            <a:ln>
              <a:noFill/>
            </a:ln>
            <a:solidFill>
              <a:schemeClr val="tx2"/>
            </a:solidFill>
            <a:effectLst/>
            <a:latin typeface="Comic Sans MS" pitchFamily="66" charset="0"/>
            <a:ea typeface="ＭＳ Ｐゴシック" charset="-128"/>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altLang="en-US" sz="2000" b="0" i="0" u="none" strike="noStrike" cap="none" normalizeH="0" baseline="0" smtClean="0">
            <a:ln>
              <a:noFill/>
            </a:ln>
            <a:solidFill>
              <a:schemeClr val="tx2"/>
            </a:solidFill>
            <a:effectLst/>
            <a:latin typeface="Comic Sans MS" pitchFamily="66" charset="0"/>
            <a:ea typeface="ＭＳ Ｐゴシック" charset="-128"/>
          </a:defRPr>
        </a:defPPr>
      </a:lstStyle>
    </a:lnDef>
  </a:objectDefaults>
  <a:extraClrSchemeLst>
    <a:extraClrScheme>
      <a:clrScheme name="Office テーマ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nn_presen_en</Template>
  <TotalTime>2474</TotalTime>
  <Words>2837</Words>
  <Application>Microsoft Office PowerPoint</Application>
  <PresentationFormat>画面に合わせる (4:3)</PresentationFormat>
  <Paragraphs>719</Paragraphs>
  <Slides>42</Slides>
  <Notes>3</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nn_presen_en</vt:lpstr>
      <vt:lpstr>A Case for Wireless 3D NoCs for CMPs </vt:lpstr>
      <vt:lpstr>Outline: Wireless 3D NoC for CMPs</vt:lpstr>
      <vt:lpstr>Multi-Core &amp; Many-Core</vt:lpstr>
      <vt:lpstr>スライド 4</vt:lpstr>
      <vt:lpstr>Outline: Wireless 3D NoC for CMPs</vt:lpstr>
      <vt:lpstr>Design cost of LSI is increasing </vt:lpstr>
      <vt:lpstr>3D IC technology for going vertical</vt:lpstr>
      <vt:lpstr>Inductive coupling link for 3D ICs</vt:lpstr>
      <vt:lpstr>Outline: Wireless 3D NoC for CMPs</vt:lpstr>
      <vt:lpstr>Our target: Original 2D CMPs</vt:lpstr>
      <vt:lpstr>Our target: Original 2D CMPs</vt:lpstr>
      <vt:lpstr>Wireless 3D CMP: Homogeneous</vt:lpstr>
      <vt:lpstr>Wireless 3D CMP: Heterogeneous</vt:lpstr>
      <vt:lpstr>Outline: Wireless 3D NoC for CMPs</vt:lpstr>
      <vt:lpstr>Big picture: Wireless 3D NoC</vt:lpstr>
      <vt:lpstr>Two approaches: Wireless 3D NoC arch</vt:lpstr>
      <vt:lpstr>Irregular approach: Ad-hoc topology</vt:lpstr>
      <vt:lpstr>Irregular approach: Ad-hoc topology</vt:lpstr>
      <vt:lpstr>Irregular approach: Ad-hoc topology</vt:lpstr>
      <vt:lpstr>Irregular approach: Ad-hoc topology</vt:lpstr>
      <vt:lpstr>Irregular approach: Up*/down* routing</vt:lpstr>
      <vt:lpstr>Irregular approach: Up*/down* routing</vt:lpstr>
      <vt:lpstr>Irregular approach: Up*/down* routing</vt:lpstr>
      <vt:lpstr>Irregular approach: Up*/down* routing</vt:lpstr>
      <vt:lpstr>Irregular approach: Up*/down* routing</vt:lpstr>
      <vt:lpstr>Irregular approach: Up*/down* routing</vt:lpstr>
      <vt:lpstr>Irregular approach: UD with VCs</vt:lpstr>
      <vt:lpstr>Irregular approach: Plug &amp; play protocol</vt:lpstr>
      <vt:lpstr>Irregular approach: Plug &amp; play protocol</vt:lpstr>
      <vt:lpstr>Irregular approach: Plug &amp; play protocol</vt:lpstr>
      <vt:lpstr>Outline: Wireless 3D NoC for CMPs</vt:lpstr>
      <vt:lpstr>Full-system CMP simulations</vt:lpstr>
      <vt:lpstr>Network topology: Irregular</vt:lpstr>
      <vt:lpstr>Network topology: Irregular</vt:lpstr>
      <vt:lpstr>Parallel programs are running on it</vt:lpstr>
      <vt:lpstr>Parallel programs are running on it</vt:lpstr>
      <vt:lpstr>Application exec time: 16-tile</vt:lpstr>
      <vt:lpstr>Application exec time: 64-tile</vt:lpstr>
      <vt:lpstr>Application exec time: 16-tile</vt:lpstr>
      <vt:lpstr>Application exec time: 64-tile</vt:lpstr>
      <vt:lpstr>Our wireless 3D chips</vt:lpstr>
      <vt:lpstr>Summary: Wireless 3D NoC for CMPs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ModifiedBy>nn</cp:lastModifiedBy>
  <cp:revision>536</cp:revision>
  <dcterms:modified xsi:type="dcterms:W3CDTF">2013-01-24T17:59:41Z</dcterms:modified>
</cp:coreProperties>
</file>