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501" r:id="rId2"/>
    <p:sldId id="602" r:id="rId3"/>
    <p:sldId id="508" r:id="rId4"/>
    <p:sldId id="509" r:id="rId5"/>
    <p:sldId id="624" r:id="rId6"/>
    <p:sldId id="565" r:id="rId7"/>
    <p:sldId id="576" r:id="rId8"/>
    <p:sldId id="623" r:id="rId9"/>
    <p:sldId id="626" r:id="rId10"/>
    <p:sldId id="596" r:id="rId11"/>
    <p:sldId id="622" r:id="rId12"/>
    <p:sldId id="633" r:id="rId13"/>
    <p:sldId id="632" r:id="rId14"/>
    <p:sldId id="598" r:id="rId15"/>
    <p:sldId id="600" r:id="rId16"/>
    <p:sldId id="603" r:id="rId17"/>
    <p:sldId id="601" r:id="rId18"/>
    <p:sldId id="604" r:id="rId19"/>
    <p:sldId id="605" r:id="rId20"/>
    <p:sldId id="606" r:id="rId21"/>
    <p:sldId id="625" r:id="rId22"/>
    <p:sldId id="627" r:id="rId23"/>
    <p:sldId id="611" r:id="rId24"/>
    <p:sldId id="614" r:id="rId25"/>
    <p:sldId id="612" r:id="rId26"/>
    <p:sldId id="628" r:id="rId27"/>
    <p:sldId id="615" r:id="rId28"/>
    <p:sldId id="617" r:id="rId29"/>
    <p:sldId id="618" r:id="rId30"/>
    <p:sldId id="619" r:id="rId31"/>
    <p:sldId id="620" r:id="rId32"/>
    <p:sldId id="621" r:id="rId33"/>
    <p:sldId id="634" r:id="rId34"/>
    <p:sldId id="610" r:id="rId3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0066"/>
    <a:srgbClr val="FF6600"/>
    <a:srgbClr val="006600"/>
    <a:srgbClr val="00FF00"/>
    <a:srgbClr val="FFC000"/>
    <a:srgbClr val="000099"/>
    <a:srgbClr val="3333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3429" autoAdjust="0"/>
  </p:normalViewPr>
  <p:slideViewPr>
    <p:cSldViewPr>
      <p:cViewPr>
        <p:scale>
          <a:sx n="90" d="100"/>
          <a:sy n="90" d="100"/>
        </p:scale>
        <p:origin x="-141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2442B-ECB0-4C21-9858-5C863E377985}" type="datetimeFigureOut">
              <a:rPr kumimoji="1" lang="ja-JP" altLang="en-US" smtClean="0"/>
              <a:pPr/>
              <a:t>2014/3/27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E74A2-F919-47A3-8024-7505C7C6DB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96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 b="1" baseline="0">
                <a:latin typeface="Tahoma" pitchFamily="34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/>
                </a:solidFill>
                <a:latin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6512" y="6520259"/>
            <a:ext cx="1413520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en-US" altLang="ja-JP" smtClean="0"/>
              <a:t>Mar 24th, 2014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640871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TW" dirty="0" smtClean="0"/>
              <a:t>Hiroki </a:t>
            </a:r>
            <a:r>
              <a:rPr lang="en-US" altLang="zh-TW" dirty="0" err="1" smtClean="0"/>
              <a:t>Matsutani</a:t>
            </a:r>
            <a:r>
              <a:rPr lang="en-US" altLang="zh-TW" dirty="0" smtClean="0"/>
              <a:t>, "3D </a:t>
            </a:r>
            <a:r>
              <a:rPr lang="en-US" altLang="zh-TW" dirty="0" err="1" smtClean="0"/>
              <a:t>WiNoC</a:t>
            </a:r>
            <a:r>
              <a:rPr lang="en-US" altLang="zh-TW" dirty="0" smtClean="0"/>
              <a:t> Architectures", Tutorial at DATE'14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62143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6512" y="6520259"/>
            <a:ext cx="1413520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kumimoji="1" lang="en-US" altLang="ja-JP" smtClean="0"/>
              <a:t>Mar 24th, 2014</a:t>
            </a:r>
            <a:endParaRPr kumimoji="1" lang="ja-JP" altLang="en-US"/>
          </a:p>
        </p:txBody>
      </p:sp>
      <p:sp>
        <p:nvSpPr>
          <p:cNvPr id="12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62143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640871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TW" dirty="0" smtClean="0"/>
              <a:t>Hiroki </a:t>
            </a:r>
            <a:r>
              <a:rPr lang="en-US" altLang="zh-TW" dirty="0" err="1" smtClean="0"/>
              <a:t>Matsutani</a:t>
            </a:r>
            <a:r>
              <a:rPr lang="en-US" altLang="zh-TW" dirty="0" smtClean="0"/>
              <a:t>, "3D </a:t>
            </a:r>
            <a:r>
              <a:rPr lang="en-US" altLang="zh-TW" dirty="0" err="1" smtClean="0"/>
              <a:t>WiNoC</a:t>
            </a:r>
            <a:r>
              <a:rPr lang="en-US" altLang="zh-TW" dirty="0" smtClean="0"/>
              <a:t> Architectures", Tutorial at DATE'14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6512" y="6520259"/>
            <a:ext cx="1413520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kumimoji="1" lang="en-US" altLang="ja-JP" smtClean="0"/>
              <a:t>Mar 24th, 2014</a:t>
            </a:r>
            <a:endParaRPr kumimoji="1" lang="ja-JP" altLang="en-US"/>
          </a:p>
        </p:txBody>
      </p:sp>
      <p:sp>
        <p:nvSpPr>
          <p:cNvPr id="12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62143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640871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TW" dirty="0" smtClean="0"/>
              <a:t>Hiroki </a:t>
            </a:r>
            <a:r>
              <a:rPr lang="en-US" altLang="zh-TW" dirty="0" err="1" smtClean="0"/>
              <a:t>Matsutani</a:t>
            </a:r>
            <a:r>
              <a:rPr lang="en-US" altLang="zh-TW" dirty="0" smtClean="0"/>
              <a:t>, "3D </a:t>
            </a:r>
            <a:r>
              <a:rPr lang="en-US" altLang="zh-TW" dirty="0" err="1" smtClean="0"/>
              <a:t>WiNoC</a:t>
            </a:r>
            <a:r>
              <a:rPr lang="en-US" altLang="zh-TW" dirty="0" smtClean="0"/>
              <a:t> Architectures", Tutorial at DATE'14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720080"/>
          </a:xfrm>
        </p:spPr>
        <p:txBody>
          <a:bodyPr>
            <a:noAutofit/>
          </a:bodyPr>
          <a:lstStyle>
            <a:lvl1pPr>
              <a:defRPr sz="4400" baseline="0">
                <a:latin typeface="Tahoma" pitchFamily="34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7606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6512" y="6520259"/>
            <a:ext cx="1413520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en-US" altLang="ja-JP" smtClean="0"/>
              <a:t>Mar 24th, 2014</a:t>
            </a:r>
            <a:endParaRPr lang="ja-JP" altLang="en-US" dirty="0"/>
          </a:p>
        </p:txBody>
      </p:sp>
      <p:sp>
        <p:nvSpPr>
          <p:cNvPr id="1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62143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640871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TW" dirty="0" smtClean="0"/>
              <a:t>Hiroki </a:t>
            </a:r>
            <a:r>
              <a:rPr lang="en-US" altLang="zh-TW" dirty="0" err="1" smtClean="0"/>
              <a:t>Matsutani</a:t>
            </a:r>
            <a:r>
              <a:rPr lang="en-US" altLang="zh-TW" dirty="0" smtClean="0"/>
              <a:t>, "3D </a:t>
            </a:r>
            <a:r>
              <a:rPr lang="en-US" altLang="zh-TW" dirty="0" err="1" smtClean="0"/>
              <a:t>WiNoC</a:t>
            </a:r>
            <a:r>
              <a:rPr lang="en-US" altLang="zh-TW" dirty="0" smtClean="0"/>
              <a:t> Architectures", Tutorial at DATE'14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1" cap="all">
                <a:latin typeface="+mn-lt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6512" y="6520259"/>
            <a:ext cx="1413520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kumimoji="1" lang="en-US" altLang="ja-JP" smtClean="0"/>
              <a:t>Mar 24th, 2014</a:t>
            </a:r>
            <a:endParaRPr kumimoji="1" lang="ja-JP" altLang="en-US"/>
          </a:p>
        </p:txBody>
      </p:sp>
      <p:sp>
        <p:nvSpPr>
          <p:cNvPr id="12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62143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640871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TW" dirty="0" smtClean="0"/>
              <a:t>Hiroki </a:t>
            </a:r>
            <a:r>
              <a:rPr lang="en-US" altLang="zh-TW" dirty="0" err="1" smtClean="0"/>
              <a:t>Matsutani</a:t>
            </a:r>
            <a:r>
              <a:rPr lang="en-US" altLang="zh-TW" dirty="0" smtClean="0"/>
              <a:t>, "3D </a:t>
            </a:r>
            <a:r>
              <a:rPr lang="en-US" altLang="zh-TW" dirty="0" err="1" smtClean="0"/>
              <a:t>WiNoC</a:t>
            </a:r>
            <a:r>
              <a:rPr lang="en-US" altLang="zh-TW" dirty="0" smtClean="0"/>
              <a:t> Architectures", Tutorial at DATE'14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720080"/>
          </a:xfrm>
        </p:spPr>
        <p:txBody>
          <a:bodyPr/>
          <a:lstStyle>
            <a:lvl1pPr>
              <a:defRPr baseline="0">
                <a:latin typeface="Tahoma" pitchFamily="34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4388296" cy="57606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88296" cy="57606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6512" y="6520259"/>
            <a:ext cx="1413520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en-US" altLang="ja-JP" smtClean="0"/>
              <a:t>Mar 24th, 2014</a:t>
            </a:r>
            <a:endParaRPr lang="ja-JP" altLang="en-US" dirty="0"/>
          </a:p>
        </p:txBody>
      </p:sp>
      <p:sp>
        <p:nvSpPr>
          <p:cNvPr id="1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62143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640871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TW" dirty="0" smtClean="0"/>
              <a:t>Hiroki </a:t>
            </a:r>
            <a:r>
              <a:rPr lang="en-US" altLang="zh-TW" dirty="0" err="1" smtClean="0"/>
              <a:t>Matsutani</a:t>
            </a:r>
            <a:r>
              <a:rPr lang="en-US" altLang="zh-TW" dirty="0" smtClean="0"/>
              <a:t>, "3D </a:t>
            </a:r>
            <a:r>
              <a:rPr lang="en-US" altLang="zh-TW" dirty="0" err="1" smtClean="0"/>
              <a:t>WiNoC</a:t>
            </a:r>
            <a:r>
              <a:rPr lang="en-US" altLang="zh-TW" dirty="0" smtClean="0"/>
              <a:t> Architectures", Tutorial at DATE'14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6512" y="6520259"/>
            <a:ext cx="1413520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kumimoji="1" lang="en-US" altLang="ja-JP" smtClean="0"/>
              <a:t>Mar 24th, 2014</a:t>
            </a:r>
            <a:endParaRPr kumimoji="1" lang="ja-JP" altLang="en-US"/>
          </a:p>
        </p:txBody>
      </p:sp>
      <p:sp>
        <p:nvSpPr>
          <p:cNvPr id="1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62143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640871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TW" dirty="0" smtClean="0"/>
              <a:t>Hiroki </a:t>
            </a:r>
            <a:r>
              <a:rPr lang="en-US" altLang="zh-TW" dirty="0" err="1" smtClean="0"/>
              <a:t>Matsutani</a:t>
            </a:r>
            <a:r>
              <a:rPr lang="en-US" altLang="zh-TW" dirty="0" smtClean="0"/>
              <a:t>, "3D </a:t>
            </a:r>
            <a:r>
              <a:rPr lang="en-US" altLang="zh-TW" dirty="0" err="1" smtClean="0"/>
              <a:t>WiNoC</a:t>
            </a:r>
            <a:r>
              <a:rPr lang="en-US" altLang="zh-TW" dirty="0" smtClean="0"/>
              <a:t> Architectures", Tutorial at DATE'14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9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6512" y="6520259"/>
            <a:ext cx="1413520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kumimoji="1" lang="en-US" altLang="ja-JP" smtClean="0"/>
              <a:t>Mar 24th, 2014</a:t>
            </a:r>
            <a:endParaRPr kumimoji="1" lang="ja-JP" altLang="en-US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62143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640871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TW" dirty="0" smtClean="0"/>
              <a:t>Hiroki </a:t>
            </a:r>
            <a:r>
              <a:rPr lang="en-US" altLang="zh-TW" dirty="0" err="1" smtClean="0"/>
              <a:t>Matsutani</a:t>
            </a:r>
            <a:r>
              <a:rPr lang="en-US" altLang="zh-TW" dirty="0" smtClean="0"/>
              <a:t>, "3D </a:t>
            </a:r>
            <a:r>
              <a:rPr lang="en-US" altLang="zh-TW" dirty="0" err="1" smtClean="0"/>
              <a:t>WiNoC</a:t>
            </a:r>
            <a:r>
              <a:rPr lang="en-US" altLang="zh-TW" dirty="0" smtClean="0"/>
              <a:t> Architectures", Tutorial at DATE'14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6512" y="6520259"/>
            <a:ext cx="1413520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kumimoji="1" lang="en-US" altLang="ja-JP" smtClean="0"/>
              <a:t>Mar 24th, 2014</a:t>
            </a:r>
            <a:endParaRPr kumimoji="1" lang="ja-JP" altLang="en-US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62143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640871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TW" dirty="0" smtClean="0"/>
              <a:t>Hiroki </a:t>
            </a:r>
            <a:r>
              <a:rPr lang="en-US" altLang="zh-TW" dirty="0" err="1" smtClean="0"/>
              <a:t>Matsutani</a:t>
            </a:r>
            <a:r>
              <a:rPr lang="en-US" altLang="zh-TW" dirty="0" smtClean="0"/>
              <a:t>, "3D </a:t>
            </a:r>
            <a:r>
              <a:rPr lang="en-US" altLang="zh-TW" dirty="0" err="1" smtClean="0"/>
              <a:t>WiNoC</a:t>
            </a:r>
            <a:r>
              <a:rPr lang="en-US" altLang="zh-TW" dirty="0" smtClean="0"/>
              <a:t> Architectures", Tutorial at DATE'14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1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6512" y="6520259"/>
            <a:ext cx="1413520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kumimoji="1" lang="en-US" altLang="ja-JP" smtClean="0"/>
              <a:t>Mar 24th, 2014</a:t>
            </a:r>
            <a:endParaRPr kumimoji="1" lang="ja-JP" altLang="en-US"/>
          </a:p>
        </p:txBody>
      </p:sp>
      <p:sp>
        <p:nvSpPr>
          <p:cNvPr id="13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62143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640871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TW" dirty="0" smtClean="0"/>
              <a:t>Hiroki </a:t>
            </a:r>
            <a:r>
              <a:rPr lang="en-US" altLang="zh-TW" dirty="0" err="1" smtClean="0"/>
              <a:t>Matsutani</a:t>
            </a:r>
            <a:r>
              <a:rPr lang="en-US" altLang="zh-TW" dirty="0" smtClean="0"/>
              <a:t>, "3D </a:t>
            </a:r>
            <a:r>
              <a:rPr lang="en-US" altLang="zh-TW" dirty="0" err="1" smtClean="0"/>
              <a:t>WiNoC</a:t>
            </a:r>
            <a:r>
              <a:rPr lang="en-US" altLang="zh-TW" dirty="0" smtClean="0"/>
              <a:t> Architectures", Tutorial at DATE'14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1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6512" y="6520259"/>
            <a:ext cx="1413520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kumimoji="1" lang="en-US" altLang="ja-JP" smtClean="0"/>
              <a:t>Mar 24th, 2014</a:t>
            </a:r>
            <a:endParaRPr kumimoji="1" lang="ja-JP" altLang="en-US"/>
          </a:p>
        </p:txBody>
      </p:sp>
      <p:sp>
        <p:nvSpPr>
          <p:cNvPr id="13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62143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640871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TW" dirty="0" smtClean="0"/>
              <a:t>Hiroki </a:t>
            </a:r>
            <a:r>
              <a:rPr lang="en-US" altLang="zh-TW" dirty="0" err="1" smtClean="0"/>
              <a:t>Matsutani</a:t>
            </a:r>
            <a:r>
              <a:rPr lang="en-US" altLang="zh-TW" dirty="0" smtClean="0"/>
              <a:t>, "3D </a:t>
            </a:r>
            <a:r>
              <a:rPr lang="en-US" altLang="zh-TW" dirty="0" err="1" smtClean="0"/>
              <a:t>WiNoC</a:t>
            </a:r>
            <a:r>
              <a:rPr lang="en-US" altLang="zh-TW" dirty="0" smtClean="0"/>
              <a:t> Architectures", Tutorial at DATE'14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7504" y="836712"/>
            <a:ext cx="8928992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0" y="692696"/>
            <a:ext cx="9150032" cy="144016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744384"/>
            <a:ext cx="9150032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-36512" y="6520259"/>
            <a:ext cx="1413520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en-US" altLang="ja-JP" smtClean="0"/>
              <a:t>Mar 24th, 2014</a:t>
            </a:r>
            <a:endParaRPr lang="ja-JP" altLang="en-US" dirty="0"/>
          </a:p>
        </p:txBody>
      </p:sp>
      <p:sp>
        <p:nvSpPr>
          <p:cNvPr id="1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604448" y="6525344"/>
            <a:ext cx="62143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267744" y="6520259"/>
            <a:ext cx="6408712" cy="365125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TW" dirty="0" smtClean="0"/>
              <a:t>Hiroki </a:t>
            </a:r>
            <a:r>
              <a:rPr lang="en-US" altLang="zh-TW" dirty="0" err="1" smtClean="0"/>
              <a:t>Matsutani</a:t>
            </a:r>
            <a:r>
              <a:rPr lang="en-US" altLang="zh-TW" dirty="0" smtClean="0"/>
              <a:t>, "3D </a:t>
            </a:r>
            <a:r>
              <a:rPr lang="en-US" altLang="zh-TW" dirty="0" err="1" smtClean="0"/>
              <a:t>WiNoC</a:t>
            </a:r>
            <a:r>
              <a:rPr lang="en-US" altLang="zh-TW" dirty="0" smtClean="0"/>
              <a:t> Architectures", Tutorial at DATE'14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baseline="0">
          <a:solidFill>
            <a:schemeClr val="tx1"/>
          </a:solidFill>
          <a:latin typeface="Tahoma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 baseline="0">
          <a:solidFill>
            <a:schemeClr val="tx1"/>
          </a:solidFill>
          <a:latin typeface="Tahoma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 baseline="0">
          <a:solidFill>
            <a:srgbClr val="333399"/>
          </a:solidFill>
          <a:latin typeface="Tahoma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 baseline="0">
          <a:solidFill>
            <a:srgbClr val="333399"/>
          </a:solidFill>
          <a:latin typeface="Tahoma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 baseline="0">
          <a:solidFill>
            <a:srgbClr val="333399"/>
          </a:solidFill>
          <a:latin typeface="Tahoma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 baseline="0">
          <a:solidFill>
            <a:srgbClr val="333399"/>
          </a:solidFill>
          <a:latin typeface="Tahoma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Image:Keio-logo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ctrTitle"/>
          </p:nvPr>
        </p:nvSpPr>
        <p:spPr>
          <a:xfrm>
            <a:off x="-108520" y="1556792"/>
            <a:ext cx="9361040" cy="2016224"/>
          </a:xfrm>
        </p:spPr>
        <p:txBody>
          <a:bodyPr>
            <a:noAutofit/>
          </a:bodyPr>
          <a:lstStyle/>
          <a:p>
            <a:r>
              <a:rPr lang="en-US" altLang="ja-JP" sz="4400" dirty="0" smtClean="0"/>
              <a:t>Low-Latency </a:t>
            </a:r>
            <a:r>
              <a:rPr lang="en-US" altLang="ja-JP" sz="4400" dirty="0"/>
              <a:t>Wireless 3D </a:t>
            </a:r>
            <a:r>
              <a:rPr lang="en-US" altLang="ja-JP" sz="4400" dirty="0" err="1" smtClean="0"/>
              <a:t>NoCs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800" dirty="0"/>
              <a:t> </a:t>
            </a: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en-US" altLang="ja-JP" sz="4400" dirty="0" smtClean="0"/>
              <a:t>via </a:t>
            </a:r>
            <a:r>
              <a:rPr lang="en-US" altLang="ja-JP" sz="4400" dirty="0"/>
              <a:t>Randomized Shortcut Chips</a:t>
            </a:r>
            <a:endParaRPr kumimoji="1" lang="ja-JP" altLang="en-US" sz="4400" b="1" u="sng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411760" y="0"/>
            <a:ext cx="6732240" cy="14478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ja-JP" altLang="en-US"/>
          </a:p>
        </p:txBody>
      </p:sp>
      <p:pic>
        <p:nvPicPr>
          <p:cNvPr id="13" name="Picture 5" descr="Image:Keio-logo.png">
            <a:hlinkClick r:id="rId2" tooltip="Image:Keio-logo.pn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471" y="-27384"/>
            <a:ext cx="13033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13" descr="CarnegieMellonUniversity_wordmar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6100" y="0"/>
            <a:ext cx="1724025" cy="119062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648"/>
            <a:ext cx="2286000" cy="7143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4383"/>
            <a:ext cx="2149449" cy="996846"/>
          </a:xfrm>
          <a:prstGeom prst="rect">
            <a:avLst/>
          </a:prstGeom>
        </p:spPr>
      </p:pic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44299"/>
              </p:ext>
            </p:extLst>
          </p:nvPr>
        </p:nvGraphicFramePr>
        <p:xfrm>
          <a:off x="-36512" y="4073624"/>
          <a:ext cx="936104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/>
                <a:gridCol w="3240360"/>
                <a:gridCol w="309634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Hiroki </a:t>
                      </a:r>
                      <a:r>
                        <a:rPr kumimoji="1" lang="en-US" altLang="ja-JP" sz="2400" b="1" i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Matsutani</a:t>
                      </a:r>
                      <a:r>
                        <a:rPr kumimoji="1" lang="en-US" altLang="ja-JP" sz="1800" b="1" i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kumimoji="1" lang="ja-JP" altLang="en-US" sz="1800" b="1" i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i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Michihiro</a:t>
                      </a:r>
                      <a:r>
                        <a:rPr kumimoji="1" lang="en-US" altLang="ja-JP" sz="24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2400" b="1" i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Koibuchi</a:t>
                      </a:r>
                      <a:r>
                        <a:rPr kumimoji="1" lang="en-US" altLang="ja-JP" sz="18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kumimoji="1" lang="ja-JP" altLang="en-US" sz="1800" b="1" i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i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Ikki</a:t>
                      </a:r>
                      <a:r>
                        <a:rPr kumimoji="1" lang="en-US" altLang="ja-JP" sz="24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Fujiwara </a:t>
                      </a:r>
                      <a:r>
                        <a:rPr kumimoji="1" lang="en-US" altLang="ja-JP" sz="18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1" lang="ja-JP" altLang="en-US" sz="1800" b="1" i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Takahiro </a:t>
                      </a:r>
                      <a:r>
                        <a:rPr kumimoji="1" lang="en-US" altLang="ja-JP" sz="2400" b="1" i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Kagami</a:t>
                      </a:r>
                      <a:r>
                        <a:rPr kumimoji="1" lang="en-US" altLang="ja-JP" sz="18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kumimoji="1" lang="ja-JP" altLang="en-US" sz="1800" b="1" i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Yasuhiro Take </a:t>
                      </a:r>
                      <a:r>
                        <a:rPr kumimoji="1" lang="en-US" altLang="ja-JP" sz="18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1" lang="ja-JP" altLang="en-US" sz="1800" b="1" i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i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Tadahiro</a:t>
                      </a:r>
                      <a:r>
                        <a:rPr kumimoji="1" lang="en-US" altLang="ja-JP" sz="24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Kuroda </a:t>
                      </a:r>
                      <a:r>
                        <a:rPr kumimoji="1" lang="en-US" altLang="ja-JP" sz="18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1" lang="ja-JP" altLang="en-US" sz="1800" b="1" i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Paul </a:t>
                      </a:r>
                      <a:r>
                        <a:rPr kumimoji="1" lang="en-US" altLang="ja-JP" sz="2400" b="1" i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Bogdan</a:t>
                      </a:r>
                      <a:r>
                        <a:rPr kumimoji="1" lang="en-US" altLang="ja-JP" sz="24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18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1" lang="ja-JP" altLang="en-US" sz="1800" b="1" i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i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Radu</a:t>
                      </a:r>
                      <a:r>
                        <a:rPr kumimoji="1" lang="en-US" altLang="ja-JP" sz="24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2400" b="1" i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Marculescu</a:t>
                      </a:r>
                      <a:r>
                        <a:rPr kumimoji="1" lang="en-US" altLang="ja-JP" sz="24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18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kumimoji="1" lang="ja-JP" altLang="en-US" sz="1800" b="1" i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i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Hideharu</a:t>
                      </a:r>
                      <a:r>
                        <a:rPr kumimoji="1" lang="en-US" altLang="ja-JP" sz="24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Amano </a:t>
                      </a:r>
                      <a:r>
                        <a:rPr kumimoji="1" lang="en-US" altLang="ja-JP" sz="18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441832"/>
              </p:ext>
            </p:extLst>
          </p:nvPr>
        </p:nvGraphicFramePr>
        <p:xfrm>
          <a:off x="1187624" y="5898976"/>
          <a:ext cx="7704856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2673"/>
                <a:gridCol w="405218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1" lang="en-US" altLang="ja-JP" sz="24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Keio </a:t>
                      </a:r>
                      <a:r>
                        <a:rPr kumimoji="1" lang="en-US" altLang="ja-JP" sz="2400" b="1" i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Univ</a:t>
                      </a:r>
                      <a:r>
                        <a:rPr kumimoji="1" lang="en-US" altLang="ja-JP" sz="24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(Japan)</a:t>
                      </a:r>
                      <a:endParaRPr kumimoji="1" lang="ja-JP" altLang="en-US" sz="2400" b="1" i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1" lang="en-US" altLang="ja-JP" sz="24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NII</a:t>
                      </a:r>
                      <a:r>
                        <a:rPr kumimoji="1" lang="en-US" altLang="ja-JP" sz="24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(Japan)</a:t>
                      </a:r>
                      <a:endParaRPr kumimoji="1" lang="ja-JP" altLang="en-US" sz="2400" b="1" i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1" lang="en-US" altLang="ja-JP" sz="24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USC</a:t>
                      </a:r>
                      <a:r>
                        <a:rPr kumimoji="1" lang="en-US" altLang="ja-JP" sz="24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(USA)</a:t>
                      </a:r>
                      <a:endParaRPr kumimoji="1" lang="ja-JP" altLang="en-US" sz="2400" b="1" i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i="1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1" lang="en-US" altLang="ja-JP" sz="2400" b="1" i="1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CMU</a:t>
                      </a:r>
                      <a:r>
                        <a:rPr kumimoji="1" lang="en-US" altLang="ja-JP" sz="2400" b="1" i="1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(USA)</a:t>
                      </a:r>
                      <a:endParaRPr kumimoji="1" lang="ja-JP" altLang="en-US" sz="2400" b="1" i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2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Big picture</a:t>
            </a:r>
            <a:r>
              <a:rPr kumimoji="1" lang="en-US" altLang="ja-JP" dirty="0" smtClean="0"/>
              <a:t>: </a:t>
            </a:r>
            <a:r>
              <a:rPr lang="en-US" altLang="ja-JP" sz="3200" dirty="0" smtClean="0"/>
              <a:t>3D Wireless </a:t>
            </a:r>
            <a:r>
              <a:rPr kumimoji="1" lang="en-US" altLang="ja-JP" sz="3200" dirty="0" err="1" smtClean="0"/>
              <a:t>NoC</a:t>
            </a:r>
            <a:endParaRPr kumimoji="1" lang="ja-JP" altLang="en-US" sz="3200" dirty="0"/>
          </a:p>
        </p:txBody>
      </p:sp>
      <p:sp>
        <p:nvSpPr>
          <p:cNvPr id="19" name="コンテンツ プレースホルダ 18"/>
          <p:cNvSpPr>
            <a:spLocks noGrp="1"/>
          </p:cNvSpPr>
          <p:nvPr>
            <p:ph idx="1"/>
          </p:nvPr>
        </p:nvSpPr>
        <p:spPr>
          <a:xfrm>
            <a:off x="107504" y="836712"/>
            <a:ext cx="9107306" cy="5760640"/>
          </a:xfrm>
        </p:spPr>
        <p:txBody>
          <a:bodyPr/>
          <a:lstStyle/>
          <a:p>
            <a:r>
              <a:rPr lang="en-US" altLang="ja-JP" sz="2800" dirty="0" smtClean="0"/>
              <a:t>Arbitrary chips are stacked after fabrication</a:t>
            </a:r>
          </a:p>
          <a:p>
            <a:pPr lvl="1"/>
            <a:r>
              <a:rPr lang="en-US" altLang="ja-JP" sz="2400" dirty="0" smtClean="0"/>
              <a:t>Each chip has vertical links at pre-specified locations, but  we do not know internal topology of each chip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Some chips may not have horizontal </a:t>
            </a:r>
            <a:r>
              <a:rPr lang="en-US" altLang="ja-JP" sz="2400" dirty="0" err="1" smtClean="0"/>
              <a:t>NoC</a:t>
            </a:r>
            <a:r>
              <a:rPr lang="en-US" altLang="ja-JP" sz="2400" dirty="0" smtClean="0"/>
              <a:t> (vertical link only)</a:t>
            </a:r>
            <a:endParaRPr kumimoji="1" lang="ja-JP" altLang="en-US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96" name="図 95" descr="st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8128" y="3861048"/>
            <a:ext cx="3362344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正方形/長方形 43"/>
          <p:cNvSpPr/>
          <p:nvPr/>
        </p:nvSpPr>
        <p:spPr bwMode="auto">
          <a:xfrm>
            <a:off x="1952715" y="263691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2168739" y="285293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6" name="正方形/長方形 45"/>
          <p:cNvSpPr/>
          <p:nvPr/>
        </p:nvSpPr>
        <p:spPr bwMode="auto">
          <a:xfrm>
            <a:off x="1952715" y="328498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2168739" y="350100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2600787" y="263691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2600787" y="328498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2816811" y="350100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3248859" y="263691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3464883" y="285293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3248859" y="328498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3464883" y="350100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3896931" y="263691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6" name="正方形/長方形 55"/>
          <p:cNvSpPr/>
          <p:nvPr/>
        </p:nvSpPr>
        <p:spPr bwMode="auto">
          <a:xfrm>
            <a:off x="4112955" y="285293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7" name="正方形/長方形 56"/>
          <p:cNvSpPr/>
          <p:nvPr/>
        </p:nvSpPr>
        <p:spPr bwMode="auto">
          <a:xfrm>
            <a:off x="3896931" y="328498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>
            <a:off x="4112955" y="350100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60" name="直線コネクタ 59"/>
          <p:cNvCxnSpPr>
            <a:stCxn id="52" idx="2"/>
            <a:endCxn id="54" idx="0"/>
          </p:cNvCxnSpPr>
          <p:nvPr/>
        </p:nvCxnSpPr>
        <p:spPr bwMode="auto">
          <a:xfrm rot="5400000">
            <a:off x="3356871" y="328498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コネクタ 60"/>
          <p:cNvCxnSpPr>
            <a:stCxn id="54" idx="3"/>
            <a:endCxn id="58" idx="1"/>
          </p:cNvCxnSpPr>
          <p:nvPr/>
        </p:nvCxnSpPr>
        <p:spPr bwMode="auto">
          <a:xfrm>
            <a:off x="3680907" y="3609020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線コネクタ 61"/>
          <p:cNvCxnSpPr>
            <a:stCxn id="47" idx="3"/>
            <a:endCxn id="50" idx="1"/>
          </p:cNvCxnSpPr>
          <p:nvPr/>
        </p:nvCxnSpPr>
        <p:spPr bwMode="auto">
          <a:xfrm>
            <a:off x="2384763" y="3609020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正方形/長方形 62"/>
          <p:cNvSpPr/>
          <p:nvPr/>
        </p:nvSpPr>
        <p:spPr bwMode="auto">
          <a:xfrm>
            <a:off x="2816811" y="285293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64" name="直線コネクタ 63"/>
          <p:cNvCxnSpPr>
            <a:stCxn id="45" idx="3"/>
          </p:cNvCxnSpPr>
          <p:nvPr/>
        </p:nvCxnSpPr>
        <p:spPr bwMode="auto">
          <a:xfrm>
            <a:off x="2384763" y="2960948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線コネクタ 64"/>
          <p:cNvCxnSpPr/>
          <p:nvPr/>
        </p:nvCxnSpPr>
        <p:spPr bwMode="auto">
          <a:xfrm rot="5400000">
            <a:off x="2055635" y="328498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線コネクタ 66"/>
          <p:cNvCxnSpPr/>
          <p:nvPr/>
        </p:nvCxnSpPr>
        <p:spPr bwMode="auto">
          <a:xfrm rot="5400000">
            <a:off x="3999851" y="328498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直線コネクタ 67"/>
          <p:cNvCxnSpPr/>
          <p:nvPr/>
        </p:nvCxnSpPr>
        <p:spPr bwMode="auto">
          <a:xfrm rot="5400000">
            <a:off x="2713981" y="328498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直線コネクタ 69"/>
          <p:cNvCxnSpPr/>
          <p:nvPr/>
        </p:nvCxnSpPr>
        <p:spPr bwMode="auto">
          <a:xfrm>
            <a:off x="3680907" y="2955856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線コネクタ 70"/>
          <p:cNvCxnSpPr/>
          <p:nvPr/>
        </p:nvCxnSpPr>
        <p:spPr bwMode="auto">
          <a:xfrm>
            <a:off x="3032835" y="2955766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直線コネクタ 71"/>
          <p:cNvCxnSpPr/>
          <p:nvPr/>
        </p:nvCxnSpPr>
        <p:spPr bwMode="auto">
          <a:xfrm>
            <a:off x="3032835" y="3603838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正方形/長方形 75"/>
          <p:cNvSpPr/>
          <p:nvPr/>
        </p:nvSpPr>
        <p:spPr bwMode="auto">
          <a:xfrm>
            <a:off x="1985275" y="2663210"/>
            <a:ext cx="2592288" cy="1296144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9" name="正方形/長方形 58"/>
          <p:cNvSpPr/>
          <p:nvPr/>
        </p:nvSpPr>
        <p:spPr bwMode="auto">
          <a:xfrm>
            <a:off x="1952715" y="2636912"/>
            <a:ext cx="2592288" cy="1296144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79" name="正方形/長方形 78"/>
          <p:cNvSpPr/>
          <p:nvPr/>
        </p:nvSpPr>
        <p:spPr bwMode="auto">
          <a:xfrm>
            <a:off x="1952715" y="551723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2168739" y="573325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1" name="正方形/長方形 80"/>
          <p:cNvSpPr/>
          <p:nvPr/>
        </p:nvSpPr>
        <p:spPr bwMode="auto">
          <a:xfrm>
            <a:off x="1952715" y="616530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2" name="正方形/長方形 81"/>
          <p:cNvSpPr/>
          <p:nvPr/>
        </p:nvSpPr>
        <p:spPr bwMode="auto">
          <a:xfrm>
            <a:off x="2168739" y="638132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2600787" y="551723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4" name="正方形/長方形 83"/>
          <p:cNvSpPr/>
          <p:nvPr/>
        </p:nvSpPr>
        <p:spPr bwMode="auto">
          <a:xfrm>
            <a:off x="2600787" y="616530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2816811" y="638132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6" name="正方形/長方形 85"/>
          <p:cNvSpPr/>
          <p:nvPr/>
        </p:nvSpPr>
        <p:spPr bwMode="auto">
          <a:xfrm>
            <a:off x="3248859" y="551723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7" name="正方形/長方形 86"/>
          <p:cNvSpPr/>
          <p:nvPr/>
        </p:nvSpPr>
        <p:spPr bwMode="auto">
          <a:xfrm>
            <a:off x="3464883" y="573325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8" name="正方形/長方形 87"/>
          <p:cNvSpPr/>
          <p:nvPr/>
        </p:nvSpPr>
        <p:spPr bwMode="auto">
          <a:xfrm>
            <a:off x="3248859" y="616530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9" name="正方形/長方形 88"/>
          <p:cNvSpPr/>
          <p:nvPr/>
        </p:nvSpPr>
        <p:spPr bwMode="auto">
          <a:xfrm>
            <a:off x="3464883" y="638132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0" name="正方形/長方形 89"/>
          <p:cNvSpPr/>
          <p:nvPr/>
        </p:nvSpPr>
        <p:spPr bwMode="auto">
          <a:xfrm>
            <a:off x="3896931" y="551723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1" name="正方形/長方形 90"/>
          <p:cNvSpPr/>
          <p:nvPr/>
        </p:nvSpPr>
        <p:spPr bwMode="auto">
          <a:xfrm>
            <a:off x="4112955" y="573325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2" name="正方形/長方形 91"/>
          <p:cNvSpPr/>
          <p:nvPr/>
        </p:nvSpPr>
        <p:spPr bwMode="auto">
          <a:xfrm>
            <a:off x="3896931" y="616530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4112955" y="638132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2816811" y="573325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5" name="正方形/長方形 104"/>
          <p:cNvSpPr/>
          <p:nvPr/>
        </p:nvSpPr>
        <p:spPr bwMode="auto">
          <a:xfrm>
            <a:off x="1953215" y="5517232"/>
            <a:ext cx="2592288" cy="1296144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6" name="正方形/長方形 105"/>
          <p:cNvSpPr/>
          <p:nvPr/>
        </p:nvSpPr>
        <p:spPr bwMode="auto">
          <a:xfrm>
            <a:off x="1952715" y="5517232"/>
            <a:ext cx="2592288" cy="1296144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72008" y="5805264"/>
            <a:ext cx="1933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Memory 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 from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216024" y="2937138"/>
            <a:ext cx="1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CPU 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 from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正方形/長方形 108"/>
          <p:cNvSpPr/>
          <p:nvPr/>
        </p:nvSpPr>
        <p:spPr bwMode="auto">
          <a:xfrm>
            <a:off x="1952715" y="40770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0" name="正方形/長方形 109"/>
          <p:cNvSpPr/>
          <p:nvPr/>
        </p:nvSpPr>
        <p:spPr bwMode="auto">
          <a:xfrm>
            <a:off x="2168739" y="42930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1" name="正方形/長方形 110"/>
          <p:cNvSpPr/>
          <p:nvPr/>
        </p:nvSpPr>
        <p:spPr bwMode="auto">
          <a:xfrm>
            <a:off x="1952715" y="47251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2" name="正方形/長方形 111"/>
          <p:cNvSpPr/>
          <p:nvPr/>
        </p:nvSpPr>
        <p:spPr bwMode="auto">
          <a:xfrm>
            <a:off x="2168739" y="49411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3" name="正方形/長方形 112"/>
          <p:cNvSpPr/>
          <p:nvPr/>
        </p:nvSpPr>
        <p:spPr bwMode="auto">
          <a:xfrm>
            <a:off x="2600787" y="40770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4" name="正方形/長方形 113"/>
          <p:cNvSpPr/>
          <p:nvPr/>
        </p:nvSpPr>
        <p:spPr bwMode="auto">
          <a:xfrm>
            <a:off x="2600787" y="47251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5" name="正方形/長方形 114"/>
          <p:cNvSpPr/>
          <p:nvPr/>
        </p:nvSpPr>
        <p:spPr bwMode="auto">
          <a:xfrm>
            <a:off x="2816811" y="49411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6" name="正方形/長方形 115"/>
          <p:cNvSpPr/>
          <p:nvPr/>
        </p:nvSpPr>
        <p:spPr bwMode="auto">
          <a:xfrm>
            <a:off x="3248859" y="40770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7" name="正方形/長方形 116"/>
          <p:cNvSpPr/>
          <p:nvPr/>
        </p:nvSpPr>
        <p:spPr bwMode="auto">
          <a:xfrm>
            <a:off x="3464883" y="42930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8" name="正方形/長方形 117"/>
          <p:cNvSpPr/>
          <p:nvPr/>
        </p:nvSpPr>
        <p:spPr bwMode="auto">
          <a:xfrm>
            <a:off x="3248859" y="47251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3464883" y="49411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0" name="正方形/長方形 119"/>
          <p:cNvSpPr/>
          <p:nvPr/>
        </p:nvSpPr>
        <p:spPr bwMode="auto">
          <a:xfrm>
            <a:off x="3896931" y="40770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1" name="正方形/長方形 120"/>
          <p:cNvSpPr/>
          <p:nvPr/>
        </p:nvSpPr>
        <p:spPr bwMode="auto">
          <a:xfrm>
            <a:off x="4112955" y="42930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2" name="正方形/長方形 121"/>
          <p:cNvSpPr/>
          <p:nvPr/>
        </p:nvSpPr>
        <p:spPr bwMode="auto">
          <a:xfrm>
            <a:off x="3896931" y="47251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3" name="正方形/長方形 122"/>
          <p:cNvSpPr/>
          <p:nvPr/>
        </p:nvSpPr>
        <p:spPr bwMode="auto">
          <a:xfrm>
            <a:off x="4112955" y="49411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124" name="直線コネクタ 123"/>
          <p:cNvCxnSpPr>
            <a:stCxn id="117" idx="2"/>
            <a:endCxn id="119" idx="0"/>
          </p:cNvCxnSpPr>
          <p:nvPr/>
        </p:nvCxnSpPr>
        <p:spPr bwMode="auto">
          <a:xfrm rot="5400000">
            <a:off x="3356871" y="47251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正方形/長方形 124"/>
          <p:cNvSpPr/>
          <p:nvPr/>
        </p:nvSpPr>
        <p:spPr bwMode="auto">
          <a:xfrm>
            <a:off x="2816811" y="42930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127" name="直線コネクタ 126"/>
          <p:cNvCxnSpPr/>
          <p:nvPr/>
        </p:nvCxnSpPr>
        <p:spPr bwMode="auto">
          <a:xfrm rot="5400000">
            <a:off x="3999851" y="47251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直線コネクタ 127"/>
          <p:cNvCxnSpPr/>
          <p:nvPr/>
        </p:nvCxnSpPr>
        <p:spPr bwMode="auto">
          <a:xfrm rot="5400000">
            <a:off x="2051720" y="47251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テキスト ボックス 130"/>
          <p:cNvSpPr txBox="1"/>
          <p:nvPr/>
        </p:nvSpPr>
        <p:spPr>
          <a:xfrm>
            <a:off x="153696" y="4365104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chip 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4" name="直線コネクタ 133"/>
          <p:cNvCxnSpPr/>
          <p:nvPr/>
        </p:nvCxnSpPr>
        <p:spPr bwMode="auto">
          <a:xfrm rot="10800000">
            <a:off x="3676006" y="4395926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直線コネクタ 135"/>
          <p:cNvCxnSpPr/>
          <p:nvPr/>
        </p:nvCxnSpPr>
        <p:spPr bwMode="auto">
          <a:xfrm rot="10800000">
            <a:off x="3676005" y="5043998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正方形/長方形 128"/>
          <p:cNvSpPr/>
          <p:nvPr/>
        </p:nvSpPr>
        <p:spPr bwMode="auto">
          <a:xfrm>
            <a:off x="1944941" y="4066327"/>
            <a:ext cx="2592288" cy="1296144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0" name="正方形/長方形 129"/>
          <p:cNvSpPr/>
          <p:nvPr/>
        </p:nvSpPr>
        <p:spPr bwMode="auto">
          <a:xfrm>
            <a:off x="1952715" y="4077072"/>
            <a:ext cx="2592288" cy="1296144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2" name="右中かっこ 141"/>
          <p:cNvSpPr/>
          <p:nvPr/>
        </p:nvSpPr>
        <p:spPr bwMode="auto">
          <a:xfrm>
            <a:off x="4644008" y="2708920"/>
            <a:ext cx="648072" cy="4032448"/>
          </a:xfrm>
          <a:prstGeom prst="rightBrace">
            <a:avLst>
              <a:gd name="adj1" fmla="val 141502"/>
              <a:gd name="adj2" fmla="val 18104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5292079" y="3030051"/>
            <a:ext cx="392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chips are stacked for each application</a:t>
            </a:r>
            <a:endParaRPr kumimoji="1" lang="en-US" altLang="ja-JP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5612797" y="5847655"/>
            <a:ext cx="3063659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example (4 chips)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3291391" y="5608083"/>
            <a:ext cx="531054" cy="461863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4" name="直線矢印コネクタ 93"/>
          <p:cNvCxnSpPr/>
          <p:nvPr/>
        </p:nvCxnSpPr>
        <p:spPr>
          <a:xfrm>
            <a:off x="3734283" y="5998015"/>
            <a:ext cx="1233761" cy="599337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/>
          <p:cNvSpPr txBox="1"/>
          <p:nvPr/>
        </p:nvSpPr>
        <p:spPr>
          <a:xfrm>
            <a:off x="4932040" y="6396335"/>
            <a:ext cx="376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Inductor (vertical link)</a:t>
            </a:r>
          </a:p>
        </p:txBody>
      </p:sp>
    </p:spTree>
    <p:extLst>
      <p:ext uri="{BB962C8B-B14F-4D97-AF65-F5344CB8AC3E}">
        <p14:creationId xmlns:p14="http://schemas.microsoft.com/office/powerpoint/2010/main" val="2567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Big picture</a:t>
            </a:r>
            <a:r>
              <a:rPr kumimoji="1" lang="en-US" altLang="ja-JP" dirty="0" smtClean="0"/>
              <a:t>: </a:t>
            </a:r>
            <a:r>
              <a:rPr lang="en-US" altLang="ja-JP" sz="3200" dirty="0" smtClean="0"/>
              <a:t>3D Wireless </a:t>
            </a:r>
            <a:r>
              <a:rPr kumimoji="1" lang="en-US" altLang="ja-JP" sz="3200" dirty="0" err="1" smtClean="0"/>
              <a:t>NoC</a:t>
            </a:r>
            <a:endParaRPr kumimoji="1" lang="ja-JP" altLang="en-US" sz="3200" dirty="0"/>
          </a:p>
        </p:txBody>
      </p:sp>
      <p:sp>
        <p:nvSpPr>
          <p:cNvPr id="19" name="コンテンツ プレースホルダ 18"/>
          <p:cNvSpPr>
            <a:spLocks noGrp="1"/>
          </p:cNvSpPr>
          <p:nvPr>
            <p:ph idx="1"/>
          </p:nvPr>
        </p:nvSpPr>
        <p:spPr>
          <a:xfrm>
            <a:off x="107504" y="836712"/>
            <a:ext cx="9107306" cy="5760640"/>
          </a:xfrm>
        </p:spPr>
        <p:txBody>
          <a:bodyPr/>
          <a:lstStyle/>
          <a:p>
            <a:r>
              <a:rPr lang="en-US" altLang="ja-JP" sz="2800" dirty="0" smtClean="0"/>
              <a:t>Arbitrary chips are stacked after fabrication</a:t>
            </a:r>
          </a:p>
          <a:p>
            <a:pPr lvl="1"/>
            <a:r>
              <a:rPr lang="en-US" altLang="ja-JP" sz="2400" dirty="0" smtClean="0"/>
              <a:t>Each chip has vertical links at pre-specified locations, but  we do not know internal topology of each chip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Some chips may not have horizontal </a:t>
            </a:r>
            <a:r>
              <a:rPr lang="en-US" altLang="ja-JP" sz="2400" dirty="0" err="1" smtClean="0"/>
              <a:t>NoC</a:t>
            </a:r>
            <a:r>
              <a:rPr lang="en-US" altLang="ja-JP" sz="2400" dirty="0" smtClean="0"/>
              <a:t> (vertical link only)</a:t>
            </a:r>
            <a:endParaRPr kumimoji="1" lang="ja-JP" altLang="en-US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96" name="図 95" descr="st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8128" y="3861048"/>
            <a:ext cx="3362344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正方形/長方形 43"/>
          <p:cNvSpPr/>
          <p:nvPr/>
        </p:nvSpPr>
        <p:spPr bwMode="auto">
          <a:xfrm>
            <a:off x="1952715" y="263691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2168739" y="285293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6" name="正方形/長方形 45"/>
          <p:cNvSpPr/>
          <p:nvPr/>
        </p:nvSpPr>
        <p:spPr bwMode="auto">
          <a:xfrm>
            <a:off x="1952715" y="328498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2168739" y="350100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2600787" y="263691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2600787" y="328498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2816811" y="350100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3248859" y="263691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3464883" y="285293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3248859" y="328498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3464883" y="350100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3896931" y="263691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6" name="正方形/長方形 55"/>
          <p:cNvSpPr/>
          <p:nvPr/>
        </p:nvSpPr>
        <p:spPr bwMode="auto">
          <a:xfrm>
            <a:off x="4112955" y="285293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7" name="正方形/長方形 56"/>
          <p:cNvSpPr/>
          <p:nvPr/>
        </p:nvSpPr>
        <p:spPr bwMode="auto">
          <a:xfrm>
            <a:off x="3896931" y="328498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>
            <a:off x="4112955" y="350100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60" name="直線コネクタ 59"/>
          <p:cNvCxnSpPr>
            <a:stCxn id="52" idx="2"/>
            <a:endCxn id="54" idx="0"/>
          </p:cNvCxnSpPr>
          <p:nvPr/>
        </p:nvCxnSpPr>
        <p:spPr bwMode="auto">
          <a:xfrm rot="5400000">
            <a:off x="3356871" y="328498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コネクタ 60"/>
          <p:cNvCxnSpPr>
            <a:stCxn id="54" idx="3"/>
            <a:endCxn id="58" idx="1"/>
          </p:cNvCxnSpPr>
          <p:nvPr/>
        </p:nvCxnSpPr>
        <p:spPr bwMode="auto">
          <a:xfrm>
            <a:off x="3680907" y="3609020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線コネクタ 61"/>
          <p:cNvCxnSpPr>
            <a:stCxn id="47" idx="3"/>
            <a:endCxn id="50" idx="1"/>
          </p:cNvCxnSpPr>
          <p:nvPr/>
        </p:nvCxnSpPr>
        <p:spPr bwMode="auto">
          <a:xfrm>
            <a:off x="2384763" y="3609020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正方形/長方形 62"/>
          <p:cNvSpPr/>
          <p:nvPr/>
        </p:nvSpPr>
        <p:spPr bwMode="auto">
          <a:xfrm>
            <a:off x="2816811" y="285293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64" name="直線コネクタ 63"/>
          <p:cNvCxnSpPr>
            <a:stCxn id="45" idx="3"/>
          </p:cNvCxnSpPr>
          <p:nvPr/>
        </p:nvCxnSpPr>
        <p:spPr bwMode="auto">
          <a:xfrm>
            <a:off x="2384763" y="2960948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線コネクタ 64"/>
          <p:cNvCxnSpPr/>
          <p:nvPr/>
        </p:nvCxnSpPr>
        <p:spPr bwMode="auto">
          <a:xfrm rot="5400000">
            <a:off x="2055635" y="328498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線コネクタ 66"/>
          <p:cNvCxnSpPr/>
          <p:nvPr/>
        </p:nvCxnSpPr>
        <p:spPr bwMode="auto">
          <a:xfrm rot="5400000">
            <a:off x="3999851" y="328498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直線コネクタ 67"/>
          <p:cNvCxnSpPr/>
          <p:nvPr/>
        </p:nvCxnSpPr>
        <p:spPr bwMode="auto">
          <a:xfrm rot="5400000">
            <a:off x="2713981" y="328498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直線コネクタ 69"/>
          <p:cNvCxnSpPr/>
          <p:nvPr/>
        </p:nvCxnSpPr>
        <p:spPr bwMode="auto">
          <a:xfrm>
            <a:off x="3680907" y="2955856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線コネクタ 70"/>
          <p:cNvCxnSpPr/>
          <p:nvPr/>
        </p:nvCxnSpPr>
        <p:spPr bwMode="auto">
          <a:xfrm>
            <a:off x="3032835" y="2955766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直線コネクタ 71"/>
          <p:cNvCxnSpPr/>
          <p:nvPr/>
        </p:nvCxnSpPr>
        <p:spPr bwMode="auto">
          <a:xfrm>
            <a:off x="3032835" y="3603838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正方形/長方形 75"/>
          <p:cNvSpPr/>
          <p:nvPr/>
        </p:nvSpPr>
        <p:spPr bwMode="auto">
          <a:xfrm>
            <a:off x="1985275" y="2663210"/>
            <a:ext cx="2592288" cy="1296144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9" name="正方形/長方形 58"/>
          <p:cNvSpPr/>
          <p:nvPr/>
        </p:nvSpPr>
        <p:spPr bwMode="auto">
          <a:xfrm>
            <a:off x="1952715" y="2636912"/>
            <a:ext cx="2592288" cy="1296144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79" name="正方形/長方形 78"/>
          <p:cNvSpPr/>
          <p:nvPr/>
        </p:nvSpPr>
        <p:spPr bwMode="auto">
          <a:xfrm>
            <a:off x="1952715" y="551723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2168739" y="573325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1" name="正方形/長方形 80"/>
          <p:cNvSpPr/>
          <p:nvPr/>
        </p:nvSpPr>
        <p:spPr bwMode="auto">
          <a:xfrm>
            <a:off x="1952715" y="616530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2" name="正方形/長方形 81"/>
          <p:cNvSpPr/>
          <p:nvPr/>
        </p:nvSpPr>
        <p:spPr bwMode="auto">
          <a:xfrm>
            <a:off x="2168739" y="638132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2600787" y="551723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4" name="正方形/長方形 83"/>
          <p:cNvSpPr/>
          <p:nvPr/>
        </p:nvSpPr>
        <p:spPr bwMode="auto">
          <a:xfrm>
            <a:off x="2600787" y="616530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2816811" y="638132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6" name="正方形/長方形 85"/>
          <p:cNvSpPr/>
          <p:nvPr/>
        </p:nvSpPr>
        <p:spPr bwMode="auto">
          <a:xfrm>
            <a:off x="3248859" y="551723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7" name="正方形/長方形 86"/>
          <p:cNvSpPr/>
          <p:nvPr/>
        </p:nvSpPr>
        <p:spPr bwMode="auto">
          <a:xfrm>
            <a:off x="3464883" y="573325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8" name="正方形/長方形 87"/>
          <p:cNvSpPr/>
          <p:nvPr/>
        </p:nvSpPr>
        <p:spPr bwMode="auto">
          <a:xfrm>
            <a:off x="3248859" y="616530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9" name="正方形/長方形 88"/>
          <p:cNvSpPr/>
          <p:nvPr/>
        </p:nvSpPr>
        <p:spPr bwMode="auto">
          <a:xfrm>
            <a:off x="3464883" y="638132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0" name="正方形/長方形 89"/>
          <p:cNvSpPr/>
          <p:nvPr/>
        </p:nvSpPr>
        <p:spPr bwMode="auto">
          <a:xfrm>
            <a:off x="3896931" y="551723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1" name="正方形/長方形 90"/>
          <p:cNvSpPr/>
          <p:nvPr/>
        </p:nvSpPr>
        <p:spPr bwMode="auto">
          <a:xfrm>
            <a:off x="4112955" y="573325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2" name="正方形/長方形 91"/>
          <p:cNvSpPr/>
          <p:nvPr/>
        </p:nvSpPr>
        <p:spPr bwMode="auto">
          <a:xfrm>
            <a:off x="3896931" y="616530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4112955" y="638132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2816811" y="573325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5" name="正方形/長方形 104"/>
          <p:cNvSpPr/>
          <p:nvPr/>
        </p:nvSpPr>
        <p:spPr bwMode="auto">
          <a:xfrm>
            <a:off x="1953215" y="5517232"/>
            <a:ext cx="2592288" cy="1296144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6" name="正方形/長方形 105"/>
          <p:cNvSpPr/>
          <p:nvPr/>
        </p:nvSpPr>
        <p:spPr bwMode="auto">
          <a:xfrm>
            <a:off x="1952715" y="5517232"/>
            <a:ext cx="2592288" cy="1296144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72008" y="5805264"/>
            <a:ext cx="1933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Memory 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 from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216024" y="2937138"/>
            <a:ext cx="1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CPU 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 from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正方形/長方形 108"/>
          <p:cNvSpPr/>
          <p:nvPr/>
        </p:nvSpPr>
        <p:spPr bwMode="auto">
          <a:xfrm>
            <a:off x="1952715" y="40770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0" name="正方形/長方形 109"/>
          <p:cNvSpPr/>
          <p:nvPr/>
        </p:nvSpPr>
        <p:spPr bwMode="auto">
          <a:xfrm>
            <a:off x="2168739" y="42930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1" name="正方形/長方形 110"/>
          <p:cNvSpPr/>
          <p:nvPr/>
        </p:nvSpPr>
        <p:spPr bwMode="auto">
          <a:xfrm>
            <a:off x="1952715" y="47251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2" name="正方形/長方形 111"/>
          <p:cNvSpPr/>
          <p:nvPr/>
        </p:nvSpPr>
        <p:spPr bwMode="auto">
          <a:xfrm>
            <a:off x="2168739" y="49411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3" name="正方形/長方形 112"/>
          <p:cNvSpPr/>
          <p:nvPr/>
        </p:nvSpPr>
        <p:spPr bwMode="auto">
          <a:xfrm>
            <a:off x="2600787" y="40770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4" name="正方形/長方形 113"/>
          <p:cNvSpPr/>
          <p:nvPr/>
        </p:nvSpPr>
        <p:spPr bwMode="auto">
          <a:xfrm>
            <a:off x="2600787" y="47251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5" name="正方形/長方形 114"/>
          <p:cNvSpPr/>
          <p:nvPr/>
        </p:nvSpPr>
        <p:spPr bwMode="auto">
          <a:xfrm>
            <a:off x="2816811" y="49411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6" name="正方形/長方形 115"/>
          <p:cNvSpPr/>
          <p:nvPr/>
        </p:nvSpPr>
        <p:spPr bwMode="auto">
          <a:xfrm>
            <a:off x="3248859" y="40770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7" name="正方形/長方形 116"/>
          <p:cNvSpPr/>
          <p:nvPr/>
        </p:nvSpPr>
        <p:spPr bwMode="auto">
          <a:xfrm>
            <a:off x="3464883" y="42930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8" name="正方形/長方形 117"/>
          <p:cNvSpPr/>
          <p:nvPr/>
        </p:nvSpPr>
        <p:spPr bwMode="auto">
          <a:xfrm>
            <a:off x="3248859" y="47251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3464883" y="49411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0" name="正方形/長方形 119"/>
          <p:cNvSpPr/>
          <p:nvPr/>
        </p:nvSpPr>
        <p:spPr bwMode="auto">
          <a:xfrm>
            <a:off x="3896931" y="40770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1" name="正方形/長方形 120"/>
          <p:cNvSpPr/>
          <p:nvPr/>
        </p:nvSpPr>
        <p:spPr bwMode="auto">
          <a:xfrm>
            <a:off x="4112955" y="42930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2" name="正方形/長方形 121"/>
          <p:cNvSpPr/>
          <p:nvPr/>
        </p:nvSpPr>
        <p:spPr bwMode="auto">
          <a:xfrm>
            <a:off x="3896931" y="47251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3" name="正方形/長方形 122"/>
          <p:cNvSpPr/>
          <p:nvPr/>
        </p:nvSpPr>
        <p:spPr bwMode="auto">
          <a:xfrm>
            <a:off x="4112955" y="49411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124" name="直線コネクタ 123"/>
          <p:cNvCxnSpPr>
            <a:stCxn id="117" idx="2"/>
            <a:endCxn id="119" idx="0"/>
          </p:cNvCxnSpPr>
          <p:nvPr/>
        </p:nvCxnSpPr>
        <p:spPr bwMode="auto">
          <a:xfrm rot="5400000">
            <a:off x="3356871" y="47251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正方形/長方形 124"/>
          <p:cNvSpPr/>
          <p:nvPr/>
        </p:nvSpPr>
        <p:spPr bwMode="auto">
          <a:xfrm>
            <a:off x="2816811" y="42930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127" name="直線コネクタ 126"/>
          <p:cNvCxnSpPr/>
          <p:nvPr/>
        </p:nvCxnSpPr>
        <p:spPr bwMode="auto">
          <a:xfrm rot="5400000">
            <a:off x="3999851" y="47251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直線コネクタ 127"/>
          <p:cNvCxnSpPr/>
          <p:nvPr/>
        </p:nvCxnSpPr>
        <p:spPr bwMode="auto">
          <a:xfrm rot="5400000">
            <a:off x="2051720" y="47251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テキスト ボックス 130"/>
          <p:cNvSpPr txBox="1"/>
          <p:nvPr/>
        </p:nvSpPr>
        <p:spPr>
          <a:xfrm>
            <a:off x="153696" y="4365104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chip 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4" name="直線コネクタ 133"/>
          <p:cNvCxnSpPr/>
          <p:nvPr/>
        </p:nvCxnSpPr>
        <p:spPr bwMode="auto">
          <a:xfrm rot="10800000">
            <a:off x="3676006" y="4395926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直線コネクタ 135"/>
          <p:cNvCxnSpPr/>
          <p:nvPr/>
        </p:nvCxnSpPr>
        <p:spPr bwMode="auto">
          <a:xfrm rot="10800000">
            <a:off x="3676005" y="5043998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正方形/長方形 128"/>
          <p:cNvSpPr/>
          <p:nvPr/>
        </p:nvSpPr>
        <p:spPr bwMode="auto">
          <a:xfrm>
            <a:off x="1944941" y="4066327"/>
            <a:ext cx="2592288" cy="1296144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0" name="正方形/長方形 129"/>
          <p:cNvSpPr/>
          <p:nvPr/>
        </p:nvSpPr>
        <p:spPr bwMode="auto">
          <a:xfrm>
            <a:off x="1952715" y="4077072"/>
            <a:ext cx="2592288" cy="1296144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2" name="右中かっこ 141"/>
          <p:cNvSpPr/>
          <p:nvPr/>
        </p:nvSpPr>
        <p:spPr bwMode="auto">
          <a:xfrm>
            <a:off x="4644008" y="2708920"/>
            <a:ext cx="648072" cy="4032448"/>
          </a:xfrm>
          <a:prstGeom prst="rightBrace">
            <a:avLst>
              <a:gd name="adj1" fmla="val 141502"/>
              <a:gd name="adj2" fmla="val 18104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5292079" y="3030051"/>
            <a:ext cx="392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chips are stacked for each application</a:t>
            </a:r>
            <a:endParaRPr kumimoji="1" lang="en-US" altLang="ja-JP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5612797" y="5847655"/>
            <a:ext cx="3063659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example (4 chips)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3291391" y="5608083"/>
            <a:ext cx="531054" cy="461863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4" name="直線矢印コネクタ 93"/>
          <p:cNvCxnSpPr/>
          <p:nvPr/>
        </p:nvCxnSpPr>
        <p:spPr>
          <a:xfrm>
            <a:off x="3734283" y="5998015"/>
            <a:ext cx="1233761" cy="599337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/>
          <p:cNvSpPr txBox="1"/>
          <p:nvPr/>
        </p:nvSpPr>
        <p:spPr>
          <a:xfrm>
            <a:off x="4932040" y="6396335"/>
            <a:ext cx="376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Inductor (vertical link)</a:t>
            </a:r>
          </a:p>
        </p:txBody>
      </p:sp>
      <p:sp>
        <p:nvSpPr>
          <p:cNvPr id="98" name="フローチャート : 代替処理 97"/>
          <p:cNvSpPr>
            <a:spLocks noChangeArrowheads="1"/>
          </p:cNvSpPr>
          <p:nvPr/>
        </p:nvSpPr>
        <p:spPr bwMode="auto">
          <a:xfrm flipH="1">
            <a:off x="153692" y="908720"/>
            <a:ext cx="8882799" cy="2664296"/>
          </a:xfrm>
          <a:prstGeom prst="flowChartAlternateProcess">
            <a:avLst/>
          </a:prstGeom>
          <a:solidFill>
            <a:srgbClr val="FFFF99"/>
          </a:solidFill>
          <a:ln w="28575" algn="ctr">
            <a:noFill/>
            <a:round/>
            <a:headEnd/>
            <a:tailEnd/>
          </a:ln>
        </p:spPr>
        <p:txBody>
          <a:bodyPr lIns="90000" tIns="0" rIns="90000" bIns="0" anchor="ctr"/>
          <a:lstStyle/>
          <a:p>
            <a:pPr algn="ctr">
              <a:spcBef>
                <a:spcPct val="50000"/>
              </a:spcBef>
            </a:pPr>
            <a:r>
              <a:rPr lang="en-US" altLang="ja-JP" sz="2800" b="1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Adding randomness induces small-world effect</a:t>
            </a:r>
          </a:p>
          <a:p>
            <a:pPr algn="ctr">
              <a:spcBef>
                <a:spcPct val="50000"/>
              </a:spcBef>
            </a:pPr>
            <a:r>
              <a:rPr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Here we examine two cases:</a:t>
            </a:r>
          </a:p>
          <a:p>
            <a:pPr marL="514350" indent="-514350">
              <a:spcBef>
                <a:spcPct val="50000"/>
              </a:spcBef>
              <a:buAutoNum type="arabicParenR"/>
            </a:pPr>
            <a:r>
              <a:rPr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Adding random </a:t>
            </a:r>
            <a:r>
              <a:rPr lang="en-US" altLang="ja-JP" sz="2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NoC</a:t>
            </a:r>
            <a:r>
              <a:rPr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chip to </a:t>
            </a:r>
            <a:r>
              <a:rPr lang="en-US" altLang="ja-JP" sz="2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NoC</a:t>
            </a:r>
            <a:r>
              <a:rPr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-less 3D ICs</a:t>
            </a:r>
          </a:p>
          <a:p>
            <a:pPr marL="514350" indent="-514350">
              <a:spcBef>
                <a:spcPct val="50000"/>
              </a:spcBef>
              <a:buAutoNum type="arabicParenR"/>
            </a:pPr>
            <a:r>
              <a:rPr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Replacing regular 2D </a:t>
            </a:r>
            <a:r>
              <a:rPr lang="en-US" altLang="ja-JP" sz="2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NoC</a:t>
            </a:r>
            <a:r>
              <a:rPr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with random 2D </a:t>
            </a:r>
            <a:r>
              <a:rPr lang="en-US" altLang="ja-JP" sz="2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NoC</a:t>
            </a:r>
            <a:endParaRPr lang="ja-JP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Big picture: </a:t>
            </a:r>
            <a:r>
              <a:rPr lang="en-US" altLang="ja-JP" sz="3200" dirty="0"/>
              <a:t>3D </a:t>
            </a:r>
            <a:r>
              <a:rPr lang="en-US" altLang="ja-JP" sz="3200" dirty="0" err="1" smtClean="0"/>
              <a:t>WiNoC</a:t>
            </a:r>
            <a:r>
              <a:rPr lang="en-US" altLang="ja-JP" sz="3200" dirty="0" smtClean="0"/>
              <a:t> w/ Random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266429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R</a:t>
            </a:r>
            <a:r>
              <a:rPr kumimoji="1" lang="en-US" altLang="ja-JP" dirty="0" smtClean="0"/>
              <a:t>outer IP macros have the same # of ports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Unused ports can be used for long-range links</a:t>
            </a:r>
          </a:p>
          <a:p>
            <a:pPr lvl="1"/>
            <a:r>
              <a:rPr lang="en-US" altLang="ja-JP" dirty="0" smtClean="0"/>
              <a:t>In addition, redundant links are implemented and statically multiplexed by FPGA-like switch boxes</a:t>
            </a:r>
          </a:p>
          <a:p>
            <a:pPr lvl="1"/>
            <a:r>
              <a:rPr kumimoji="1" lang="en-US" altLang="ja-JP" dirty="0" smtClean="0"/>
              <a:t>By reconfiguring the switch boxes, an unique random wire pattern </a:t>
            </a:r>
            <a:r>
              <a:rPr lang="en-US" altLang="ja-JP" dirty="0" smtClean="0"/>
              <a:t>can be </a:t>
            </a:r>
            <a:r>
              <a:rPr kumimoji="1" lang="en-US" altLang="ja-JP" dirty="0" smtClean="0"/>
              <a:t>generated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grpSp>
        <p:nvGrpSpPr>
          <p:cNvPr id="108" name="グループ化 107"/>
          <p:cNvGrpSpPr/>
          <p:nvPr/>
        </p:nvGrpSpPr>
        <p:grpSpPr>
          <a:xfrm>
            <a:off x="467544" y="3356992"/>
            <a:ext cx="936104" cy="3258916"/>
            <a:chOff x="467544" y="3501008"/>
            <a:chExt cx="936104" cy="3258916"/>
          </a:xfrm>
        </p:grpSpPr>
        <p:sp>
          <p:nvSpPr>
            <p:cNvPr id="5" name="正方形/長方形 4"/>
            <p:cNvSpPr/>
            <p:nvPr/>
          </p:nvSpPr>
          <p:spPr>
            <a:xfrm>
              <a:off x="827584" y="3501008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>
              <a:stCxn id="5" idx="2"/>
            </p:cNvCxnSpPr>
            <p:nvPr/>
          </p:nvCxnSpPr>
          <p:spPr>
            <a:xfrm>
              <a:off x="1115616" y="4086350"/>
              <a:ext cx="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グループ化 25"/>
            <p:cNvGrpSpPr/>
            <p:nvPr/>
          </p:nvGrpSpPr>
          <p:grpSpPr>
            <a:xfrm>
              <a:off x="467544" y="3654302"/>
              <a:ext cx="360040" cy="504056"/>
              <a:chOff x="611560" y="1556792"/>
              <a:chExt cx="360040" cy="504056"/>
            </a:xfrm>
          </p:grpSpPr>
          <p:grpSp>
            <p:nvGrpSpPr>
              <p:cNvPr id="39" name="グループ化 38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42" name="正方形/長方形 41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正方形/長方形 42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40" name="直線コネクタ 39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正方形/長方形 91"/>
            <p:cNvSpPr/>
            <p:nvPr/>
          </p:nvSpPr>
          <p:spPr>
            <a:xfrm>
              <a:off x="827584" y="4806430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3" name="直線コネクタ 92"/>
            <p:cNvCxnSpPr>
              <a:stCxn id="92" idx="2"/>
            </p:cNvCxnSpPr>
            <p:nvPr/>
          </p:nvCxnSpPr>
          <p:spPr>
            <a:xfrm>
              <a:off x="1115616" y="5391772"/>
              <a:ext cx="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グループ化 93"/>
            <p:cNvGrpSpPr/>
            <p:nvPr/>
          </p:nvGrpSpPr>
          <p:grpSpPr>
            <a:xfrm>
              <a:off x="467544" y="4959724"/>
              <a:ext cx="360040" cy="504056"/>
              <a:chOff x="611560" y="1556792"/>
              <a:chExt cx="360040" cy="504056"/>
            </a:xfrm>
          </p:grpSpPr>
          <p:grpSp>
            <p:nvGrpSpPr>
              <p:cNvPr id="95" name="グループ化 94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98" name="正方形/長方形 97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正方形/長方形 98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96" name="直線コネクタ 95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正方形/長方形 99"/>
            <p:cNvSpPr/>
            <p:nvPr/>
          </p:nvSpPr>
          <p:spPr>
            <a:xfrm>
              <a:off x="827584" y="6102574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2" name="グループ化 101"/>
            <p:cNvGrpSpPr/>
            <p:nvPr/>
          </p:nvGrpSpPr>
          <p:grpSpPr>
            <a:xfrm>
              <a:off x="467544" y="6255868"/>
              <a:ext cx="360040" cy="504056"/>
              <a:chOff x="611560" y="1556792"/>
              <a:chExt cx="360040" cy="504056"/>
            </a:xfrm>
          </p:grpSpPr>
          <p:grpSp>
            <p:nvGrpSpPr>
              <p:cNvPr id="103" name="グループ化 102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06" name="正方形/長方形 105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正方形/長方形 106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04" name="直線コネクタ 103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グループ化 108"/>
          <p:cNvGrpSpPr/>
          <p:nvPr/>
        </p:nvGrpSpPr>
        <p:grpSpPr>
          <a:xfrm>
            <a:off x="1763688" y="3356992"/>
            <a:ext cx="936104" cy="3258916"/>
            <a:chOff x="467544" y="3501008"/>
            <a:chExt cx="936104" cy="3258916"/>
          </a:xfrm>
        </p:grpSpPr>
        <p:sp>
          <p:nvSpPr>
            <p:cNvPr id="110" name="正方形/長方形 109"/>
            <p:cNvSpPr/>
            <p:nvPr/>
          </p:nvSpPr>
          <p:spPr>
            <a:xfrm>
              <a:off x="827584" y="3501008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1" name="直線コネクタ 110"/>
            <p:cNvCxnSpPr>
              <a:stCxn id="110" idx="2"/>
            </p:cNvCxnSpPr>
            <p:nvPr/>
          </p:nvCxnSpPr>
          <p:spPr>
            <a:xfrm>
              <a:off x="1115616" y="4086350"/>
              <a:ext cx="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グループ化 111"/>
            <p:cNvGrpSpPr/>
            <p:nvPr/>
          </p:nvGrpSpPr>
          <p:grpSpPr>
            <a:xfrm>
              <a:off x="467544" y="3654302"/>
              <a:ext cx="360040" cy="504056"/>
              <a:chOff x="611560" y="1556792"/>
              <a:chExt cx="360040" cy="504056"/>
            </a:xfrm>
          </p:grpSpPr>
          <p:grpSp>
            <p:nvGrpSpPr>
              <p:cNvPr id="128" name="グループ化 127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31" name="正方形/長方形 130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" name="正方形/長方形 131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29" name="直線コネクタ 128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正方形/長方形 112"/>
            <p:cNvSpPr/>
            <p:nvPr/>
          </p:nvSpPr>
          <p:spPr>
            <a:xfrm>
              <a:off x="827584" y="4806430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4" name="直線コネクタ 113"/>
            <p:cNvCxnSpPr>
              <a:stCxn id="113" idx="2"/>
            </p:cNvCxnSpPr>
            <p:nvPr/>
          </p:nvCxnSpPr>
          <p:spPr>
            <a:xfrm>
              <a:off x="1115616" y="5391772"/>
              <a:ext cx="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グループ化 114"/>
            <p:cNvGrpSpPr/>
            <p:nvPr/>
          </p:nvGrpSpPr>
          <p:grpSpPr>
            <a:xfrm>
              <a:off x="467544" y="4959724"/>
              <a:ext cx="360040" cy="504056"/>
              <a:chOff x="611560" y="1556792"/>
              <a:chExt cx="360040" cy="504056"/>
            </a:xfrm>
          </p:grpSpPr>
          <p:grpSp>
            <p:nvGrpSpPr>
              <p:cNvPr id="123" name="グループ化 122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26" name="正方形/長方形 125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正方形/長方形 126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24" name="直線コネクタ 123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正方形/長方形 115"/>
            <p:cNvSpPr/>
            <p:nvPr/>
          </p:nvSpPr>
          <p:spPr>
            <a:xfrm>
              <a:off x="827584" y="6102574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7" name="グループ化 116"/>
            <p:cNvGrpSpPr/>
            <p:nvPr/>
          </p:nvGrpSpPr>
          <p:grpSpPr>
            <a:xfrm>
              <a:off x="467544" y="6255868"/>
              <a:ext cx="360040" cy="504056"/>
              <a:chOff x="611560" y="1556792"/>
              <a:chExt cx="360040" cy="504056"/>
            </a:xfrm>
          </p:grpSpPr>
          <p:grpSp>
            <p:nvGrpSpPr>
              <p:cNvPr id="118" name="グループ化 117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正方形/長方形 121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19" name="直線コネクタ 118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グループ化 132"/>
          <p:cNvGrpSpPr/>
          <p:nvPr/>
        </p:nvGrpSpPr>
        <p:grpSpPr>
          <a:xfrm>
            <a:off x="3059832" y="3356992"/>
            <a:ext cx="936104" cy="3258916"/>
            <a:chOff x="467544" y="3501008"/>
            <a:chExt cx="936104" cy="3258916"/>
          </a:xfrm>
        </p:grpSpPr>
        <p:sp>
          <p:nvSpPr>
            <p:cNvPr id="134" name="正方形/長方形 133"/>
            <p:cNvSpPr/>
            <p:nvPr/>
          </p:nvSpPr>
          <p:spPr>
            <a:xfrm>
              <a:off x="827584" y="3501008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5" name="直線コネクタ 134"/>
            <p:cNvCxnSpPr>
              <a:stCxn id="134" idx="2"/>
            </p:cNvCxnSpPr>
            <p:nvPr/>
          </p:nvCxnSpPr>
          <p:spPr>
            <a:xfrm>
              <a:off x="1115616" y="4086350"/>
              <a:ext cx="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グループ化 135"/>
            <p:cNvGrpSpPr/>
            <p:nvPr/>
          </p:nvGrpSpPr>
          <p:grpSpPr>
            <a:xfrm>
              <a:off x="467544" y="3654302"/>
              <a:ext cx="360040" cy="504056"/>
              <a:chOff x="611560" y="1556792"/>
              <a:chExt cx="360040" cy="504056"/>
            </a:xfrm>
          </p:grpSpPr>
          <p:grpSp>
            <p:nvGrpSpPr>
              <p:cNvPr id="152" name="グループ化 151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55" name="正方形/長方形 154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" name="正方形/長方形 155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53" name="直線コネクタ 152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正方形/長方形 136"/>
            <p:cNvSpPr/>
            <p:nvPr/>
          </p:nvSpPr>
          <p:spPr>
            <a:xfrm>
              <a:off x="827584" y="4806430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8" name="直線コネクタ 137"/>
            <p:cNvCxnSpPr>
              <a:stCxn id="137" idx="2"/>
            </p:cNvCxnSpPr>
            <p:nvPr/>
          </p:nvCxnSpPr>
          <p:spPr>
            <a:xfrm>
              <a:off x="1115616" y="5391772"/>
              <a:ext cx="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グループ化 138"/>
            <p:cNvGrpSpPr/>
            <p:nvPr/>
          </p:nvGrpSpPr>
          <p:grpSpPr>
            <a:xfrm>
              <a:off x="467544" y="4959724"/>
              <a:ext cx="360040" cy="504056"/>
              <a:chOff x="611560" y="1556792"/>
              <a:chExt cx="360040" cy="504056"/>
            </a:xfrm>
          </p:grpSpPr>
          <p:grpSp>
            <p:nvGrpSpPr>
              <p:cNvPr id="147" name="グループ化 146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50" name="正方形/長方形 149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" name="正方形/長方形 150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48" name="直線コネクタ 147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正方形/長方形 139"/>
            <p:cNvSpPr/>
            <p:nvPr/>
          </p:nvSpPr>
          <p:spPr>
            <a:xfrm>
              <a:off x="827584" y="6102574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1" name="グループ化 140"/>
            <p:cNvGrpSpPr/>
            <p:nvPr/>
          </p:nvGrpSpPr>
          <p:grpSpPr>
            <a:xfrm>
              <a:off x="467544" y="6255868"/>
              <a:ext cx="360040" cy="504056"/>
              <a:chOff x="611560" y="1556792"/>
              <a:chExt cx="360040" cy="504056"/>
            </a:xfrm>
          </p:grpSpPr>
          <p:grpSp>
            <p:nvGrpSpPr>
              <p:cNvPr id="142" name="グループ化 141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45" name="正方形/長方形 144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" name="正方形/長方形 145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43" name="直線コネクタ 142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7" name="直線コネクタ 156"/>
          <p:cNvCxnSpPr/>
          <p:nvPr/>
        </p:nvCxnSpPr>
        <p:spPr>
          <a:xfrm flipH="1" flipV="1">
            <a:off x="1419661" y="3428106"/>
            <a:ext cx="704067" cy="4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 flipH="1" flipV="1">
            <a:off x="2715805" y="3429000"/>
            <a:ext cx="704067" cy="4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 flipH="1" flipV="1">
            <a:off x="1419661" y="4723803"/>
            <a:ext cx="704067" cy="4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 flipH="1" flipV="1">
            <a:off x="2715805" y="4724697"/>
            <a:ext cx="704067" cy="4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 flipH="1" flipV="1">
            <a:off x="1419661" y="6019947"/>
            <a:ext cx="704067" cy="4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 flipH="1" flipV="1">
            <a:off x="2715805" y="6020841"/>
            <a:ext cx="704067" cy="4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" name="図 1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607796"/>
            <a:ext cx="3433074" cy="1349596"/>
          </a:xfrm>
          <a:prstGeom prst="rect">
            <a:avLst/>
          </a:prstGeom>
        </p:spPr>
      </p:pic>
      <p:pic>
        <p:nvPicPr>
          <p:cNvPr id="173" name="図 1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50277"/>
            <a:ext cx="3433074" cy="13495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3433074" cy="1349596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4139952" y="3429448"/>
            <a:ext cx="1224136" cy="0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V="1">
            <a:off x="4139952" y="4014343"/>
            <a:ext cx="1656184" cy="2290421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8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Big picture: </a:t>
            </a:r>
            <a:r>
              <a:rPr lang="en-US" altLang="ja-JP" sz="3200" dirty="0"/>
              <a:t>3D </a:t>
            </a:r>
            <a:r>
              <a:rPr lang="en-US" altLang="ja-JP" sz="3200" dirty="0" err="1"/>
              <a:t>WiNoC</a:t>
            </a:r>
            <a:r>
              <a:rPr lang="en-US" altLang="ja-JP" sz="3200" dirty="0"/>
              <a:t> w/ Random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266429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R</a:t>
            </a:r>
            <a:r>
              <a:rPr kumimoji="1" lang="en-US" altLang="ja-JP" dirty="0" smtClean="0"/>
              <a:t>outer IP macros have the same # of ports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Unused ports can be used for long-range links</a:t>
            </a:r>
          </a:p>
          <a:p>
            <a:pPr lvl="1"/>
            <a:r>
              <a:rPr lang="en-US" altLang="ja-JP" dirty="0" smtClean="0"/>
              <a:t>In addition, redundant links are implemented and statically multiplexed by FPGA-like switch boxes</a:t>
            </a:r>
          </a:p>
          <a:p>
            <a:pPr lvl="1"/>
            <a:r>
              <a:rPr kumimoji="1" lang="en-US" altLang="ja-JP" dirty="0" smtClean="0"/>
              <a:t>By reconfiguring the switch boxes, an unique random wire pattern </a:t>
            </a:r>
            <a:r>
              <a:rPr lang="en-US" altLang="ja-JP" dirty="0" smtClean="0"/>
              <a:t>can be </a:t>
            </a:r>
            <a:r>
              <a:rPr kumimoji="1" lang="en-US" altLang="ja-JP" dirty="0" smtClean="0"/>
              <a:t>generated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grpSp>
        <p:nvGrpSpPr>
          <p:cNvPr id="108" name="グループ化 107"/>
          <p:cNvGrpSpPr/>
          <p:nvPr/>
        </p:nvGrpSpPr>
        <p:grpSpPr>
          <a:xfrm>
            <a:off x="467544" y="3356992"/>
            <a:ext cx="936104" cy="3258916"/>
            <a:chOff x="467544" y="3501008"/>
            <a:chExt cx="936104" cy="3258916"/>
          </a:xfrm>
        </p:grpSpPr>
        <p:sp>
          <p:nvSpPr>
            <p:cNvPr id="5" name="正方形/長方形 4"/>
            <p:cNvSpPr/>
            <p:nvPr/>
          </p:nvSpPr>
          <p:spPr>
            <a:xfrm>
              <a:off x="827584" y="3501008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>
              <a:stCxn id="5" idx="2"/>
            </p:cNvCxnSpPr>
            <p:nvPr/>
          </p:nvCxnSpPr>
          <p:spPr>
            <a:xfrm>
              <a:off x="1115616" y="4086350"/>
              <a:ext cx="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グループ化 25"/>
            <p:cNvGrpSpPr/>
            <p:nvPr/>
          </p:nvGrpSpPr>
          <p:grpSpPr>
            <a:xfrm>
              <a:off x="467544" y="3654302"/>
              <a:ext cx="360040" cy="504056"/>
              <a:chOff x="611560" y="1556792"/>
              <a:chExt cx="360040" cy="504056"/>
            </a:xfrm>
          </p:grpSpPr>
          <p:grpSp>
            <p:nvGrpSpPr>
              <p:cNvPr id="39" name="グループ化 38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42" name="正方形/長方形 41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正方形/長方形 42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40" name="直線コネクタ 39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正方形/長方形 91"/>
            <p:cNvSpPr/>
            <p:nvPr/>
          </p:nvSpPr>
          <p:spPr>
            <a:xfrm>
              <a:off x="827584" y="4806430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3" name="直線コネクタ 92"/>
            <p:cNvCxnSpPr>
              <a:stCxn id="92" idx="2"/>
            </p:cNvCxnSpPr>
            <p:nvPr/>
          </p:nvCxnSpPr>
          <p:spPr>
            <a:xfrm>
              <a:off x="1115616" y="5391772"/>
              <a:ext cx="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グループ化 93"/>
            <p:cNvGrpSpPr/>
            <p:nvPr/>
          </p:nvGrpSpPr>
          <p:grpSpPr>
            <a:xfrm>
              <a:off x="467544" y="4959724"/>
              <a:ext cx="360040" cy="504056"/>
              <a:chOff x="611560" y="1556792"/>
              <a:chExt cx="360040" cy="504056"/>
            </a:xfrm>
          </p:grpSpPr>
          <p:grpSp>
            <p:nvGrpSpPr>
              <p:cNvPr id="95" name="グループ化 94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98" name="正方形/長方形 97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正方形/長方形 98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96" name="直線コネクタ 95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正方形/長方形 99"/>
            <p:cNvSpPr/>
            <p:nvPr/>
          </p:nvSpPr>
          <p:spPr>
            <a:xfrm>
              <a:off x="827584" y="6102574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2" name="グループ化 101"/>
            <p:cNvGrpSpPr/>
            <p:nvPr/>
          </p:nvGrpSpPr>
          <p:grpSpPr>
            <a:xfrm>
              <a:off x="467544" y="6255868"/>
              <a:ext cx="360040" cy="504056"/>
              <a:chOff x="611560" y="1556792"/>
              <a:chExt cx="360040" cy="504056"/>
            </a:xfrm>
          </p:grpSpPr>
          <p:grpSp>
            <p:nvGrpSpPr>
              <p:cNvPr id="103" name="グループ化 102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06" name="正方形/長方形 105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正方形/長方形 106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04" name="直線コネクタ 103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グループ化 108"/>
          <p:cNvGrpSpPr/>
          <p:nvPr/>
        </p:nvGrpSpPr>
        <p:grpSpPr>
          <a:xfrm>
            <a:off x="1763688" y="3356992"/>
            <a:ext cx="936104" cy="3258916"/>
            <a:chOff x="467544" y="3501008"/>
            <a:chExt cx="936104" cy="3258916"/>
          </a:xfrm>
        </p:grpSpPr>
        <p:sp>
          <p:nvSpPr>
            <p:cNvPr id="110" name="正方形/長方形 109"/>
            <p:cNvSpPr/>
            <p:nvPr/>
          </p:nvSpPr>
          <p:spPr>
            <a:xfrm>
              <a:off x="827584" y="3501008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1" name="直線コネクタ 110"/>
            <p:cNvCxnSpPr>
              <a:stCxn id="110" idx="2"/>
            </p:cNvCxnSpPr>
            <p:nvPr/>
          </p:nvCxnSpPr>
          <p:spPr>
            <a:xfrm>
              <a:off x="1115616" y="4086350"/>
              <a:ext cx="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グループ化 111"/>
            <p:cNvGrpSpPr/>
            <p:nvPr/>
          </p:nvGrpSpPr>
          <p:grpSpPr>
            <a:xfrm>
              <a:off x="467544" y="3654302"/>
              <a:ext cx="360040" cy="504056"/>
              <a:chOff x="611560" y="1556792"/>
              <a:chExt cx="360040" cy="504056"/>
            </a:xfrm>
          </p:grpSpPr>
          <p:grpSp>
            <p:nvGrpSpPr>
              <p:cNvPr id="128" name="グループ化 127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31" name="正方形/長方形 130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" name="正方形/長方形 131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29" name="直線コネクタ 128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正方形/長方形 112"/>
            <p:cNvSpPr/>
            <p:nvPr/>
          </p:nvSpPr>
          <p:spPr>
            <a:xfrm>
              <a:off x="827584" y="4806430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4" name="直線コネクタ 113"/>
            <p:cNvCxnSpPr>
              <a:stCxn id="113" idx="2"/>
            </p:cNvCxnSpPr>
            <p:nvPr/>
          </p:nvCxnSpPr>
          <p:spPr>
            <a:xfrm>
              <a:off x="1115616" y="5391772"/>
              <a:ext cx="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グループ化 114"/>
            <p:cNvGrpSpPr/>
            <p:nvPr/>
          </p:nvGrpSpPr>
          <p:grpSpPr>
            <a:xfrm>
              <a:off x="467544" y="4959724"/>
              <a:ext cx="360040" cy="504056"/>
              <a:chOff x="611560" y="1556792"/>
              <a:chExt cx="360040" cy="504056"/>
            </a:xfrm>
          </p:grpSpPr>
          <p:grpSp>
            <p:nvGrpSpPr>
              <p:cNvPr id="123" name="グループ化 122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26" name="正方形/長方形 125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正方形/長方形 126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24" name="直線コネクタ 123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正方形/長方形 115"/>
            <p:cNvSpPr/>
            <p:nvPr/>
          </p:nvSpPr>
          <p:spPr>
            <a:xfrm>
              <a:off x="827584" y="6102574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7" name="グループ化 116"/>
            <p:cNvGrpSpPr/>
            <p:nvPr/>
          </p:nvGrpSpPr>
          <p:grpSpPr>
            <a:xfrm>
              <a:off x="467544" y="6255868"/>
              <a:ext cx="360040" cy="504056"/>
              <a:chOff x="611560" y="1556792"/>
              <a:chExt cx="360040" cy="504056"/>
            </a:xfrm>
          </p:grpSpPr>
          <p:grpSp>
            <p:nvGrpSpPr>
              <p:cNvPr id="118" name="グループ化 117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正方形/長方形 121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19" name="直線コネクタ 118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グループ化 132"/>
          <p:cNvGrpSpPr/>
          <p:nvPr/>
        </p:nvGrpSpPr>
        <p:grpSpPr>
          <a:xfrm>
            <a:off x="3059832" y="3356992"/>
            <a:ext cx="936104" cy="3258916"/>
            <a:chOff x="467544" y="3501008"/>
            <a:chExt cx="936104" cy="3258916"/>
          </a:xfrm>
        </p:grpSpPr>
        <p:sp>
          <p:nvSpPr>
            <p:cNvPr id="134" name="正方形/長方形 133"/>
            <p:cNvSpPr/>
            <p:nvPr/>
          </p:nvSpPr>
          <p:spPr>
            <a:xfrm>
              <a:off x="827584" y="3501008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5" name="直線コネクタ 134"/>
            <p:cNvCxnSpPr>
              <a:stCxn id="134" idx="2"/>
            </p:cNvCxnSpPr>
            <p:nvPr/>
          </p:nvCxnSpPr>
          <p:spPr>
            <a:xfrm>
              <a:off x="1115616" y="4086350"/>
              <a:ext cx="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グループ化 135"/>
            <p:cNvGrpSpPr/>
            <p:nvPr/>
          </p:nvGrpSpPr>
          <p:grpSpPr>
            <a:xfrm>
              <a:off x="467544" y="3654302"/>
              <a:ext cx="360040" cy="504056"/>
              <a:chOff x="611560" y="1556792"/>
              <a:chExt cx="360040" cy="504056"/>
            </a:xfrm>
          </p:grpSpPr>
          <p:grpSp>
            <p:nvGrpSpPr>
              <p:cNvPr id="152" name="グループ化 151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55" name="正方形/長方形 154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" name="正方形/長方形 155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53" name="直線コネクタ 152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正方形/長方形 136"/>
            <p:cNvSpPr/>
            <p:nvPr/>
          </p:nvSpPr>
          <p:spPr>
            <a:xfrm>
              <a:off x="827584" y="4806430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8" name="直線コネクタ 137"/>
            <p:cNvCxnSpPr>
              <a:stCxn id="137" idx="2"/>
            </p:cNvCxnSpPr>
            <p:nvPr/>
          </p:nvCxnSpPr>
          <p:spPr>
            <a:xfrm>
              <a:off x="1115616" y="5391772"/>
              <a:ext cx="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グループ化 138"/>
            <p:cNvGrpSpPr/>
            <p:nvPr/>
          </p:nvGrpSpPr>
          <p:grpSpPr>
            <a:xfrm>
              <a:off x="467544" y="4959724"/>
              <a:ext cx="360040" cy="504056"/>
              <a:chOff x="611560" y="1556792"/>
              <a:chExt cx="360040" cy="504056"/>
            </a:xfrm>
          </p:grpSpPr>
          <p:grpSp>
            <p:nvGrpSpPr>
              <p:cNvPr id="147" name="グループ化 146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50" name="正方形/長方形 149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" name="正方形/長方形 150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48" name="直線コネクタ 147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正方形/長方形 139"/>
            <p:cNvSpPr/>
            <p:nvPr/>
          </p:nvSpPr>
          <p:spPr>
            <a:xfrm>
              <a:off x="827584" y="6102574"/>
              <a:ext cx="576064" cy="58534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1" name="グループ化 140"/>
            <p:cNvGrpSpPr/>
            <p:nvPr/>
          </p:nvGrpSpPr>
          <p:grpSpPr>
            <a:xfrm>
              <a:off x="467544" y="6255868"/>
              <a:ext cx="360040" cy="504056"/>
              <a:chOff x="611560" y="1556792"/>
              <a:chExt cx="360040" cy="504056"/>
            </a:xfrm>
          </p:grpSpPr>
          <p:grpSp>
            <p:nvGrpSpPr>
              <p:cNvPr id="142" name="グループ化 141"/>
              <p:cNvGrpSpPr/>
              <p:nvPr/>
            </p:nvGrpSpPr>
            <p:grpSpPr>
              <a:xfrm>
                <a:off x="611560" y="1556792"/>
                <a:ext cx="216024" cy="504056"/>
                <a:chOff x="611560" y="1484784"/>
                <a:chExt cx="216024" cy="504056"/>
              </a:xfrm>
            </p:grpSpPr>
            <p:sp>
              <p:nvSpPr>
                <p:cNvPr id="145" name="正方形/長方形 144"/>
                <p:cNvSpPr/>
                <p:nvPr/>
              </p:nvSpPr>
              <p:spPr>
                <a:xfrm>
                  <a:off x="611560" y="1484784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" name="正方形/長方形 145"/>
                <p:cNvSpPr/>
                <p:nvPr/>
              </p:nvSpPr>
              <p:spPr>
                <a:xfrm>
                  <a:off x="611560" y="1795928"/>
                  <a:ext cx="216024" cy="192912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43" name="直線コネクタ 142"/>
              <p:cNvCxnSpPr/>
              <p:nvPr/>
            </p:nvCxnSpPr>
            <p:spPr>
              <a:xfrm flipH="1">
                <a:off x="827584" y="1653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/>
              <p:cNvCxnSpPr/>
              <p:nvPr/>
            </p:nvCxnSpPr>
            <p:spPr>
              <a:xfrm flipH="1">
                <a:off x="827584" y="19168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7" name="直線コネクタ 156"/>
          <p:cNvCxnSpPr/>
          <p:nvPr/>
        </p:nvCxnSpPr>
        <p:spPr>
          <a:xfrm flipH="1" flipV="1">
            <a:off x="1419661" y="3428106"/>
            <a:ext cx="704067" cy="4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 flipH="1" flipV="1">
            <a:off x="2715805" y="3429000"/>
            <a:ext cx="704067" cy="4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 flipH="1" flipV="1">
            <a:off x="1419661" y="4723803"/>
            <a:ext cx="704067" cy="4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 flipH="1" flipV="1">
            <a:off x="2715805" y="4724697"/>
            <a:ext cx="704067" cy="4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 flipH="1" flipV="1">
            <a:off x="1419661" y="6019947"/>
            <a:ext cx="704067" cy="4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 flipH="1" flipV="1">
            <a:off x="2715805" y="6020841"/>
            <a:ext cx="704067" cy="4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グループ化 170"/>
          <p:cNvGrpSpPr/>
          <p:nvPr/>
        </p:nvGrpSpPr>
        <p:grpSpPr>
          <a:xfrm>
            <a:off x="1331640" y="3942333"/>
            <a:ext cx="2880320" cy="2871043"/>
            <a:chOff x="1331640" y="3942333"/>
            <a:chExt cx="2880320" cy="2871043"/>
          </a:xfrm>
        </p:grpSpPr>
        <p:sp>
          <p:nvSpPr>
            <p:cNvPr id="165" name="フリーフォーム 164"/>
            <p:cNvSpPr/>
            <p:nvPr/>
          </p:nvSpPr>
          <p:spPr>
            <a:xfrm flipV="1">
              <a:off x="1403649" y="5247756"/>
              <a:ext cx="2016224" cy="216024"/>
            </a:xfrm>
            <a:custGeom>
              <a:avLst/>
              <a:gdLst>
                <a:gd name="connsiteX0" fmla="*/ 0 w 2126511"/>
                <a:gd name="connsiteY0" fmla="*/ 361560 h 361560"/>
                <a:gd name="connsiteX1" fmla="*/ 1041991 w 2126511"/>
                <a:gd name="connsiteY1" fmla="*/ 53 h 361560"/>
                <a:gd name="connsiteX2" fmla="*/ 2126511 w 2126511"/>
                <a:gd name="connsiteY2" fmla="*/ 340295 h 3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511" h="361560">
                  <a:moveTo>
                    <a:pt x="0" y="361560"/>
                  </a:moveTo>
                  <a:cubicBezTo>
                    <a:pt x="343786" y="182578"/>
                    <a:pt x="687573" y="3597"/>
                    <a:pt x="1041991" y="53"/>
                  </a:cubicBezTo>
                  <a:cubicBezTo>
                    <a:pt x="1396409" y="-3491"/>
                    <a:pt x="1761460" y="168402"/>
                    <a:pt x="2126511" y="340295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/>
            <p:cNvSpPr/>
            <p:nvPr/>
          </p:nvSpPr>
          <p:spPr>
            <a:xfrm flipV="1">
              <a:off x="1403648" y="6543900"/>
              <a:ext cx="2016224" cy="269476"/>
            </a:xfrm>
            <a:custGeom>
              <a:avLst/>
              <a:gdLst>
                <a:gd name="connsiteX0" fmla="*/ 0 w 2126511"/>
                <a:gd name="connsiteY0" fmla="*/ 361560 h 361560"/>
                <a:gd name="connsiteX1" fmla="*/ 1041991 w 2126511"/>
                <a:gd name="connsiteY1" fmla="*/ 53 h 361560"/>
                <a:gd name="connsiteX2" fmla="*/ 2126511 w 2126511"/>
                <a:gd name="connsiteY2" fmla="*/ 340295 h 3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511" h="361560">
                  <a:moveTo>
                    <a:pt x="0" y="361560"/>
                  </a:moveTo>
                  <a:cubicBezTo>
                    <a:pt x="343786" y="182578"/>
                    <a:pt x="687573" y="3597"/>
                    <a:pt x="1041991" y="53"/>
                  </a:cubicBezTo>
                  <a:cubicBezTo>
                    <a:pt x="1396409" y="-3491"/>
                    <a:pt x="1761460" y="168402"/>
                    <a:pt x="2126511" y="340295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/>
            <p:cNvSpPr/>
            <p:nvPr/>
          </p:nvSpPr>
          <p:spPr>
            <a:xfrm flipV="1">
              <a:off x="1403648" y="3951612"/>
              <a:ext cx="2016224" cy="216024"/>
            </a:xfrm>
            <a:custGeom>
              <a:avLst/>
              <a:gdLst>
                <a:gd name="connsiteX0" fmla="*/ 0 w 2126511"/>
                <a:gd name="connsiteY0" fmla="*/ 361560 h 361560"/>
                <a:gd name="connsiteX1" fmla="*/ 1041991 w 2126511"/>
                <a:gd name="connsiteY1" fmla="*/ 53 h 361560"/>
                <a:gd name="connsiteX2" fmla="*/ 2126511 w 2126511"/>
                <a:gd name="connsiteY2" fmla="*/ 340295 h 3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511" h="361560">
                  <a:moveTo>
                    <a:pt x="0" y="361560"/>
                  </a:moveTo>
                  <a:cubicBezTo>
                    <a:pt x="343786" y="182578"/>
                    <a:pt x="687573" y="3597"/>
                    <a:pt x="1041991" y="53"/>
                  </a:cubicBezTo>
                  <a:cubicBezTo>
                    <a:pt x="1396409" y="-3491"/>
                    <a:pt x="1761460" y="168402"/>
                    <a:pt x="2126511" y="340295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/>
            <p:cNvSpPr/>
            <p:nvPr/>
          </p:nvSpPr>
          <p:spPr>
            <a:xfrm rot="5400000" flipH="1">
              <a:off x="462905" y="4811068"/>
              <a:ext cx="2025502" cy="288031"/>
            </a:xfrm>
            <a:custGeom>
              <a:avLst/>
              <a:gdLst>
                <a:gd name="connsiteX0" fmla="*/ 0 w 2126511"/>
                <a:gd name="connsiteY0" fmla="*/ 361560 h 361560"/>
                <a:gd name="connsiteX1" fmla="*/ 1041991 w 2126511"/>
                <a:gd name="connsiteY1" fmla="*/ 53 h 361560"/>
                <a:gd name="connsiteX2" fmla="*/ 2126511 w 2126511"/>
                <a:gd name="connsiteY2" fmla="*/ 340295 h 3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511" h="361560">
                  <a:moveTo>
                    <a:pt x="0" y="361560"/>
                  </a:moveTo>
                  <a:cubicBezTo>
                    <a:pt x="343786" y="182578"/>
                    <a:pt x="687573" y="3597"/>
                    <a:pt x="1041991" y="53"/>
                  </a:cubicBezTo>
                  <a:cubicBezTo>
                    <a:pt x="1396409" y="-3491"/>
                    <a:pt x="1761460" y="168402"/>
                    <a:pt x="2126511" y="340295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/>
            <p:cNvSpPr/>
            <p:nvPr/>
          </p:nvSpPr>
          <p:spPr>
            <a:xfrm rot="5400000" flipH="1">
              <a:off x="1759049" y="4820347"/>
              <a:ext cx="2025502" cy="288032"/>
            </a:xfrm>
            <a:custGeom>
              <a:avLst/>
              <a:gdLst>
                <a:gd name="connsiteX0" fmla="*/ 0 w 2126511"/>
                <a:gd name="connsiteY0" fmla="*/ 361560 h 361560"/>
                <a:gd name="connsiteX1" fmla="*/ 1041991 w 2126511"/>
                <a:gd name="connsiteY1" fmla="*/ 53 h 361560"/>
                <a:gd name="connsiteX2" fmla="*/ 2126511 w 2126511"/>
                <a:gd name="connsiteY2" fmla="*/ 340295 h 3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511" h="361560">
                  <a:moveTo>
                    <a:pt x="0" y="361560"/>
                  </a:moveTo>
                  <a:cubicBezTo>
                    <a:pt x="343786" y="182578"/>
                    <a:pt x="687573" y="3597"/>
                    <a:pt x="1041991" y="53"/>
                  </a:cubicBezTo>
                  <a:cubicBezTo>
                    <a:pt x="1396409" y="-3491"/>
                    <a:pt x="1761460" y="168402"/>
                    <a:pt x="2126511" y="340295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/>
            <p:cNvSpPr/>
            <p:nvPr/>
          </p:nvSpPr>
          <p:spPr>
            <a:xfrm rot="5400000" flipH="1">
              <a:off x="3055193" y="4820347"/>
              <a:ext cx="2025502" cy="288032"/>
            </a:xfrm>
            <a:custGeom>
              <a:avLst/>
              <a:gdLst>
                <a:gd name="connsiteX0" fmla="*/ 0 w 2126511"/>
                <a:gd name="connsiteY0" fmla="*/ 361560 h 361560"/>
                <a:gd name="connsiteX1" fmla="*/ 1041991 w 2126511"/>
                <a:gd name="connsiteY1" fmla="*/ 53 h 361560"/>
                <a:gd name="connsiteX2" fmla="*/ 2126511 w 2126511"/>
                <a:gd name="connsiteY2" fmla="*/ 340295 h 3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511" h="361560">
                  <a:moveTo>
                    <a:pt x="0" y="361560"/>
                  </a:moveTo>
                  <a:cubicBezTo>
                    <a:pt x="343786" y="182578"/>
                    <a:pt x="687573" y="3597"/>
                    <a:pt x="1041991" y="53"/>
                  </a:cubicBezTo>
                  <a:cubicBezTo>
                    <a:pt x="1396409" y="-3491"/>
                    <a:pt x="1761460" y="168402"/>
                    <a:pt x="2126511" y="340295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72" name="図 1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607796"/>
            <a:ext cx="3433074" cy="1349596"/>
          </a:xfrm>
          <a:prstGeom prst="rect">
            <a:avLst/>
          </a:prstGeom>
        </p:spPr>
      </p:pic>
      <p:pic>
        <p:nvPicPr>
          <p:cNvPr id="173" name="図 1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50277"/>
            <a:ext cx="3433074" cy="1349596"/>
          </a:xfrm>
          <a:prstGeom prst="rect">
            <a:avLst/>
          </a:prstGeom>
        </p:spPr>
      </p:pic>
      <p:pic>
        <p:nvPicPr>
          <p:cNvPr id="175" name="図 1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2924944"/>
            <a:ext cx="3433073" cy="1349596"/>
          </a:xfrm>
          <a:prstGeom prst="rect">
            <a:avLst/>
          </a:prstGeom>
        </p:spPr>
      </p:pic>
      <p:cxnSp>
        <p:nvCxnSpPr>
          <p:cNvPr id="176" name="直線コネクタ 175"/>
          <p:cNvCxnSpPr/>
          <p:nvPr/>
        </p:nvCxnSpPr>
        <p:spPr>
          <a:xfrm>
            <a:off x="4139952" y="3429448"/>
            <a:ext cx="1224136" cy="0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 flipV="1">
            <a:off x="4139952" y="4014343"/>
            <a:ext cx="1656184" cy="2290421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4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/>
          <a:lstStyle/>
          <a:p>
            <a:r>
              <a:rPr lang="en-US" altLang="ja-JP" dirty="0" smtClean="0"/>
              <a:t>Case 1</a:t>
            </a:r>
            <a:r>
              <a:rPr kumimoji="1" lang="en-US" altLang="ja-JP" dirty="0" smtClean="0"/>
              <a:t>: </a:t>
            </a:r>
            <a:r>
              <a:rPr lang="en-US" altLang="ja-JP" sz="3200" dirty="0" smtClean="0"/>
              <a:t>Random </a:t>
            </a:r>
            <a:r>
              <a:rPr lang="en-US" altLang="ja-JP" sz="3200" dirty="0" err="1" smtClean="0"/>
              <a:t>NoC</a:t>
            </a:r>
            <a:r>
              <a:rPr lang="en-US" altLang="ja-JP" sz="3200" dirty="0" smtClean="0"/>
              <a:t> to </a:t>
            </a:r>
            <a:r>
              <a:rPr lang="en-US" altLang="ja-JP" sz="3200" dirty="0" err="1" smtClean="0"/>
              <a:t>NoC</a:t>
            </a:r>
            <a:r>
              <a:rPr lang="en-US" altLang="ja-JP" sz="3200" dirty="0" smtClean="0"/>
              <a:t>-less 3D ICs</a:t>
            </a:r>
            <a:endParaRPr kumimoji="1" lang="ja-JP" altLang="en-US" sz="3200" dirty="0"/>
          </a:p>
        </p:txBody>
      </p:sp>
      <p:sp>
        <p:nvSpPr>
          <p:cNvPr id="19" name="コンテンツ プレースホルダ 18"/>
          <p:cNvSpPr>
            <a:spLocks noGrp="1"/>
          </p:cNvSpPr>
          <p:nvPr>
            <p:ph idx="1"/>
          </p:nvPr>
        </p:nvSpPr>
        <p:spPr>
          <a:xfrm>
            <a:off x="107504" y="836712"/>
            <a:ext cx="9107306" cy="144016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Each chip has inductors but does not have 2D </a:t>
            </a:r>
            <a:r>
              <a:rPr lang="en-US" altLang="ja-JP" sz="2800" dirty="0" err="1" smtClean="0"/>
              <a:t>NoC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Inductors in the same pillar form a </a:t>
            </a:r>
            <a:r>
              <a:rPr lang="en-US" altLang="ja-JP" sz="2400" b="1" u="sng" dirty="0"/>
              <a:t>v</a:t>
            </a:r>
            <a:r>
              <a:rPr lang="en-US" altLang="ja-JP" sz="2400" b="1" u="sng" dirty="0" smtClean="0"/>
              <a:t>ertical broadcast bus</a:t>
            </a:r>
          </a:p>
          <a:p>
            <a:pPr lvl="1"/>
            <a:r>
              <a:rPr lang="en-US" altLang="ja-JP" sz="2400" dirty="0" smtClean="0"/>
              <a:t>Horizontal connectivity is not provided at all (i.e., </a:t>
            </a:r>
            <a:r>
              <a:rPr lang="en-US" altLang="ja-JP" sz="2400" dirty="0" err="1" smtClean="0"/>
              <a:t>NoC</a:t>
            </a:r>
            <a:r>
              <a:rPr lang="en-US" altLang="ja-JP" sz="2400" dirty="0" smtClean="0"/>
              <a:t>-less)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79" name="正方形/長方形 78"/>
          <p:cNvSpPr/>
          <p:nvPr/>
        </p:nvSpPr>
        <p:spPr bwMode="auto">
          <a:xfrm>
            <a:off x="1259632" y="5175237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1475656" y="5391261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1" name="正方形/長方形 80"/>
          <p:cNvSpPr/>
          <p:nvPr/>
        </p:nvSpPr>
        <p:spPr bwMode="auto">
          <a:xfrm>
            <a:off x="1259632" y="5823309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2" name="正方形/長方形 81"/>
          <p:cNvSpPr/>
          <p:nvPr/>
        </p:nvSpPr>
        <p:spPr bwMode="auto">
          <a:xfrm>
            <a:off x="1475656" y="6039333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1907704" y="5175237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4" name="正方形/長方形 83"/>
          <p:cNvSpPr/>
          <p:nvPr/>
        </p:nvSpPr>
        <p:spPr bwMode="auto">
          <a:xfrm>
            <a:off x="1907704" y="5823309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2123728" y="6039333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6" name="正方形/長方形 85"/>
          <p:cNvSpPr/>
          <p:nvPr/>
        </p:nvSpPr>
        <p:spPr bwMode="auto">
          <a:xfrm>
            <a:off x="2555776" y="5175237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7" name="正方形/長方形 86"/>
          <p:cNvSpPr/>
          <p:nvPr/>
        </p:nvSpPr>
        <p:spPr bwMode="auto">
          <a:xfrm>
            <a:off x="2771800" y="5391261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8" name="正方形/長方形 87"/>
          <p:cNvSpPr/>
          <p:nvPr/>
        </p:nvSpPr>
        <p:spPr bwMode="auto">
          <a:xfrm>
            <a:off x="2555776" y="5823309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9" name="正方形/長方形 88"/>
          <p:cNvSpPr/>
          <p:nvPr/>
        </p:nvSpPr>
        <p:spPr bwMode="auto">
          <a:xfrm>
            <a:off x="2771800" y="6039333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0" name="正方形/長方形 89"/>
          <p:cNvSpPr/>
          <p:nvPr/>
        </p:nvSpPr>
        <p:spPr bwMode="auto">
          <a:xfrm>
            <a:off x="3203848" y="5175237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1" name="正方形/長方形 90"/>
          <p:cNvSpPr/>
          <p:nvPr/>
        </p:nvSpPr>
        <p:spPr bwMode="auto">
          <a:xfrm>
            <a:off x="3419872" y="5391261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2" name="正方形/長方形 91"/>
          <p:cNvSpPr/>
          <p:nvPr/>
        </p:nvSpPr>
        <p:spPr bwMode="auto">
          <a:xfrm>
            <a:off x="3203848" y="5823309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3419872" y="6039333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2123728" y="5391261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5" name="正方形/長方形 104"/>
          <p:cNvSpPr/>
          <p:nvPr/>
        </p:nvSpPr>
        <p:spPr bwMode="auto">
          <a:xfrm>
            <a:off x="1260132" y="5175237"/>
            <a:ext cx="2592288" cy="1296144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6" name="正方形/長方形 105"/>
          <p:cNvSpPr/>
          <p:nvPr/>
        </p:nvSpPr>
        <p:spPr bwMode="auto">
          <a:xfrm>
            <a:off x="1259632" y="5175237"/>
            <a:ext cx="2592288" cy="1296144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-97822" y="5463269"/>
            <a:ext cx="1933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  <a:p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-less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-62327" y="4023109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  <a:p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-less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59632" y="3735077"/>
            <a:ext cx="2592288" cy="1314189"/>
            <a:chOff x="1259632" y="3717032"/>
            <a:chExt cx="2592288" cy="1314189"/>
          </a:xfrm>
        </p:grpSpPr>
        <p:sp>
          <p:nvSpPr>
            <p:cNvPr id="109" name="正方形/長方形 108"/>
            <p:cNvSpPr/>
            <p:nvPr/>
          </p:nvSpPr>
          <p:spPr bwMode="auto">
            <a:xfrm>
              <a:off x="1259632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0" name="正方形/長方形 109"/>
            <p:cNvSpPr/>
            <p:nvPr/>
          </p:nvSpPr>
          <p:spPr bwMode="auto">
            <a:xfrm>
              <a:off x="1475656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1" name="正方形/長方形 110"/>
            <p:cNvSpPr/>
            <p:nvPr/>
          </p:nvSpPr>
          <p:spPr bwMode="auto">
            <a:xfrm>
              <a:off x="1259632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2" name="正方形/長方形 111"/>
            <p:cNvSpPr/>
            <p:nvPr/>
          </p:nvSpPr>
          <p:spPr bwMode="auto">
            <a:xfrm>
              <a:off x="1475656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3" name="正方形/長方形 112"/>
            <p:cNvSpPr/>
            <p:nvPr/>
          </p:nvSpPr>
          <p:spPr bwMode="auto">
            <a:xfrm>
              <a:off x="1907704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4" name="正方形/長方形 113"/>
            <p:cNvSpPr/>
            <p:nvPr/>
          </p:nvSpPr>
          <p:spPr bwMode="auto">
            <a:xfrm>
              <a:off x="1907704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5" name="正方形/長方形 114"/>
            <p:cNvSpPr/>
            <p:nvPr/>
          </p:nvSpPr>
          <p:spPr bwMode="auto">
            <a:xfrm>
              <a:off x="2123728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6" name="正方形/長方形 115"/>
            <p:cNvSpPr/>
            <p:nvPr/>
          </p:nvSpPr>
          <p:spPr bwMode="auto">
            <a:xfrm>
              <a:off x="2555776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7" name="正方形/長方形 116"/>
            <p:cNvSpPr/>
            <p:nvPr/>
          </p:nvSpPr>
          <p:spPr bwMode="auto">
            <a:xfrm>
              <a:off x="2771800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8" name="正方形/長方形 117"/>
            <p:cNvSpPr/>
            <p:nvPr/>
          </p:nvSpPr>
          <p:spPr bwMode="auto">
            <a:xfrm>
              <a:off x="2555776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9" name="正方形/長方形 118"/>
            <p:cNvSpPr/>
            <p:nvPr/>
          </p:nvSpPr>
          <p:spPr bwMode="auto">
            <a:xfrm>
              <a:off x="2771800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0" name="正方形/長方形 119"/>
            <p:cNvSpPr/>
            <p:nvPr/>
          </p:nvSpPr>
          <p:spPr bwMode="auto">
            <a:xfrm>
              <a:off x="3203848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1" name="正方形/長方形 120"/>
            <p:cNvSpPr/>
            <p:nvPr/>
          </p:nvSpPr>
          <p:spPr bwMode="auto">
            <a:xfrm>
              <a:off x="3419872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2" name="正方形/長方形 121"/>
            <p:cNvSpPr/>
            <p:nvPr/>
          </p:nvSpPr>
          <p:spPr bwMode="auto">
            <a:xfrm>
              <a:off x="3203848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3" name="正方形/長方形 122"/>
            <p:cNvSpPr/>
            <p:nvPr/>
          </p:nvSpPr>
          <p:spPr bwMode="auto">
            <a:xfrm>
              <a:off x="3419872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5" name="正方形/長方形 124"/>
            <p:cNvSpPr/>
            <p:nvPr/>
          </p:nvSpPr>
          <p:spPr bwMode="auto">
            <a:xfrm>
              <a:off x="2123728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9" name="正方形/長方形 128"/>
            <p:cNvSpPr/>
            <p:nvPr/>
          </p:nvSpPr>
          <p:spPr bwMode="auto">
            <a:xfrm>
              <a:off x="1259632" y="3735077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0" name="正方形/長方形 129"/>
            <p:cNvSpPr/>
            <p:nvPr/>
          </p:nvSpPr>
          <p:spPr bwMode="auto">
            <a:xfrm>
              <a:off x="1259632" y="371703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1259632" y="2276872"/>
            <a:ext cx="2592288" cy="1314189"/>
            <a:chOff x="1259632" y="3717032"/>
            <a:chExt cx="2592288" cy="1314189"/>
          </a:xfrm>
        </p:grpSpPr>
        <p:sp>
          <p:nvSpPr>
            <p:cNvPr id="75" name="正方形/長方形 74"/>
            <p:cNvSpPr/>
            <p:nvPr/>
          </p:nvSpPr>
          <p:spPr bwMode="auto">
            <a:xfrm>
              <a:off x="1259632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77" name="正方形/長方形 76"/>
            <p:cNvSpPr/>
            <p:nvPr/>
          </p:nvSpPr>
          <p:spPr bwMode="auto">
            <a:xfrm>
              <a:off x="1475656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 bwMode="auto">
            <a:xfrm>
              <a:off x="1259632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94" name="正方形/長方形 93"/>
            <p:cNvSpPr/>
            <p:nvPr/>
          </p:nvSpPr>
          <p:spPr bwMode="auto">
            <a:xfrm>
              <a:off x="1475656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95" name="正方形/長方形 94"/>
            <p:cNvSpPr/>
            <p:nvPr/>
          </p:nvSpPr>
          <p:spPr bwMode="auto">
            <a:xfrm>
              <a:off x="1907704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96" name="正方形/長方形 95"/>
            <p:cNvSpPr/>
            <p:nvPr/>
          </p:nvSpPr>
          <p:spPr bwMode="auto">
            <a:xfrm>
              <a:off x="1907704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98" name="正方形/長方形 97"/>
            <p:cNvSpPr/>
            <p:nvPr/>
          </p:nvSpPr>
          <p:spPr bwMode="auto">
            <a:xfrm>
              <a:off x="2123728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99" name="正方形/長方形 98"/>
            <p:cNvSpPr/>
            <p:nvPr/>
          </p:nvSpPr>
          <p:spPr bwMode="auto">
            <a:xfrm>
              <a:off x="2555776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00" name="正方形/長方形 99"/>
            <p:cNvSpPr/>
            <p:nvPr/>
          </p:nvSpPr>
          <p:spPr bwMode="auto">
            <a:xfrm>
              <a:off x="2771800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01" name="正方形/長方形 100"/>
            <p:cNvSpPr/>
            <p:nvPr/>
          </p:nvSpPr>
          <p:spPr bwMode="auto">
            <a:xfrm>
              <a:off x="2555776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02" name="正方形/長方形 101"/>
            <p:cNvSpPr/>
            <p:nvPr/>
          </p:nvSpPr>
          <p:spPr bwMode="auto">
            <a:xfrm>
              <a:off x="2771800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03" name="正方形/長方形 102"/>
            <p:cNvSpPr/>
            <p:nvPr/>
          </p:nvSpPr>
          <p:spPr bwMode="auto">
            <a:xfrm>
              <a:off x="3203848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04" name="正方形/長方形 103"/>
            <p:cNvSpPr/>
            <p:nvPr/>
          </p:nvSpPr>
          <p:spPr bwMode="auto">
            <a:xfrm>
              <a:off x="3419872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4" name="正方形/長方形 123"/>
            <p:cNvSpPr/>
            <p:nvPr/>
          </p:nvSpPr>
          <p:spPr bwMode="auto">
            <a:xfrm>
              <a:off x="3203848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6" name="正方形/長方形 125"/>
            <p:cNvSpPr/>
            <p:nvPr/>
          </p:nvSpPr>
          <p:spPr bwMode="auto">
            <a:xfrm>
              <a:off x="3419872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7" name="正方形/長方形 126"/>
            <p:cNvSpPr/>
            <p:nvPr/>
          </p:nvSpPr>
          <p:spPr bwMode="auto">
            <a:xfrm>
              <a:off x="2123728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8" name="正方形/長方形 127"/>
            <p:cNvSpPr/>
            <p:nvPr/>
          </p:nvSpPr>
          <p:spPr bwMode="auto">
            <a:xfrm>
              <a:off x="1259632" y="3735077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2" name="正方形/長方形 131"/>
            <p:cNvSpPr/>
            <p:nvPr/>
          </p:nvSpPr>
          <p:spPr bwMode="auto">
            <a:xfrm>
              <a:off x="1259632" y="371703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133" name="テキスト ボックス 132"/>
          <p:cNvSpPr txBox="1"/>
          <p:nvPr/>
        </p:nvSpPr>
        <p:spPr>
          <a:xfrm>
            <a:off x="-62327" y="2553332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  <a:p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-less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正方形/長方形 153"/>
          <p:cNvSpPr/>
          <p:nvPr/>
        </p:nvSpPr>
        <p:spPr bwMode="auto">
          <a:xfrm>
            <a:off x="5508104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1" name="正方形/長方形 160"/>
          <p:cNvSpPr/>
          <p:nvPr/>
        </p:nvSpPr>
        <p:spPr bwMode="auto">
          <a:xfrm>
            <a:off x="6804248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5" name="正方形/長方形 164"/>
          <p:cNvSpPr/>
          <p:nvPr/>
        </p:nvSpPr>
        <p:spPr bwMode="auto">
          <a:xfrm>
            <a:off x="7452320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8" name="正方形/長方形 167"/>
          <p:cNvSpPr/>
          <p:nvPr/>
        </p:nvSpPr>
        <p:spPr bwMode="auto">
          <a:xfrm>
            <a:off x="6156176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0" name="正方形/長方形 169"/>
          <p:cNvSpPr/>
          <p:nvPr/>
        </p:nvSpPr>
        <p:spPr bwMode="auto">
          <a:xfrm>
            <a:off x="5292080" y="2420888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6" name="正方形/長方形 175"/>
          <p:cNvSpPr/>
          <p:nvPr/>
        </p:nvSpPr>
        <p:spPr bwMode="auto">
          <a:xfrm>
            <a:off x="5508104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7" name="正方形/長方形 176"/>
          <p:cNvSpPr/>
          <p:nvPr/>
        </p:nvSpPr>
        <p:spPr bwMode="auto">
          <a:xfrm>
            <a:off x="6804248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8" name="正方形/長方形 177"/>
          <p:cNvSpPr/>
          <p:nvPr/>
        </p:nvSpPr>
        <p:spPr bwMode="auto">
          <a:xfrm>
            <a:off x="7452320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9" name="正方形/長方形 178"/>
          <p:cNvSpPr/>
          <p:nvPr/>
        </p:nvSpPr>
        <p:spPr bwMode="auto">
          <a:xfrm>
            <a:off x="6156176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0" name="正方形/長方形 179"/>
          <p:cNvSpPr/>
          <p:nvPr/>
        </p:nvSpPr>
        <p:spPr bwMode="auto">
          <a:xfrm>
            <a:off x="5292080" y="4005064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1" name="正方形/長方形 180"/>
          <p:cNvSpPr/>
          <p:nvPr/>
        </p:nvSpPr>
        <p:spPr bwMode="auto">
          <a:xfrm>
            <a:off x="5508104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2" name="正方形/長方形 181"/>
          <p:cNvSpPr/>
          <p:nvPr/>
        </p:nvSpPr>
        <p:spPr bwMode="auto">
          <a:xfrm>
            <a:off x="6804248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3" name="正方形/長方形 182"/>
          <p:cNvSpPr/>
          <p:nvPr/>
        </p:nvSpPr>
        <p:spPr bwMode="auto">
          <a:xfrm>
            <a:off x="7452320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4" name="正方形/長方形 183"/>
          <p:cNvSpPr/>
          <p:nvPr/>
        </p:nvSpPr>
        <p:spPr bwMode="auto">
          <a:xfrm>
            <a:off x="6156176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5" name="正方形/長方形 184"/>
          <p:cNvSpPr/>
          <p:nvPr/>
        </p:nvSpPr>
        <p:spPr bwMode="auto">
          <a:xfrm>
            <a:off x="5292080" y="5445224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7" name="フリーフォーム 186"/>
          <p:cNvSpPr/>
          <p:nvPr/>
        </p:nvSpPr>
        <p:spPr>
          <a:xfrm rot="21422635">
            <a:off x="3454102" y="4736918"/>
            <a:ext cx="912782" cy="1351032"/>
          </a:xfrm>
          <a:custGeom>
            <a:avLst/>
            <a:gdLst>
              <a:gd name="connsiteX0" fmla="*/ 53163 w 733813"/>
              <a:gd name="connsiteY0" fmla="*/ 0 h 1477925"/>
              <a:gd name="connsiteX1" fmla="*/ 733646 w 733813"/>
              <a:gd name="connsiteY1" fmla="*/ 818707 h 1477925"/>
              <a:gd name="connsiteX2" fmla="*/ 0 w 733813"/>
              <a:gd name="connsiteY2" fmla="*/ 1477925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813" h="1477925">
                <a:moveTo>
                  <a:pt x="53163" y="0"/>
                </a:moveTo>
                <a:cubicBezTo>
                  <a:pt x="397834" y="286193"/>
                  <a:pt x="742506" y="572386"/>
                  <a:pt x="733646" y="818707"/>
                </a:cubicBezTo>
                <a:cubicBezTo>
                  <a:pt x="724786" y="1065028"/>
                  <a:pt x="362393" y="1271476"/>
                  <a:pt x="0" y="1477925"/>
                </a:cubicBezTo>
              </a:path>
            </a:pathLst>
          </a:custGeom>
          <a:noFill/>
          <a:ln w="76200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5195684" y="6351711"/>
            <a:ext cx="2760692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Side view (3 chips)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7956376" y="25352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7956376" y="40770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7956376" y="555962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</p:txBody>
      </p:sp>
      <p:sp>
        <p:nvSpPr>
          <p:cNvPr id="222" name="正方形/長方形 221"/>
          <p:cNvSpPr/>
          <p:nvPr/>
        </p:nvSpPr>
        <p:spPr bwMode="auto">
          <a:xfrm>
            <a:off x="5334612" y="2446729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25" name="正方形/長方形 224"/>
          <p:cNvSpPr/>
          <p:nvPr/>
        </p:nvSpPr>
        <p:spPr bwMode="auto">
          <a:xfrm>
            <a:off x="5332189" y="4038317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26" name="正方形/長方形 225"/>
          <p:cNvSpPr/>
          <p:nvPr/>
        </p:nvSpPr>
        <p:spPr bwMode="auto">
          <a:xfrm>
            <a:off x="5332189" y="5467844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7596336" y="2708920"/>
            <a:ext cx="0" cy="3079794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テキスト ボックス 227"/>
          <p:cNvSpPr txBox="1"/>
          <p:nvPr/>
        </p:nvSpPr>
        <p:spPr>
          <a:xfrm>
            <a:off x="611560" y="646834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“― ― ―” Configuration</a:t>
            </a:r>
            <a:endParaRPr lang="en-US" altLang="ja-JP" sz="2400" b="1" dirty="0">
              <a:solidFill>
                <a:srgbClr val="C00000"/>
              </a:solidFill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230" name="フリーフォーム 229"/>
          <p:cNvSpPr/>
          <p:nvPr/>
        </p:nvSpPr>
        <p:spPr>
          <a:xfrm rot="21422635">
            <a:off x="3454102" y="3279466"/>
            <a:ext cx="912782" cy="1351032"/>
          </a:xfrm>
          <a:custGeom>
            <a:avLst/>
            <a:gdLst>
              <a:gd name="connsiteX0" fmla="*/ 53163 w 733813"/>
              <a:gd name="connsiteY0" fmla="*/ 0 h 1477925"/>
              <a:gd name="connsiteX1" fmla="*/ 733646 w 733813"/>
              <a:gd name="connsiteY1" fmla="*/ 818707 h 1477925"/>
              <a:gd name="connsiteX2" fmla="*/ 0 w 733813"/>
              <a:gd name="connsiteY2" fmla="*/ 1477925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813" h="1477925">
                <a:moveTo>
                  <a:pt x="53163" y="0"/>
                </a:moveTo>
                <a:cubicBezTo>
                  <a:pt x="397834" y="286193"/>
                  <a:pt x="742506" y="572386"/>
                  <a:pt x="733646" y="818707"/>
                </a:cubicBezTo>
                <a:cubicBezTo>
                  <a:pt x="724786" y="1065028"/>
                  <a:pt x="362393" y="1271476"/>
                  <a:pt x="0" y="1477925"/>
                </a:cubicBezTo>
              </a:path>
            </a:pathLst>
          </a:custGeom>
          <a:noFill/>
          <a:ln w="76200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4644008" y="3174067"/>
            <a:ext cx="328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</a:t>
            </a:r>
          </a:p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broadcast bus</a:t>
            </a:r>
          </a:p>
        </p:txBody>
      </p:sp>
    </p:spTree>
    <p:extLst>
      <p:ext uri="{BB962C8B-B14F-4D97-AF65-F5344CB8AC3E}">
        <p14:creationId xmlns:p14="http://schemas.microsoft.com/office/powerpoint/2010/main" val="28774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直線矢印コネクタ 204"/>
          <p:cNvCxnSpPr/>
          <p:nvPr/>
        </p:nvCxnSpPr>
        <p:spPr>
          <a:xfrm flipH="1">
            <a:off x="5724130" y="2744924"/>
            <a:ext cx="172819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/>
          <a:lstStyle/>
          <a:p>
            <a:r>
              <a:rPr lang="en-US" altLang="ja-JP" dirty="0" smtClean="0"/>
              <a:t>Case 1</a:t>
            </a:r>
            <a:r>
              <a:rPr kumimoji="1" lang="en-US" altLang="ja-JP" dirty="0" smtClean="0"/>
              <a:t>: </a:t>
            </a:r>
            <a:r>
              <a:rPr lang="en-US" altLang="ja-JP" sz="3200" dirty="0" smtClean="0"/>
              <a:t>Random </a:t>
            </a:r>
            <a:r>
              <a:rPr lang="en-US" altLang="ja-JP" sz="3200" dirty="0" err="1" smtClean="0"/>
              <a:t>NoC</a:t>
            </a:r>
            <a:r>
              <a:rPr lang="en-US" altLang="ja-JP" sz="3200" dirty="0" smtClean="0"/>
              <a:t> to </a:t>
            </a:r>
            <a:r>
              <a:rPr lang="en-US" altLang="ja-JP" sz="3200" dirty="0" err="1" smtClean="0"/>
              <a:t>NoC</a:t>
            </a:r>
            <a:r>
              <a:rPr lang="en-US" altLang="ja-JP" sz="3200" dirty="0" smtClean="0"/>
              <a:t>-less 3D ICs</a:t>
            </a:r>
            <a:endParaRPr kumimoji="1" lang="ja-JP" altLang="en-US" sz="3200" dirty="0"/>
          </a:p>
        </p:txBody>
      </p:sp>
      <p:sp>
        <p:nvSpPr>
          <p:cNvPr id="19" name="コンテンツ プレースホルダ 18"/>
          <p:cNvSpPr>
            <a:spLocks noGrp="1"/>
          </p:cNvSpPr>
          <p:nvPr>
            <p:ph idx="1"/>
          </p:nvPr>
        </p:nvSpPr>
        <p:spPr>
          <a:xfrm>
            <a:off x="107504" y="836712"/>
            <a:ext cx="9107306" cy="144016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Each chip has inductors but does not have 2D </a:t>
            </a:r>
            <a:r>
              <a:rPr lang="en-US" altLang="ja-JP" sz="2800" dirty="0" err="1" smtClean="0"/>
              <a:t>NoC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Inductors in the same pillar form a </a:t>
            </a:r>
            <a:r>
              <a:rPr lang="en-US" altLang="ja-JP" sz="2400" b="1" u="sng" dirty="0"/>
              <a:t>v</a:t>
            </a:r>
            <a:r>
              <a:rPr lang="en-US" altLang="ja-JP" sz="2400" b="1" u="sng" dirty="0" smtClean="0"/>
              <a:t>ertical broadcast bus</a:t>
            </a:r>
            <a:endParaRPr lang="en-US" altLang="ja-JP" sz="2400" b="1" u="sng" dirty="0"/>
          </a:p>
          <a:p>
            <a:pPr lvl="1"/>
            <a:r>
              <a:rPr lang="en-US" altLang="ja-JP" sz="2400" dirty="0" smtClean="0"/>
              <a:t>Adding a </a:t>
            </a:r>
            <a:r>
              <a:rPr lang="en-US" altLang="ja-JP" sz="2400" b="1" u="sng" dirty="0" smtClean="0"/>
              <a:t>2D Mesh </a:t>
            </a:r>
            <a:r>
              <a:rPr lang="en-US" altLang="ja-JP" sz="2400" b="1" u="sng" dirty="0" err="1" smtClean="0"/>
              <a:t>NoC</a:t>
            </a:r>
            <a:r>
              <a:rPr lang="en-US" altLang="ja-JP" sz="2400" dirty="0" smtClean="0"/>
              <a:t> to such </a:t>
            </a:r>
            <a:r>
              <a:rPr lang="en-US" altLang="ja-JP" sz="2400" b="1" u="sng" dirty="0" err="1" smtClean="0"/>
              <a:t>NoC</a:t>
            </a:r>
            <a:r>
              <a:rPr lang="en-US" altLang="ja-JP" sz="2400" b="1" u="sng" dirty="0" smtClean="0"/>
              <a:t>-less 3D IC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79" name="正方形/長方形 78"/>
          <p:cNvSpPr/>
          <p:nvPr/>
        </p:nvSpPr>
        <p:spPr bwMode="auto">
          <a:xfrm>
            <a:off x="1259632" y="5183490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1475656" y="5399514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1" name="正方形/長方形 80"/>
          <p:cNvSpPr/>
          <p:nvPr/>
        </p:nvSpPr>
        <p:spPr bwMode="auto">
          <a:xfrm>
            <a:off x="1259632" y="583156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2" name="正方形/長方形 81"/>
          <p:cNvSpPr/>
          <p:nvPr/>
        </p:nvSpPr>
        <p:spPr bwMode="auto">
          <a:xfrm>
            <a:off x="1475656" y="604758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1907704" y="5183490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4" name="正方形/長方形 83"/>
          <p:cNvSpPr/>
          <p:nvPr/>
        </p:nvSpPr>
        <p:spPr bwMode="auto">
          <a:xfrm>
            <a:off x="1907704" y="583156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2123728" y="604758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6" name="正方形/長方形 85"/>
          <p:cNvSpPr/>
          <p:nvPr/>
        </p:nvSpPr>
        <p:spPr bwMode="auto">
          <a:xfrm>
            <a:off x="2555776" y="5183490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7" name="正方形/長方形 86"/>
          <p:cNvSpPr/>
          <p:nvPr/>
        </p:nvSpPr>
        <p:spPr bwMode="auto">
          <a:xfrm>
            <a:off x="2771800" y="5399514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8" name="正方形/長方形 87"/>
          <p:cNvSpPr/>
          <p:nvPr/>
        </p:nvSpPr>
        <p:spPr bwMode="auto">
          <a:xfrm>
            <a:off x="2555776" y="583156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9" name="正方形/長方形 88"/>
          <p:cNvSpPr/>
          <p:nvPr/>
        </p:nvSpPr>
        <p:spPr bwMode="auto">
          <a:xfrm>
            <a:off x="2771800" y="604758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0" name="正方形/長方形 89"/>
          <p:cNvSpPr/>
          <p:nvPr/>
        </p:nvSpPr>
        <p:spPr bwMode="auto">
          <a:xfrm>
            <a:off x="3203848" y="5183490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1" name="正方形/長方形 90"/>
          <p:cNvSpPr/>
          <p:nvPr/>
        </p:nvSpPr>
        <p:spPr bwMode="auto">
          <a:xfrm>
            <a:off x="3419872" y="5399514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2" name="正方形/長方形 91"/>
          <p:cNvSpPr/>
          <p:nvPr/>
        </p:nvSpPr>
        <p:spPr bwMode="auto">
          <a:xfrm>
            <a:off x="3203848" y="583156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3419872" y="604758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2123728" y="5399514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5" name="正方形/長方形 104"/>
          <p:cNvSpPr/>
          <p:nvPr/>
        </p:nvSpPr>
        <p:spPr bwMode="auto">
          <a:xfrm>
            <a:off x="1260132" y="5183490"/>
            <a:ext cx="2592288" cy="1296144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6" name="正方形/長方形 105"/>
          <p:cNvSpPr/>
          <p:nvPr/>
        </p:nvSpPr>
        <p:spPr bwMode="auto">
          <a:xfrm>
            <a:off x="1259632" y="5183490"/>
            <a:ext cx="2592288" cy="1296144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-97822" y="5471522"/>
            <a:ext cx="1933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  <a:p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-less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-62327" y="4031362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  <a:p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-less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59632" y="3743330"/>
            <a:ext cx="2592288" cy="1314189"/>
            <a:chOff x="1259632" y="3717032"/>
            <a:chExt cx="2592288" cy="1314189"/>
          </a:xfrm>
        </p:grpSpPr>
        <p:sp>
          <p:nvSpPr>
            <p:cNvPr id="109" name="正方形/長方形 108"/>
            <p:cNvSpPr/>
            <p:nvPr/>
          </p:nvSpPr>
          <p:spPr bwMode="auto">
            <a:xfrm>
              <a:off x="1259632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0" name="正方形/長方形 109"/>
            <p:cNvSpPr/>
            <p:nvPr/>
          </p:nvSpPr>
          <p:spPr bwMode="auto">
            <a:xfrm>
              <a:off x="1475656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1" name="正方形/長方形 110"/>
            <p:cNvSpPr/>
            <p:nvPr/>
          </p:nvSpPr>
          <p:spPr bwMode="auto">
            <a:xfrm>
              <a:off x="1259632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2" name="正方形/長方形 111"/>
            <p:cNvSpPr/>
            <p:nvPr/>
          </p:nvSpPr>
          <p:spPr bwMode="auto">
            <a:xfrm>
              <a:off x="1475656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3" name="正方形/長方形 112"/>
            <p:cNvSpPr/>
            <p:nvPr/>
          </p:nvSpPr>
          <p:spPr bwMode="auto">
            <a:xfrm>
              <a:off x="1907704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4" name="正方形/長方形 113"/>
            <p:cNvSpPr/>
            <p:nvPr/>
          </p:nvSpPr>
          <p:spPr bwMode="auto">
            <a:xfrm>
              <a:off x="1907704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5" name="正方形/長方形 114"/>
            <p:cNvSpPr/>
            <p:nvPr/>
          </p:nvSpPr>
          <p:spPr bwMode="auto">
            <a:xfrm>
              <a:off x="2123728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6" name="正方形/長方形 115"/>
            <p:cNvSpPr/>
            <p:nvPr/>
          </p:nvSpPr>
          <p:spPr bwMode="auto">
            <a:xfrm>
              <a:off x="2555776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7" name="正方形/長方形 116"/>
            <p:cNvSpPr/>
            <p:nvPr/>
          </p:nvSpPr>
          <p:spPr bwMode="auto">
            <a:xfrm>
              <a:off x="2771800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8" name="正方形/長方形 117"/>
            <p:cNvSpPr/>
            <p:nvPr/>
          </p:nvSpPr>
          <p:spPr bwMode="auto">
            <a:xfrm>
              <a:off x="2555776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9" name="正方形/長方形 118"/>
            <p:cNvSpPr/>
            <p:nvPr/>
          </p:nvSpPr>
          <p:spPr bwMode="auto">
            <a:xfrm>
              <a:off x="2771800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0" name="正方形/長方形 119"/>
            <p:cNvSpPr/>
            <p:nvPr/>
          </p:nvSpPr>
          <p:spPr bwMode="auto">
            <a:xfrm>
              <a:off x="3203848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1" name="正方形/長方形 120"/>
            <p:cNvSpPr/>
            <p:nvPr/>
          </p:nvSpPr>
          <p:spPr bwMode="auto">
            <a:xfrm>
              <a:off x="3419872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2" name="正方形/長方形 121"/>
            <p:cNvSpPr/>
            <p:nvPr/>
          </p:nvSpPr>
          <p:spPr bwMode="auto">
            <a:xfrm>
              <a:off x="3203848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3" name="正方形/長方形 122"/>
            <p:cNvSpPr/>
            <p:nvPr/>
          </p:nvSpPr>
          <p:spPr bwMode="auto">
            <a:xfrm>
              <a:off x="3419872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5" name="正方形/長方形 124"/>
            <p:cNvSpPr/>
            <p:nvPr/>
          </p:nvSpPr>
          <p:spPr bwMode="auto">
            <a:xfrm>
              <a:off x="2123728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9" name="正方形/長方形 128"/>
            <p:cNvSpPr/>
            <p:nvPr/>
          </p:nvSpPr>
          <p:spPr bwMode="auto">
            <a:xfrm>
              <a:off x="1259632" y="3735077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0" name="正方形/長方形 129"/>
            <p:cNvSpPr/>
            <p:nvPr/>
          </p:nvSpPr>
          <p:spPr bwMode="auto">
            <a:xfrm>
              <a:off x="1259632" y="371703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133" name="テキスト ボックス 132"/>
          <p:cNvSpPr txBox="1"/>
          <p:nvPr/>
        </p:nvSpPr>
        <p:spPr>
          <a:xfrm>
            <a:off x="-62327" y="2561585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Mesh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5195684" y="6351711"/>
            <a:ext cx="2760692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Side view (3 chips)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8" name="グループ化 107"/>
          <p:cNvGrpSpPr/>
          <p:nvPr/>
        </p:nvGrpSpPr>
        <p:grpSpPr>
          <a:xfrm>
            <a:off x="1259632" y="2276872"/>
            <a:ext cx="2624848" cy="1322442"/>
            <a:chOff x="1259632" y="2276872"/>
            <a:chExt cx="2624848" cy="1322442"/>
          </a:xfrm>
        </p:grpSpPr>
        <p:sp>
          <p:nvSpPr>
            <p:cNvPr id="134" name="正方形/長方形 133"/>
            <p:cNvSpPr/>
            <p:nvPr/>
          </p:nvSpPr>
          <p:spPr bwMode="auto">
            <a:xfrm>
              <a:off x="1259632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5" name="正方形/長方形 134"/>
            <p:cNvSpPr/>
            <p:nvPr/>
          </p:nvSpPr>
          <p:spPr bwMode="auto">
            <a:xfrm>
              <a:off x="1475656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6" name="正方形/長方形 135"/>
            <p:cNvSpPr/>
            <p:nvPr/>
          </p:nvSpPr>
          <p:spPr bwMode="auto">
            <a:xfrm>
              <a:off x="1259632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7" name="正方形/長方形 136"/>
            <p:cNvSpPr/>
            <p:nvPr/>
          </p:nvSpPr>
          <p:spPr bwMode="auto">
            <a:xfrm>
              <a:off x="1475656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8" name="正方形/長方形 137"/>
            <p:cNvSpPr/>
            <p:nvPr/>
          </p:nvSpPr>
          <p:spPr bwMode="auto">
            <a:xfrm>
              <a:off x="1907704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9" name="正方形/長方形 138"/>
            <p:cNvSpPr/>
            <p:nvPr/>
          </p:nvSpPr>
          <p:spPr bwMode="auto">
            <a:xfrm>
              <a:off x="1907704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0" name="正方形/長方形 139"/>
            <p:cNvSpPr/>
            <p:nvPr/>
          </p:nvSpPr>
          <p:spPr bwMode="auto">
            <a:xfrm>
              <a:off x="2123728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1" name="正方形/長方形 140"/>
            <p:cNvSpPr/>
            <p:nvPr/>
          </p:nvSpPr>
          <p:spPr bwMode="auto">
            <a:xfrm>
              <a:off x="2555776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2" name="正方形/長方形 141"/>
            <p:cNvSpPr/>
            <p:nvPr/>
          </p:nvSpPr>
          <p:spPr bwMode="auto">
            <a:xfrm>
              <a:off x="2771800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3" name="正方形/長方形 142"/>
            <p:cNvSpPr/>
            <p:nvPr/>
          </p:nvSpPr>
          <p:spPr bwMode="auto">
            <a:xfrm>
              <a:off x="2555776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4" name="正方形/長方形 143"/>
            <p:cNvSpPr/>
            <p:nvPr/>
          </p:nvSpPr>
          <p:spPr bwMode="auto">
            <a:xfrm>
              <a:off x="2771800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5" name="正方形/長方形 144"/>
            <p:cNvSpPr/>
            <p:nvPr/>
          </p:nvSpPr>
          <p:spPr bwMode="auto">
            <a:xfrm>
              <a:off x="3203848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6" name="正方形/長方形 145"/>
            <p:cNvSpPr/>
            <p:nvPr/>
          </p:nvSpPr>
          <p:spPr bwMode="auto">
            <a:xfrm>
              <a:off x="3419872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7" name="正方形/長方形 146"/>
            <p:cNvSpPr/>
            <p:nvPr/>
          </p:nvSpPr>
          <p:spPr bwMode="auto">
            <a:xfrm>
              <a:off x="3203848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8" name="正方形/長方形 147"/>
            <p:cNvSpPr/>
            <p:nvPr/>
          </p:nvSpPr>
          <p:spPr bwMode="auto">
            <a:xfrm>
              <a:off x="3419872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149" name="直線コネクタ 148"/>
            <p:cNvCxnSpPr>
              <a:stCxn id="142" idx="2"/>
              <a:endCxn id="144" idx="0"/>
            </p:cNvCxnSpPr>
            <p:nvPr/>
          </p:nvCxnSpPr>
          <p:spPr bwMode="auto">
            <a:xfrm rot="5400000">
              <a:off x="266378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直線コネクタ 149"/>
            <p:cNvCxnSpPr>
              <a:stCxn id="144" idx="3"/>
              <a:endCxn id="148" idx="1"/>
            </p:cNvCxnSpPr>
            <p:nvPr/>
          </p:nvCxnSpPr>
          <p:spPr bwMode="auto">
            <a:xfrm>
              <a:off x="2987824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直線コネクタ 150"/>
            <p:cNvCxnSpPr>
              <a:stCxn id="137" idx="3"/>
              <a:endCxn id="140" idx="1"/>
            </p:cNvCxnSpPr>
            <p:nvPr/>
          </p:nvCxnSpPr>
          <p:spPr bwMode="auto">
            <a:xfrm>
              <a:off x="1691680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" name="正方形/長方形 151"/>
            <p:cNvSpPr/>
            <p:nvPr/>
          </p:nvSpPr>
          <p:spPr bwMode="auto">
            <a:xfrm>
              <a:off x="2123728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153" name="直線コネクタ 152"/>
            <p:cNvCxnSpPr>
              <a:stCxn id="135" idx="3"/>
            </p:cNvCxnSpPr>
            <p:nvPr/>
          </p:nvCxnSpPr>
          <p:spPr bwMode="auto">
            <a:xfrm>
              <a:off x="1691680" y="260090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直線コネクタ 154"/>
            <p:cNvCxnSpPr/>
            <p:nvPr/>
          </p:nvCxnSpPr>
          <p:spPr bwMode="auto">
            <a:xfrm rot="5400000">
              <a:off x="1362552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直線コネクタ 155"/>
            <p:cNvCxnSpPr/>
            <p:nvPr/>
          </p:nvCxnSpPr>
          <p:spPr bwMode="auto">
            <a:xfrm rot="5400000">
              <a:off x="330676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直線コネクタ 156"/>
            <p:cNvCxnSpPr/>
            <p:nvPr/>
          </p:nvCxnSpPr>
          <p:spPr bwMode="auto">
            <a:xfrm rot="5400000">
              <a:off x="202089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直線コネクタ 157"/>
            <p:cNvCxnSpPr/>
            <p:nvPr/>
          </p:nvCxnSpPr>
          <p:spPr bwMode="auto">
            <a:xfrm>
              <a:off x="2987824" y="259581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直線コネクタ 158"/>
            <p:cNvCxnSpPr/>
            <p:nvPr/>
          </p:nvCxnSpPr>
          <p:spPr bwMode="auto">
            <a:xfrm>
              <a:off x="2339752" y="259572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直線コネクタ 159"/>
            <p:cNvCxnSpPr/>
            <p:nvPr/>
          </p:nvCxnSpPr>
          <p:spPr bwMode="auto">
            <a:xfrm>
              <a:off x="2339752" y="324379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" name="正方形/長方形 161"/>
            <p:cNvSpPr/>
            <p:nvPr/>
          </p:nvSpPr>
          <p:spPr bwMode="auto">
            <a:xfrm>
              <a:off x="1292192" y="2303170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3" name="正方形/長方形 162"/>
            <p:cNvSpPr/>
            <p:nvPr/>
          </p:nvSpPr>
          <p:spPr bwMode="auto">
            <a:xfrm>
              <a:off x="1259632" y="227687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166" name="正方形/長方形 165"/>
          <p:cNvSpPr/>
          <p:nvPr/>
        </p:nvSpPr>
        <p:spPr bwMode="auto">
          <a:xfrm>
            <a:off x="5508104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7" name="正方形/長方形 166"/>
          <p:cNvSpPr/>
          <p:nvPr/>
        </p:nvSpPr>
        <p:spPr bwMode="auto">
          <a:xfrm>
            <a:off x="6804248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9" name="正方形/長方形 168"/>
          <p:cNvSpPr/>
          <p:nvPr/>
        </p:nvSpPr>
        <p:spPr bwMode="auto">
          <a:xfrm>
            <a:off x="7452320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1" name="正方形/長方形 170"/>
          <p:cNvSpPr/>
          <p:nvPr/>
        </p:nvSpPr>
        <p:spPr bwMode="auto">
          <a:xfrm>
            <a:off x="6156176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2" name="正方形/長方形 171"/>
          <p:cNvSpPr/>
          <p:nvPr/>
        </p:nvSpPr>
        <p:spPr bwMode="auto">
          <a:xfrm>
            <a:off x="5292080" y="2420888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3" name="正方形/長方形 172"/>
          <p:cNvSpPr/>
          <p:nvPr/>
        </p:nvSpPr>
        <p:spPr bwMode="auto">
          <a:xfrm>
            <a:off x="5508104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4" name="正方形/長方形 173"/>
          <p:cNvSpPr/>
          <p:nvPr/>
        </p:nvSpPr>
        <p:spPr bwMode="auto">
          <a:xfrm>
            <a:off x="6804248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5" name="正方形/長方形 174"/>
          <p:cNvSpPr/>
          <p:nvPr/>
        </p:nvSpPr>
        <p:spPr bwMode="auto">
          <a:xfrm>
            <a:off x="7452320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6" name="正方形/長方形 185"/>
          <p:cNvSpPr/>
          <p:nvPr/>
        </p:nvSpPr>
        <p:spPr bwMode="auto">
          <a:xfrm>
            <a:off x="6156176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8" name="正方形/長方形 187"/>
          <p:cNvSpPr/>
          <p:nvPr/>
        </p:nvSpPr>
        <p:spPr bwMode="auto">
          <a:xfrm>
            <a:off x="5292080" y="4005064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3" name="正方形/長方形 192"/>
          <p:cNvSpPr/>
          <p:nvPr/>
        </p:nvSpPr>
        <p:spPr bwMode="auto">
          <a:xfrm>
            <a:off x="5508104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4" name="正方形/長方形 193"/>
          <p:cNvSpPr/>
          <p:nvPr/>
        </p:nvSpPr>
        <p:spPr bwMode="auto">
          <a:xfrm>
            <a:off x="6804248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5" name="正方形/長方形 194"/>
          <p:cNvSpPr/>
          <p:nvPr/>
        </p:nvSpPr>
        <p:spPr bwMode="auto">
          <a:xfrm>
            <a:off x="7452320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6" name="正方形/長方形 195"/>
          <p:cNvSpPr/>
          <p:nvPr/>
        </p:nvSpPr>
        <p:spPr bwMode="auto">
          <a:xfrm>
            <a:off x="6156176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7" name="正方形/長方形 196"/>
          <p:cNvSpPr/>
          <p:nvPr/>
        </p:nvSpPr>
        <p:spPr bwMode="auto">
          <a:xfrm>
            <a:off x="5292080" y="5445224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7956376" y="25352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7956376" y="40770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7956376" y="555962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</p:txBody>
      </p:sp>
      <p:sp>
        <p:nvSpPr>
          <p:cNvPr id="201" name="正方形/長方形 200"/>
          <p:cNvSpPr/>
          <p:nvPr/>
        </p:nvSpPr>
        <p:spPr bwMode="auto">
          <a:xfrm>
            <a:off x="5328084" y="2452787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02" name="正方形/長方形 201"/>
          <p:cNvSpPr/>
          <p:nvPr/>
        </p:nvSpPr>
        <p:spPr bwMode="auto">
          <a:xfrm>
            <a:off x="5332189" y="4038317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03" name="正方形/長方形 202"/>
          <p:cNvSpPr/>
          <p:nvPr/>
        </p:nvSpPr>
        <p:spPr bwMode="auto">
          <a:xfrm>
            <a:off x="5332189" y="5467844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204" name="直線矢印コネクタ 203"/>
          <p:cNvCxnSpPr/>
          <p:nvPr/>
        </p:nvCxnSpPr>
        <p:spPr>
          <a:xfrm>
            <a:off x="7596336" y="2852936"/>
            <a:ext cx="0" cy="2935778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矢印コネクタ 205"/>
          <p:cNvCxnSpPr/>
          <p:nvPr/>
        </p:nvCxnSpPr>
        <p:spPr>
          <a:xfrm>
            <a:off x="6889621" y="2924944"/>
            <a:ext cx="562699" cy="1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矢印コネクタ 206"/>
          <p:cNvCxnSpPr/>
          <p:nvPr/>
        </p:nvCxnSpPr>
        <p:spPr>
          <a:xfrm flipV="1">
            <a:off x="6196307" y="2924944"/>
            <a:ext cx="0" cy="1415468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テキスト ボックス 207"/>
          <p:cNvSpPr txBox="1"/>
          <p:nvPr/>
        </p:nvSpPr>
        <p:spPr>
          <a:xfrm>
            <a:off x="611560" y="646834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“m ― ―” Configuration</a:t>
            </a:r>
            <a:endParaRPr lang="en-US" altLang="ja-JP" sz="2400" b="1" dirty="0">
              <a:solidFill>
                <a:srgbClr val="C00000"/>
              </a:solidFill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3995936" y="518349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3923928" y="33569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</a:t>
            </a:r>
          </a:p>
        </p:txBody>
      </p:sp>
      <p:cxnSp>
        <p:nvCxnSpPr>
          <p:cNvPr id="211" name="直線矢印コネクタ 210"/>
          <p:cNvCxnSpPr/>
          <p:nvPr/>
        </p:nvCxnSpPr>
        <p:spPr>
          <a:xfrm flipV="1">
            <a:off x="3635896" y="5559623"/>
            <a:ext cx="648072" cy="595975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/>
          <p:nvPr/>
        </p:nvCxnSpPr>
        <p:spPr>
          <a:xfrm flipV="1">
            <a:off x="2236922" y="3632678"/>
            <a:ext cx="1759015" cy="473506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/>
          <p:nvPr/>
        </p:nvCxnSpPr>
        <p:spPr>
          <a:xfrm>
            <a:off x="6241549" y="2924944"/>
            <a:ext cx="562699" cy="1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正方形/長方形 166"/>
          <p:cNvSpPr/>
          <p:nvPr/>
        </p:nvSpPr>
        <p:spPr bwMode="auto">
          <a:xfrm>
            <a:off x="6804248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205" name="直線矢印コネクタ 204"/>
          <p:cNvCxnSpPr/>
          <p:nvPr/>
        </p:nvCxnSpPr>
        <p:spPr>
          <a:xfrm flipH="1">
            <a:off x="5724130" y="2744924"/>
            <a:ext cx="172819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/>
          <a:lstStyle/>
          <a:p>
            <a:r>
              <a:rPr lang="en-US" altLang="ja-JP" dirty="0" smtClean="0"/>
              <a:t>Case 1</a:t>
            </a:r>
            <a:r>
              <a:rPr kumimoji="1" lang="en-US" altLang="ja-JP" dirty="0" smtClean="0"/>
              <a:t>: </a:t>
            </a:r>
            <a:r>
              <a:rPr lang="en-US" altLang="ja-JP" sz="3200" dirty="0" smtClean="0"/>
              <a:t>Random </a:t>
            </a:r>
            <a:r>
              <a:rPr lang="en-US" altLang="ja-JP" sz="3200" dirty="0" err="1" smtClean="0"/>
              <a:t>NoC</a:t>
            </a:r>
            <a:r>
              <a:rPr lang="en-US" altLang="ja-JP" sz="3200" dirty="0" smtClean="0"/>
              <a:t> to </a:t>
            </a:r>
            <a:r>
              <a:rPr lang="en-US" altLang="ja-JP" sz="3200" dirty="0" err="1" smtClean="0"/>
              <a:t>NoC</a:t>
            </a:r>
            <a:r>
              <a:rPr lang="en-US" altLang="ja-JP" sz="3200" dirty="0" smtClean="0"/>
              <a:t>-less 3D ICs</a:t>
            </a:r>
            <a:endParaRPr kumimoji="1" lang="ja-JP" altLang="en-US" sz="3200" dirty="0"/>
          </a:p>
        </p:txBody>
      </p:sp>
      <p:sp>
        <p:nvSpPr>
          <p:cNvPr id="19" name="コンテンツ プレースホルダ 18"/>
          <p:cNvSpPr>
            <a:spLocks noGrp="1"/>
          </p:cNvSpPr>
          <p:nvPr>
            <p:ph idx="1"/>
          </p:nvPr>
        </p:nvSpPr>
        <p:spPr>
          <a:xfrm>
            <a:off x="107504" y="836712"/>
            <a:ext cx="9107306" cy="144016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Each chip has inductors but does not have 2D </a:t>
            </a:r>
            <a:r>
              <a:rPr lang="en-US" altLang="ja-JP" sz="2800" dirty="0" err="1" smtClean="0"/>
              <a:t>NoC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Inductors in the same pillar form a </a:t>
            </a:r>
            <a:r>
              <a:rPr lang="en-US" altLang="ja-JP" sz="2400" b="1" u="sng" dirty="0"/>
              <a:t>v</a:t>
            </a:r>
            <a:r>
              <a:rPr lang="en-US" altLang="ja-JP" sz="2400" b="1" u="sng" dirty="0" smtClean="0"/>
              <a:t>ertical broadcast bus</a:t>
            </a:r>
            <a:endParaRPr lang="en-US" altLang="ja-JP" sz="2400" b="1" u="sng" dirty="0"/>
          </a:p>
          <a:p>
            <a:pPr lvl="1"/>
            <a:r>
              <a:rPr lang="en-US" altLang="ja-JP" sz="2400" dirty="0" smtClean="0"/>
              <a:t>Adding a </a:t>
            </a:r>
            <a:r>
              <a:rPr lang="en-US" altLang="ja-JP" sz="2400" b="1" u="sng" dirty="0" smtClean="0"/>
              <a:t>Random </a:t>
            </a:r>
            <a:r>
              <a:rPr lang="en-US" altLang="ja-JP" sz="2400" b="1" u="sng" dirty="0" err="1" smtClean="0"/>
              <a:t>NoC</a:t>
            </a:r>
            <a:r>
              <a:rPr lang="en-US" altLang="ja-JP" sz="2400" dirty="0" smtClean="0"/>
              <a:t> to such </a:t>
            </a:r>
            <a:r>
              <a:rPr lang="en-US" altLang="ja-JP" sz="2400" b="1" u="sng" dirty="0" err="1" smtClean="0"/>
              <a:t>NoC</a:t>
            </a:r>
            <a:r>
              <a:rPr lang="en-US" altLang="ja-JP" sz="2400" b="1" u="sng" dirty="0" smtClean="0"/>
              <a:t>-less 3D IC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79" name="正方形/長方形 78"/>
          <p:cNvSpPr/>
          <p:nvPr/>
        </p:nvSpPr>
        <p:spPr bwMode="auto">
          <a:xfrm>
            <a:off x="1259632" y="5183490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1475656" y="5399514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1" name="正方形/長方形 80"/>
          <p:cNvSpPr/>
          <p:nvPr/>
        </p:nvSpPr>
        <p:spPr bwMode="auto">
          <a:xfrm>
            <a:off x="1259632" y="583156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2" name="正方形/長方形 81"/>
          <p:cNvSpPr/>
          <p:nvPr/>
        </p:nvSpPr>
        <p:spPr bwMode="auto">
          <a:xfrm>
            <a:off x="1475656" y="604758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1907704" y="5183490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4" name="正方形/長方形 83"/>
          <p:cNvSpPr/>
          <p:nvPr/>
        </p:nvSpPr>
        <p:spPr bwMode="auto">
          <a:xfrm>
            <a:off x="1907704" y="583156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2123728" y="604758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6" name="正方形/長方形 85"/>
          <p:cNvSpPr/>
          <p:nvPr/>
        </p:nvSpPr>
        <p:spPr bwMode="auto">
          <a:xfrm>
            <a:off x="2555776" y="5183490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7" name="正方形/長方形 86"/>
          <p:cNvSpPr/>
          <p:nvPr/>
        </p:nvSpPr>
        <p:spPr bwMode="auto">
          <a:xfrm>
            <a:off x="2771800" y="5399514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8" name="正方形/長方形 87"/>
          <p:cNvSpPr/>
          <p:nvPr/>
        </p:nvSpPr>
        <p:spPr bwMode="auto">
          <a:xfrm>
            <a:off x="2555776" y="583156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9" name="正方形/長方形 88"/>
          <p:cNvSpPr/>
          <p:nvPr/>
        </p:nvSpPr>
        <p:spPr bwMode="auto">
          <a:xfrm>
            <a:off x="2771800" y="604758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0" name="正方形/長方形 89"/>
          <p:cNvSpPr/>
          <p:nvPr/>
        </p:nvSpPr>
        <p:spPr bwMode="auto">
          <a:xfrm>
            <a:off x="3203848" y="5183490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1" name="正方形/長方形 90"/>
          <p:cNvSpPr/>
          <p:nvPr/>
        </p:nvSpPr>
        <p:spPr bwMode="auto">
          <a:xfrm>
            <a:off x="3419872" y="5399514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2" name="正方形/長方形 91"/>
          <p:cNvSpPr/>
          <p:nvPr/>
        </p:nvSpPr>
        <p:spPr bwMode="auto">
          <a:xfrm>
            <a:off x="3203848" y="583156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3419872" y="604758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2123728" y="5399514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5" name="正方形/長方形 104"/>
          <p:cNvSpPr/>
          <p:nvPr/>
        </p:nvSpPr>
        <p:spPr bwMode="auto">
          <a:xfrm>
            <a:off x="1260132" y="5183490"/>
            <a:ext cx="2592288" cy="1296144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6" name="正方形/長方形 105"/>
          <p:cNvSpPr/>
          <p:nvPr/>
        </p:nvSpPr>
        <p:spPr bwMode="auto">
          <a:xfrm>
            <a:off x="1259632" y="5183490"/>
            <a:ext cx="2592288" cy="1296144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-97822" y="5471522"/>
            <a:ext cx="1933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  <a:p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-less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-62327" y="4031362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  <a:p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-less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59632" y="3743330"/>
            <a:ext cx="2592288" cy="1314189"/>
            <a:chOff x="1259632" y="3717032"/>
            <a:chExt cx="2592288" cy="1314189"/>
          </a:xfrm>
        </p:grpSpPr>
        <p:sp>
          <p:nvSpPr>
            <p:cNvPr id="109" name="正方形/長方形 108"/>
            <p:cNvSpPr/>
            <p:nvPr/>
          </p:nvSpPr>
          <p:spPr bwMode="auto">
            <a:xfrm>
              <a:off x="1259632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0" name="正方形/長方形 109"/>
            <p:cNvSpPr/>
            <p:nvPr/>
          </p:nvSpPr>
          <p:spPr bwMode="auto">
            <a:xfrm>
              <a:off x="1475656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1" name="正方形/長方形 110"/>
            <p:cNvSpPr/>
            <p:nvPr/>
          </p:nvSpPr>
          <p:spPr bwMode="auto">
            <a:xfrm>
              <a:off x="1259632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2" name="正方形/長方形 111"/>
            <p:cNvSpPr/>
            <p:nvPr/>
          </p:nvSpPr>
          <p:spPr bwMode="auto">
            <a:xfrm>
              <a:off x="1475656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3" name="正方形/長方形 112"/>
            <p:cNvSpPr/>
            <p:nvPr/>
          </p:nvSpPr>
          <p:spPr bwMode="auto">
            <a:xfrm>
              <a:off x="1907704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4" name="正方形/長方形 113"/>
            <p:cNvSpPr/>
            <p:nvPr/>
          </p:nvSpPr>
          <p:spPr bwMode="auto">
            <a:xfrm>
              <a:off x="1907704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5" name="正方形/長方形 114"/>
            <p:cNvSpPr/>
            <p:nvPr/>
          </p:nvSpPr>
          <p:spPr bwMode="auto">
            <a:xfrm>
              <a:off x="2123728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6" name="正方形/長方形 115"/>
            <p:cNvSpPr/>
            <p:nvPr/>
          </p:nvSpPr>
          <p:spPr bwMode="auto">
            <a:xfrm>
              <a:off x="2555776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7" name="正方形/長方形 116"/>
            <p:cNvSpPr/>
            <p:nvPr/>
          </p:nvSpPr>
          <p:spPr bwMode="auto">
            <a:xfrm>
              <a:off x="2771800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8" name="正方形/長方形 117"/>
            <p:cNvSpPr/>
            <p:nvPr/>
          </p:nvSpPr>
          <p:spPr bwMode="auto">
            <a:xfrm>
              <a:off x="2555776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9" name="正方形/長方形 118"/>
            <p:cNvSpPr/>
            <p:nvPr/>
          </p:nvSpPr>
          <p:spPr bwMode="auto">
            <a:xfrm>
              <a:off x="2771800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0" name="正方形/長方形 119"/>
            <p:cNvSpPr/>
            <p:nvPr/>
          </p:nvSpPr>
          <p:spPr bwMode="auto">
            <a:xfrm>
              <a:off x="3203848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1" name="正方形/長方形 120"/>
            <p:cNvSpPr/>
            <p:nvPr/>
          </p:nvSpPr>
          <p:spPr bwMode="auto">
            <a:xfrm>
              <a:off x="3419872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2" name="正方形/長方形 121"/>
            <p:cNvSpPr/>
            <p:nvPr/>
          </p:nvSpPr>
          <p:spPr bwMode="auto">
            <a:xfrm>
              <a:off x="3203848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3" name="正方形/長方形 122"/>
            <p:cNvSpPr/>
            <p:nvPr/>
          </p:nvSpPr>
          <p:spPr bwMode="auto">
            <a:xfrm>
              <a:off x="3419872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5" name="正方形/長方形 124"/>
            <p:cNvSpPr/>
            <p:nvPr/>
          </p:nvSpPr>
          <p:spPr bwMode="auto">
            <a:xfrm>
              <a:off x="2123728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9" name="正方形/長方形 128"/>
            <p:cNvSpPr/>
            <p:nvPr/>
          </p:nvSpPr>
          <p:spPr bwMode="auto">
            <a:xfrm>
              <a:off x="1259632" y="3735077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0" name="正方形/長方形 129"/>
            <p:cNvSpPr/>
            <p:nvPr/>
          </p:nvSpPr>
          <p:spPr bwMode="auto">
            <a:xfrm>
              <a:off x="1259632" y="371703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189" name="テキスト ボックス 188"/>
          <p:cNvSpPr txBox="1"/>
          <p:nvPr/>
        </p:nvSpPr>
        <p:spPr>
          <a:xfrm>
            <a:off x="5195684" y="6351711"/>
            <a:ext cx="2760692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Side view (3 chips)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正方形/長方形 165"/>
          <p:cNvSpPr/>
          <p:nvPr/>
        </p:nvSpPr>
        <p:spPr bwMode="auto">
          <a:xfrm>
            <a:off x="5508104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9" name="正方形/長方形 168"/>
          <p:cNvSpPr/>
          <p:nvPr/>
        </p:nvSpPr>
        <p:spPr bwMode="auto">
          <a:xfrm>
            <a:off x="7452320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1" name="正方形/長方形 170"/>
          <p:cNvSpPr/>
          <p:nvPr/>
        </p:nvSpPr>
        <p:spPr bwMode="auto">
          <a:xfrm>
            <a:off x="6156176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2" name="正方形/長方形 171"/>
          <p:cNvSpPr/>
          <p:nvPr/>
        </p:nvSpPr>
        <p:spPr bwMode="auto">
          <a:xfrm>
            <a:off x="5292080" y="2420888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3" name="正方形/長方形 172"/>
          <p:cNvSpPr/>
          <p:nvPr/>
        </p:nvSpPr>
        <p:spPr bwMode="auto">
          <a:xfrm>
            <a:off x="5508104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4" name="正方形/長方形 173"/>
          <p:cNvSpPr/>
          <p:nvPr/>
        </p:nvSpPr>
        <p:spPr bwMode="auto">
          <a:xfrm>
            <a:off x="6804248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5" name="正方形/長方形 174"/>
          <p:cNvSpPr/>
          <p:nvPr/>
        </p:nvSpPr>
        <p:spPr bwMode="auto">
          <a:xfrm>
            <a:off x="7452320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6" name="正方形/長方形 185"/>
          <p:cNvSpPr/>
          <p:nvPr/>
        </p:nvSpPr>
        <p:spPr bwMode="auto">
          <a:xfrm>
            <a:off x="6156176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8" name="正方形/長方形 187"/>
          <p:cNvSpPr/>
          <p:nvPr/>
        </p:nvSpPr>
        <p:spPr bwMode="auto">
          <a:xfrm>
            <a:off x="5292080" y="4005064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3" name="正方形/長方形 192"/>
          <p:cNvSpPr/>
          <p:nvPr/>
        </p:nvSpPr>
        <p:spPr bwMode="auto">
          <a:xfrm>
            <a:off x="5508104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4" name="正方形/長方形 193"/>
          <p:cNvSpPr/>
          <p:nvPr/>
        </p:nvSpPr>
        <p:spPr bwMode="auto">
          <a:xfrm>
            <a:off x="6804248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5" name="正方形/長方形 194"/>
          <p:cNvSpPr/>
          <p:nvPr/>
        </p:nvSpPr>
        <p:spPr bwMode="auto">
          <a:xfrm>
            <a:off x="7452320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6" name="正方形/長方形 195"/>
          <p:cNvSpPr/>
          <p:nvPr/>
        </p:nvSpPr>
        <p:spPr bwMode="auto">
          <a:xfrm>
            <a:off x="6156176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7" name="正方形/長方形 196"/>
          <p:cNvSpPr/>
          <p:nvPr/>
        </p:nvSpPr>
        <p:spPr bwMode="auto">
          <a:xfrm>
            <a:off x="5292080" y="5445224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7956376" y="25352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7956376" y="40770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7956376" y="555962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</p:txBody>
      </p:sp>
      <p:sp>
        <p:nvSpPr>
          <p:cNvPr id="201" name="正方形/長方形 200"/>
          <p:cNvSpPr/>
          <p:nvPr/>
        </p:nvSpPr>
        <p:spPr bwMode="auto">
          <a:xfrm>
            <a:off x="5328084" y="2454141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02" name="正方形/長方形 201"/>
          <p:cNvSpPr/>
          <p:nvPr/>
        </p:nvSpPr>
        <p:spPr bwMode="auto">
          <a:xfrm>
            <a:off x="5332189" y="4038317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03" name="正方形/長方形 202"/>
          <p:cNvSpPr/>
          <p:nvPr/>
        </p:nvSpPr>
        <p:spPr bwMode="auto">
          <a:xfrm>
            <a:off x="5332189" y="5467844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204" name="直線矢印コネクタ 203"/>
          <p:cNvCxnSpPr/>
          <p:nvPr/>
        </p:nvCxnSpPr>
        <p:spPr>
          <a:xfrm>
            <a:off x="7596336" y="2852936"/>
            <a:ext cx="0" cy="2935778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矢印コネクタ 205"/>
          <p:cNvCxnSpPr/>
          <p:nvPr/>
        </p:nvCxnSpPr>
        <p:spPr>
          <a:xfrm>
            <a:off x="6300192" y="2924944"/>
            <a:ext cx="1125398" cy="1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矢印コネクタ 206"/>
          <p:cNvCxnSpPr/>
          <p:nvPr/>
        </p:nvCxnSpPr>
        <p:spPr>
          <a:xfrm flipV="1">
            <a:off x="6196307" y="2924944"/>
            <a:ext cx="0" cy="1415468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テキスト ボックス 207"/>
          <p:cNvSpPr txBox="1"/>
          <p:nvPr/>
        </p:nvSpPr>
        <p:spPr>
          <a:xfrm>
            <a:off x="611560" y="646834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“r ― ―” Configuration</a:t>
            </a:r>
            <a:endParaRPr lang="en-US" altLang="ja-JP" sz="2400" b="1" dirty="0">
              <a:solidFill>
                <a:srgbClr val="C00000"/>
              </a:solidFill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-62327" y="2561585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Random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正方形/長方形 103"/>
          <p:cNvSpPr/>
          <p:nvPr/>
        </p:nvSpPr>
        <p:spPr bwMode="auto">
          <a:xfrm>
            <a:off x="1259632" y="22768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4" name="正方形/長方形 123"/>
          <p:cNvSpPr/>
          <p:nvPr/>
        </p:nvSpPr>
        <p:spPr bwMode="auto">
          <a:xfrm>
            <a:off x="1475656" y="24928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6" name="正方形/長方形 125"/>
          <p:cNvSpPr/>
          <p:nvPr/>
        </p:nvSpPr>
        <p:spPr bwMode="auto">
          <a:xfrm>
            <a:off x="1259632" y="29249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7" name="正方形/長方形 126"/>
          <p:cNvSpPr/>
          <p:nvPr/>
        </p:nvSpPr>
        <p:spPr bwMode="auto">
          <a:xfrm>
            <a:off x="1475656" y="31409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8" name="正方形/長方形 127"/>
          <p:cNvSpPr/>
          <p:nvPr/>
        </p:nvSpPr>
        <p:spPr bwMode="auto">
          <a:xfrm>
            <a:off x="1907704" y="22768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2" name="正方形/長方形 131"/>
          <p:cNvSpPr/>
          <p:nvPr/>
        </p:nvSpPr>
        <p:spPr bwMode="auto">
          <a:xfrm>
            <a:off x="1907704" y="29249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54" name="正方形/長方形 153"/>
          <p:cNvSpPr/>
          <p:nvPr/>
        </p:nvSpPr>
        <p:spPr bwMode="auto">
          <a:xfrm>
            <a:off x="2123728" y="31409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1" name="正方形/長方形 160"/>
          <p:cNvSpPr/>
          <p:nvPr/>
        </p:nvSpPr>
        <p:spPr bwMode="auto">
          <a:xfrm>
            <a:off x="2555776" y="22768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4" name="正方形/長方形 163"/>
          <p:cNvSpPr/>
          <p:nvPr/>
        </p:nvSpPr>
        <p:spPr bwMode="auto">
          <a:xfrm>
            <a:off x="2771800" y="24928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5" name="正方形/長方形 164"/>
          <p:cNvSpPr/>
          <p:nvPr/>
        </p:nvSpPr>
        <p:spPr bwMode="auto">
          <a:xfrm>
            <a:off x="2555776" y="29249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8" name="正方形/長方形 167"/>
          <p:cNvSpPr/>
          <p:nvPr/>
        </p:nvSpPr>
        <p:spPr bwMode="auto">
          <a:xfrm>
            <a:off x="2771800" y="31409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0" name="正方形/長方形 169"/>
          <p:cNvSpPr/>
          <p:nvPr/>
        </p:nvSpPr>
        <p:spPr bwMode="auto">
          <a:xfrm>
            <a:off x="3203848" y="22768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6" name="正方形/長方形 175"/>
          <p:cNvSpPr/>
          <p:nvPr/>
        </p:nvSpPr>
        <p:spPr bwMode="auto">
          <a:xfrm>
            <a:off x="3419872" y="24928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7" name="正方形/長方形 176"/>
          <p:cNvSpPr/>
          <p:nvPr/>
        </p:nvSpPr>
        <p:spPr bwMode="auto">
          <a:xfrm>
            <a:off x="3203848" y="29249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8" name="正方形/長方形 177"/>
          <p:cNvSpPr/>
          <p:nvPr/>
        </p:nvSpPr>
        <p:spPr bwMode="auto">
          <a:xfrm>
            <a:off x="3419872" y="31409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179" name="直線コネクタ 178"/>
          <p:cNvCxnSpPr>
            <a:stCxn id="164" idx="2"/>
            <a:endCxn id="168" idx="0"/>
          </p:cNvCxnSpPr>
          <p:nvPr/>
        </p:nvCxnSpPr>
        <p:spPr bwMode="auto">
          <a:xfrm rot="5400000">
            <a:off x="2663788" y="29249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直線コネクタ 179"/>
          <p:cNvCxnSpPr>
            <a:stCxn id="154" idx="3"/>
          </p:cNvCxnSpPr>
          <p:nvPr/>
        </p:nvCxnSpPr>
        <p:spPr bwMode="auto">
          <a:xfrm>
            <a:off x="2339752" y="3248980"/>
            <a:ext cx="1134126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直線コネクタ 180"/>
          <p:cNvCxnSpPr>
            <a:stCxn id="127" idx="3"/>
            <a:endCxn id="154" idx="1"/>
          </p:cNvCxnSpPr>
          <p:nvPr/>
        </p:nvCxnSpPr>
        <p:spPr bwMode="auto">
          <a:xfrm>
            <a:off x="1691680" y="3248980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2" name="正方形/長方形 181"/>
          <p:cNvSpPr/>
          <p:nvPr/>
        </p:nvSpPr>
        <p:spPr bwMode="auto">
          <a:xfrm>
            <a:off x="2123728" y="24928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183" name="直線コネクタ 182"/>
          <p:cNvCxnSpPr>
            <a:stCxn id="124" idx="3"/>
          </p:cNvCxnSpPr>
          <p:nvPr/>
        </p:nvCxnSpPr>
        <p:spPr bwMode="auto">
          <a:xfrm>
            <a:off x="1691680" y="2600908"/>
            <a:ext cx="432048" cy="54006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直線コネクタ 183"/>
          <p:cNvCxnSpPr/>
          <p:nvPr/>
        </p:nvCxnSpPr>
        <p:spPr bwMode="auto">
          <a:xfrm rot="5400000">
            <a:off x="1362552" y="29249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直線コネクタ 184"/>
          <p:cNvCxnSpPr/>
          <p:nvPr/>
        </p:nvCxnSpPr>
        <p:spPr bwMode="auto">
          <a:xfrm rot="5400000">
            <a:off x="3306768" y="29249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直線コネクタ 189"/>
          <p:cNvCxnSpPr/>
          <p:nvPr/>
        </p:nvCxnSpPr>
        <p:spPr bwMode="auto">
          <a:xfrm rot="5400000">
            <a:off x="2020898" y="29249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直線コネクタ 190"/>
          <p:cNvCxnSpPr/>
          <p:nvPr/>
        </p:nvCxnSpPr>
        <p:spPr bwMode="auto">
          <a:xfrm>
            <a:off x="2339752" y="2595726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直線コネクタ 191"/>
          <p:cNvCxnSpPr/>
          <p:nvPr/>
        </p:nvCxnSpPr>
        <p:spPr bwMode="auto">
          <a:xfrm>
            <a:off x="2339752" y="3243798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直線コネクタ 208"/>
          <p:cNvCxnSpPr/>
          <p:nvPr/>
        </p:nvCxnSpPr>
        <p:spPr bwMode="auto">
          <a:xfrm>
            <a:off x="2987824" y="2663210"/>
            <a:ext cx="432048" cy="477758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0" name="正方形/長方形 209"/>
          <p:cNvSpPr/>
          <p:nvPr/>
        </p:nvSpPr>
        <p:spPr bwMode="auto">
          <a:xfrm>
            <a:off x="1259632" y="2277424"/>
            <a:ext cx="2592288" cy="1296144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11" name="正方形/長方形 210"/>
          <p:cNvSpPr/>
          <p:nvPr/>
        </p:nvSpPr>
        <p:spPr bwMode="auto">
          <a:xfrm>
            <a:off x="1259632" y="2276872"/>
            <a:ext cx="2592288" cy="1296144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3995936" y="518349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3923928" y="33569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</a:t>
            </a:r>
          </a:p>
        </p:txBody>
      </p:sp>
      <p:cxnSp>
        <p:nvCxnSpPr>
          <p:cNvPr id="214" name="直線矢印コネクタ 213"/>
          <p:cNvCxnSpPr/>
          <p:nvPr/>
        </p:nvCxnSpPr>
        <p:spPr>
          <a:xfrm flipV="1">
            <a:off x="3635896" y="5559623"/>
            <a:ext cx="648072" cy="595975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矢印コネクタ 214"/>
          <p:cNvCxnSpPr/>
          <p:nvPr/>
        </p:nvCxnSpPr>
        <p:spPr>
          <a:xfrm flipV="1">
            <a:off x="2236922" y="3632678"/>
            <a:ext cx="1759015" cy="473506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4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直線矢印コネクタ 214"/>
          <p:cNvCxnSpPr/>
          <p:nvPr/>
        </p:nvCxnSpPr>
        <p:spPr>
          <a:xfrm flipH="1">
            <a:off x="5724128" y="5754522"/>
            <a:ext cx="172819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正方形/長方形 166"/>
          <p:cNvSpPr/>
          <p:nvPr/>
        </p:nvSpPr>
        <p:spPr bwMode="auto">
          <a:xfrm>
            <a:off x="6804248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/>
          <a:lstStyle/>
          <a:p>
            <a:r>
              <a:rPr lang="en-US" altLang="ja-JP" dirty="0" smtClean="0"/>
              <a:t>Case 1</a:t>
            </a:r>
            <a:r>
              <a:rPr kumimoji="1" lang="en-US" altLang="ja-JP" dirty="0" smtClean="0"/>
              <a:t>: </a:t>
            </a:r>
            <a:r>
              <a:rPr lang="en-US" altLang="ja-JP" sz="3200" dirty="0" smtClean="0"/>
              <a:t>Random </a:t>
            </a:r>
            <a:r>
              <a:rPr lang="en-US" altLang="ja-JP" sz="3200" dirty="0" err="1" smtClean="0"/>
              <a:t>NoC</a:t>
            </a:r>
            <a:r>
              <a:rPr lang="en-US" altLang="ja-JP" sz="3200" dirty="0" smtClean="0"/>
              <a:t> to </a:t>
            </a:r>
            <a:r>
              <a:rPr lang="en-US" altLang="ja-JP" sz="3200" dirty="0" err="1" smtClean="0"/>
              <a:t>NoC</a:t>
            </a:r>
            <a:r>
              <a:rPr lang="en-US" altLang="ja-JP" sz="3200" dirty="0" smtClean="0"/>
              <a:t>-less 3D ICs</a:t>
            </a:r>
            <a:endParaRPr kumimoji="1" lang="ja-JP" altLang="en-US" sz="3200" dirty="0"/>
          </a:p>
        </p:txBody>
      </p:sp>
      <p:sp>
        <p:nvSpPr>
          <p:cNvPr id="19" name="コンテンツ プレースホルダ 18"/>
          <p:cNvSpPr>
            <a:spLocks noGrp="1"/>
          </p:cNvSpPr>
          <p:nvPr>
            <p:ph idx="1"/>
          </p:nvPr>
        </p:nvSpPr>
        <p:spPr>
          <a:xfrm>
            <a:off x="107504" y="836712"/>
            <a:ext cx="9107306" cy="144016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Each chip has inductors and partially has 2D </a:t>
            </a:r>
            <a:r>
              <a:rPr lang="en-US" altLang="ja-JP" sz="2800" dirty="0" err="1" smtClean="0"/>
              <a:t>NoC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Inductors in the same pillar form a </a:t>
            </a:r>
            <a:r>
              <a:rPr lang="en-US" altLang="ja-JP" sz="2400" b="1" u="sng" dirty="0"/>
              <a:t>v</a:t>
            </a:r>
            <a:r>
              <a:rPr lang="en-US" altLang="ja-JP" sz="2400" b="1" u="sng" dirty="0" smtClean="0"/>
              <a:t>ertical broadcast bus</a:t>
            </a:r>
            <a:endParaRPr lang="en-US" altLang="ja-JP" sz="2400" b="1" u="sng" dirty="0"/>
          </a:p>
          <a:p>
            <a:pPr lvl="1"/>
            <a:r>
              <a:rPr lang="en-US" altLang="ja-JP" sz="2400" dirty="0" smtClean="0"/>
              <a:t>We call this configuration </a:t>
            </a:r>
            <a:r>
              <a:rPr lang="en-US" altLang="ja-JP" sz="2400" b="1" u="sng" dirty="0" smtClean="0"/>
              <a:t>partial-</a:t>
            </a:r>
            <a:r>
              <a:rPr lang="en-US" altLang="ja-JP" sz="2400" b="1" u="sng" dirty="0" err="1" smtClean="0"/>
              <a:t>NoC</a:t>
            </a:r>
            <a:r>
              <a:rPr lang="en-US" altLang="ja-JP" sz="2400" b="1" u="sng" dirty="0" smtClean="0"/>
              <a:t> 3D IC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-97822" y="5471522"/>
            <a:ext cx="1933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Mesh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-62327" y="4031362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  <a:p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-less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59632" y="3743330"/>
            <a:ext cx="2592288" cy="1314189"/>
            <a:chOff x="1259632" y="3717032"/>
            <a:chExt cx="2592288" cy="1314189"/>
          </a:xfrm>
        </p:grpSpPr>
        <p:sp>
          <p:nvSpPr>
            <p:cNvPr id="109" name="正方形/長方形 108"/>
            <p:cNvSpPr/>
            <p:nvPr/>
          </p:nvSpPr>
          <p:spPr bwMode="auto">
            <a:xfrm>
              <a:off x="1259632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0" name="正方形/長方形 109"/>
            <p:cNvSpPr/>
            <p:nvPr/>
          </p:nvSpPr>
          <p:spPr bwMode="auto">
            <a:xfrm>
              <a:off x="1475656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1" name="正方形/長方形 110"/>
            <p:cNvSpPr/>
            <p:nvPr/>
          </p:nvSpPr>
          <p:spPr bwMode="auto">
            <a:xfrm>
              <a:off x="1259632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2" name="正方形/長方形 111"/>
            <p:cNvSpPr/>
            <p:nvPr/>
          </p:nvSpPr>
          <p:spPr bwMode="auto">
            <a:xfrm>
              <a:off x="1475656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3" name="正方形/長方形 112"/>
            <p:cNvSpPr/>
            <p:nvPr/>
          </p:nvSpPr>
          <p:spPr bwMode="auto">
            <a:xfrm>
              <a:off x="1907704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4" name="正方形/長方形 113"/>
            <p:cNvSpPr/>
            <p:nvPr/>
          </p:nvSpPr>
          <p:spPr bwMode="auto">
            <a:xfrm>
              <a:off x="1907704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5" name="正方形/長方形 114"/>
            <p:cNvSpPr/>
            <p:nvPr/>
          </p:nvSpPr>
          <p:spPr bwMode="auto">
            <a:xfrm>
              <a:off x="2123728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6" name="正方形/長方形 115"/>
            <p:cNvSpPr/>
            <p:nvPr/>
          </p:nvSpPr>
          <p:spPr bwMode="auto">
            <a:xfrm>
              <a:off x="2555776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7" name="正方形/長方形 116"/>
            <p:cNvSpPr/>
            <p:nvPr/>
          </p:nvSpPr>
          <p:spPr bwMode="auto">
            <a:xfrm>
              <a:off x="2771800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8" name="正方形/長方形 117"/>
            <p:cNvSpPr/>
            <p:nvPr/>
          </p:nvSpPr>
          <p:spPr bwMode="auto">
            <a:xfrm>
              <a:off x="2555776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9" name="正方形/長方形 118"/>
            <p:cNvSpPr/>
            <p:nvPr/>
          </p:nvSpPr>
          <p:spPr bwMode="auto">
            <a:xfrm>
              <a:off x="2771800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0" name="正方形/長方形 119"/>
            <p:cNvSpPr/>
            <p:nvPr/>
          </p:nvSpPr>
          <p:spPr bwMode="auto">
            <a:xfrm>
              <a:off x="3203848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1" name="正方形/長方形 120"/>
            <p:cNvSpPr/>
            <p:nvPr/>
          </p:nvSpPr>
          <p:spPr bwMode="auto">
            <a:xfrm>
              <a:off x="3419872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2" name="正方形/長方形 121"/>
            <p:cNvSpPr/>
            <p:nvPr/>
          </p:nvSpPr>
          <p:spPr bwMode="auto">
            <a:xfrm>
              <a:off x="3203848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3" name="正方形/長方形 122"/>
            <p:cNvSpPr/>
            <p:nvPr/>
          </p:nvSpPr>
          <p:spPr bwMode="auto">
            <a:xfrm>
              <a:off x="3419872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5" name="正方形/長方形 124"/>
            <p:cNvSpPr/>
            <p:nvPr/>
          </p:nvSpPr>
          <p:spPr bwMode="auto">
            <a:xfrm>
              <a:off x="2123728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9" name="正方形/長方形 128"/>
            <p:cNvSpPr/>
            <p:nvPr/>
          </p:nvSpPr>
          <p:spPr bwMode="auto">
            <a:xfrm>
              <a:off x="1259632" y="3735077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0" name="正方形/長方形 129"/>
            <p:cNvSpPr/>
            <p:nvPr/>
          </p:nvSpPr>
          <p:spPr bwMode="auto">
            <a:xfrm>
              <a:off x="1259632" y="371703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189" name="テキスト ボックス 188"/>
          <p:cNvSpPr txBox="1"/>
          <p:nvPr/>
        </p:nvSpPr>
        <p:spPr>
          <a:xfrm>
            <a:off x="5195684" y="6351711"/>
            <a:ext cx="2760692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Side view (3 chips)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正方形/長方形 165"/>
          <p:cNvSpPr/>
          <p:nvPr/>
        </p:nvSpPr>
        <p:spPr bwMode="auto">
          <a:xfrm>
            <a:off x="5508104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9" name="正方形/長方形 168"/>
          <p:cNvSpPr/>
          <p:nvPr/>
        </p:nvSpPr>
        <p:spPr bwMode="auto">
          <a:xfrm>
            <a:off x="7452320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1" name="正方形/長方形 170"/>
          <p:cNvSpPr/>
          <p:nvPr/>
        </p:nvSpPr>
        <p:spPr bwMode="auto">
          <a:xfrm>
            <a:off x="6156176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2" name="正方形/長方形 171"/>
          <p:cNvSpPr/>
          <p:nvPr/>
        </p:nvSpPr>
        <p:spPr bwMode="auto">
          <a:xfrm>
            <a:off x="5292080" y="2420888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3" name="正方形/長方形 172"/>
          <p:cNvSpPr/>
          <p:nvPr/>
        </p:nvSpPr>
        <p:spPr bwMode="auto">
          <a:xfrm>
            <a:off x="5508104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4" name="正方形/長方形 173"/>
          <p:cNvSpPr/>
          <p:nvPr/>
        </p:nvSpPr>
        <p:spPr bwMode="auto">
          <a:xfrm>
            <a:off x="6804248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5" name="正方形/長方形 174"/>
          <p:cNvSpPr/>
          <p:nvPr/>
        </p:nvSpPr>
        <p:spPr bwMode="auto">
          <a:xfrm>
            <a:off x="7452320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6" name="正方形/長方形 185"/>
          <p:cNvSpPr/>
          <p:nvPr/>
        </p:nvSpPr>
        <p:spPr bwMode="auto">
          <a:xfrm>
            <a:off x="6156176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8" name="正方形/長方形 187"/>
          <p:cNvSpPr/>
          <p:nvPr/>
        </p:nvSpPr>
        <p:spPr bwMode="auto">
          <a:xfrm>
            <a:off x="5292080" y="4005064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3" name="正方形/長方形 192"/>
          <p:cNvSpPr/>
          <p:nvPr/>
        </p:nvSpPr>
        <p:spPr bwMode="auto">
          <a:xfrm>
            <a:off x="5508104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4" name="正方形/長方形 193"/>
          <p:cNvSpPr/>
          <p:nvPr/>
        </p:nvSpPr>
        <p:spPr bwMode="auto">
          <a:xfrm>
            <a:off x="6804248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5" name="正方形/長方形 194"/>
          <p:cNvSpPr/>
          <p:nvPr/>
        </p:nvSpPr>
        <p:spPr bwMode="auto">
          <a:xfrm>
            <a:off x="7452320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6" name="正方形/長方形 195"/>
          <p:cNvSpPr/>
          <p:nvPr/>
        </p:nvSpPr>
        <p:spPr bwMode="auto">
          <a:xfrm>
            <a:off x="6156176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7" name="正方形/長方形 196"/>
          <p:cNvSpPr/>
          <p:nvPr/>
        </p:nvSpPr>
        <p:spPr bwMode="auto">
          <a:xfrm>
            <a:off x="5292080" y="5445224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7956376" y="25352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7956376" y="40770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7956376" y="555962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</p:txBody>
      </p:sp>
      <p:sp>
        <p:nvSpPr>
          <p:cNvPr id="201" name="正方形/長方形 200"/>
          <p:cNvSpPr/>
          <p:nvPr/>
        </p:nvSpPr>
        <p:spPr bwMode="auto">
          <a:xfrm>
            <a:off x="5328084" y="2454141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02" name="正方形/長方形 201"/>
          <p:cNvSpPr/>
          <p:nvPr/>
        </p:nvSpPr>
        <p:spPr bwMode="auto">
          <a:xfrm>
            <a:off x="5332189" y="4038317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03" name="正方形/長方形 202"/>
          <p:cNvSpPr/>
          <p:nvPr/>
        </p:nvSpPr>
        <p:spPr bwMode="auto">
          <a:xfrm>
            <a:off x="5323979" y="5467844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611560" y="646834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“― ― m” Configuration</a:t>
            </a:r>
            <a:endParaRPr lang="en-US" altLang="ja-JP" sz="2400" b="1" dirty="0">
              <a:solidFill>
                <a:srgbClr val="C00000"/>
              </a:solidFill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grpSp>
        <p:nvGrpSpPr>
          <p:cNvPr id="127" name="グループ化 126"/>
          <p:cNvGrpSpPr/>
          <p:nvPr/>
        </p:nvGrpSpPr>
        <p:grpSpPr>
          <a:xfrm>
            <a:off x="1259632" y="5202902"/>
            <a:ext cx="2624848" cy="1322442"/>
            <a:chOff x="1259632" y="2276872"/>
            <a:chExt cx="2624848" cy="1322442"/>
          </a:xfrm>
        </p:grpSpPr>
        <p:sp>
          <p:nvSpPr>
            <p:cNvPr id="128" name="正方形/長方形 127"/>
            <p:cNvSpPr/>
            <p:nvPr/>
          </p:nvSpPr>
          <p:spPr bwMode="auto">
            <a:xfrm>
              <a:off x="1259632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2" name="正方形/長方形 131"/>
            <p:cNvSpPr/>
            <p:nvPr/>
          </p:nvSpPr>
          <p:spPr bwMode="auto">
            <a:xfrm>
              <a:off x="1475656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1259632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>
              <a:off x="1475656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4" name="正方形/長方形 163"/>
            <p:cNvSpPr/>
            <p:nvPr/>
          </p:nvSpPr>
          <p:spPr bwMode="auto">
            <a:xfrm>
              <a:off x="1907704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5" name="正方形/長方形 164"/>
            <p:cNvSpPr/>
            <p:nvPr/>
          </p:nvSpPr>
          <p:spPr bwMode="auto">
            <a:xfrm>
              <a:off x="1907704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8" name="正方形/長方形 167"/>
            <p:cNvSpPr/>
            <p:nvPr/>
          </p:nvSpPr>
          <p:spPr bwMode="auto">
            <a:xfrm>
              <a:off x="2123728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0" name="正方形/長方形 169"/>
            <p:cNvSpPr/>
            <p:nvPr/>
          </p:nvSpPr>
          <p:spPr bwMode="auto">
            <a:xfrm>
              <a:off x="2555776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6" name="正方形/長方形 175"/>
            <p:cNvSpPr/>
            <p:nvPr/>
          </p:nvSpPr>
          <p:spPr bwMode="auto">
            <a:xfrm>
              <a:off x="2771800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7" name="正方形/長方形 176"/>
            <p:cNvSpPr/>
            <p:nvPr/>
          </p:nvSpPr>
          <p:spPr bwMode="auto">
            <a:xfrm>
              <a:off x="2555776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8" name="正方形/長方形 177"/>
            <p:cNvSpPr/>
            <p:nvPr/>
          </p:nvSpPr>
          <p:spPr bwMode="auto">
            <a:xfrm>
              <a:off x="2771800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9" name="正方形/長方形 178"/>
            <p:cNvSpPr/>
            <p:nvPr/>
          </p:nvSpPr>
          <p:spPr bwMode="auto">
            <a:xfrm>
              <a:off x="3203848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80" name="正方形/長方形 179"/>
            <p:cNvSpPr/>
            <p:nvPr/>
          </p:nvSpPr>
          <p:spPr bwMode="auto">
            <a:xfrm>
              <a:off x="3419872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81" name="正方形/長方形 180"/>
            <p:cNvSpPr/>
            <p:nvPr/>
          </p:nvSpPr>
          <p:spPr bwMode="auto">
            <a:xfrm>
              <a:off x="3203848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82" name="正方形/長方形 181"/>
            <p:cNvSpPr/>
            <p:nvPr/>
          </p:nvSpPr>
          <p:spPr bwMode="auto">
            <a:xfrm>
              <a:off x="3419872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183" name="直線コネクタ 182"/>
            <p:cNvCxnSpPr>
              <a:stCxn id="176" idx="2"/>
              <a:endCxn id="178" idx="0"/>
            </p:cNvCxnSpPr>
            <p:nvPr/>
          </p:nvCxnSpPr>
          <p:spPr bwMode="auto">
            <a:xfrm rot="5400000">
              <a:off x="266378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直線コネクタ 183"/>
            <p:cNvCxnSpPr>
              <a:stCxn id="178" idx="3"/>
              <a:endCxn id="182" idx="1"/>
            </p:cNvCxnSpPr>
            <p:nvPr/>
          </p:nvCxnSpPr>
          <p:spPr bwMode="auto">
            <a:xfrm>
              <a:off x="2987824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直線コネクタ 184"/>
            <p:cNvCxnSpPr>
              <a:stCxn id="161" idx="3"/>
              <a:endCxn id="168" idx="1"/>
            </p:cNvCxnSpPr>
            <p:nvPr/>
          </p:nvCxnSpPr>
          <p:spPr bwMode="auto">
            <a:xfrm>
              <a:off x="1691680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" name="正方形/長方形 189"/>
            <p:cNvSpPr/>
            <p:nvPr/>
          </p:nvSpPr>
          <p:spPr bwMode="auto">
            <a:xfrm>
              <a:off x="2123728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191" name="直線コネクタ 190"/>
            <p:cNvCxnSpPr>
              <a:stCxn id="132" idx="3"/>
            </p:cNvCxnSpPr>
            <p:nvPr/>
          </p:nvCxnSpPr>
          <p:spPr bwMode="auto">
            <a:xfrm>
              <a:off x="1691680" y="260090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直線コネクタ 191"/>
            <p:cNvCxnSpPr/>
            <p:nvPr/>
          </p:nvCxnSpPr>
          <p:spPr bwMode="auto">
            <a:xfrm rot="5400000">
              <a:off x="1362552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直線コネクタ 207"/>
            <p:cNvCxnSpPr/>
            <p:nvPr/>
          </p:nvCxnSpPr>
          <p:spPr bwMode="auto">
            <a:xfrm rot="5400000">
              <a:off x="330676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直線コネクタ 208"/>
            <p:cNvCxnSpPr/>
            <p:nvPr/>
          </p:nvCxnSpPr>
          <p:spPr bwMode="auto">
            <a:xfrm rot="5400000">
              <a:off x="202089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直線コネクタ 209"/>
            <p:cNvCxnSpPr/>
            <p:nvPr/>
          </p:nvCxnSpPr>
          <p:spPr bwMode="auto">
            <a:xfrm>
              <a:off x="2987824" y="259581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直線コネクタ 210"/>
            <p:cNvCxnSpPr/>
            <p:nvPr/>
          </p:nvCxnSpPr>
          <p:spPr bwMode="auto">
            <a:xfrm>
              <a:off x="2339752" y="259572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直線コネクタ 211"/>
            <p:cNvCxnSpPr/>
            <p:nvPr/>
          </p:nvCxnSpPr>
          <p:spPr bwMode="auto">
            <a:xfrm>
              <a:off x="2339752" y="324379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" name="正方形/長方形 212"/>
            <p:cNvSpPr/>
            <p:nvPr/>
          </p:nvSpPr>
          <p:spPr bwMode="auto">
            <a:xfrm>
              <a:off x="1292192" y="2303170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14" name="正方形/長方形 213"/>
            <p:cNvSpPr/>
            <p:nvPr/>
          </p:nvSpPr>
          <p:spPr bwMode="auto">
            <a:xfrm>
              <a:off x="1259632" y="227687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216" name="グループ化 215"/>
          <p:cNvGrpSpPr/>
          <p:nvPr/>
        </p:nvGrpSpPr>
        <p:grpSpPr>
          <a:xfrm>
            <a:off x="1259632" y="2276872"/>
            <a:ext cx="2592288" cy="1314189"/>
            <a:chOff x="1259632" y="3717032"/>
            <a:chExt cx="2592288" cy="1314189"/>
          </a:xfrm>
        </p:grpSpPr>
        <p:sp>
          <p:nvSpPr>
            <p:cNvPr id="217" name="正方形/長方形 216"/>
            <p:cNvSpPr/>
            <p:nvPr/>
          </p:nvSpPr>
          <p:spPr bwMode="auto">
            <a:xfrm>
              <a:off x="1259632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18" name="正方形/長方形 217"/>
            <p:cNvSpPr/>
            <p:nvPr/>
          </p:nvSpPr>
          <p:spPr bwMode="auto">
            <a:xfrm>
              <a:off x="1475656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19" name="正方形/長方形 218"/>
            <p:cNvSpPr/>
            <p:nvPr/>
          </p:nvSpPr>
          <p:spPr bwMode="auto">
            <a:xfrm>
              <a:off x="1259632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0" name="正方形/長方形 219"/>
            <p:cNvSpPr/>
            <p:nvPr/>
          </p:nvSpPr>
          <p:spPr bwMode="auto">
            <a:xfrm>
              <a:off x="1475656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1" name="正方形/長方形 220"/>
            <p:cNvSpPr/>
            <p:nvPr/>
          </p:nvSpPr>
          <p:spPr bwMode="auto">
            <a:xfrm>
              <a:off x="1907704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2" name="正方形/長方形 221"/>
            <p:cNvSpPr/>
            <p:nvPr/>
          </p:nvSpPr>
          <p:spPr bwMode="auto">
            <a:xfrm>
              <a:off x="1907704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3" name="正方形/長方形 222"/>
            <p:cNvSpPr/>
            <p:nvPr/>
          </p:nvSpPr>
          <p:spPr bwMode="auto">
            <a:xfrm>
              <a:off x="2123728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4" name="正方形/長方形 223"/>
            <p:cNvSpPr/>
            <p:nvPr/>
          </p:nvSpPr>
          <p:spPr bwMode="auto">
            <a:xfrm>
              <a:off x="2555776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5" name="正方形/長方形 224"/>
            <p:cNvSpPr/>
            <p:nvPr/>
          </p:nvSpPr>
          <p:spPr bwMode="auto">
            <a:xfrm>
              <a:off x="2771800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6" name="正方形/長方形 225"/>
            <p:cNvSpPr/>
            <p:nvPr/>
          </p:nvSpPr>
          <p:spPr bwMode="auto">
            <a:xfrm>
              <a:off x="2555776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7" name="正方形/長方形 226"/>
            <p:cNvSpPr/>
            <p:nvPr/>
          </p:nvSpPr>
          <p:spPr bwMode="auto">
            <a:xfrm>
              <a:off x="2771800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8" name="正方形/長方形 227"/>
            <p:cNvSpPr/>
            <p:nvPr/>
          </p:nvSpPr>
          <p:spPr bwMode="auto">
            <a:xfrm>
              <a:off x="3203848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9" name="正方形/長方形 228"/>
            <p:cNvSpPr/>
            <p:nvPr/>
          </p:nvSpPr>
          <p:spPr bwMode="auto">
            <a:xfrm>
              <a:off x="3419872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30" name="正方形/長方形 229"/>
            <p:cNvSpPr/>
            <p:nvPr/>
          </p:nvSpPr>
          <p:spPr bwMode="auto">
            <a:xfrm>
              <a:off x="3203848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31" name="正方形/長方形 230"/>
            <p:cNvSpPr/>
            <p:nvPr/>
          </p:nvSpPr>
          <p:spPr bwMode="auto">
            <a:xfrm>
              <a:off x="3419872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32" name="正方形/長方形 231"/>
            <p:cNvSpPr/>
            <p:nvPr/>
          </p:nvSpPr>
          <p:spPr bwMode="auto">
            <a:xfrm>
              <a:off x="2123728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33" name="正方形/長方形 232"/>
            <p:cNvSpPr/>
            <p:nvPr/>
          </p:nvSpPr>
          <p:spPr bwMode="auto">
            <a:xfrm>
              <a:off x="1259632" y="3735077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34" name="正方形/長方形 233"/>
            <p:cNvSpPr/>
            <p:nvPr/>
          </p:nvSpPr>
          <p:spPr bwMode="auto">
            <a:xfrm>
              <a:off x="1259632" y="371703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235" name="テキスト ボックス 234"/>
          <p:cNvSpPr txBox="1"/>
          <p:nvPr/>
        </p:nvSpPr>
        <p:spPr>
          <a:xfrm>
            <a:off x="-62327" y="2553332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  <a:p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-less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3995936" y="411946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3923928" y="33569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</a:t>
            </a:r>
          </a:p>
        </p:txBody>
      </p:sp>
      <p:cxnSp>
        <p:nvCxnSpPr>
          <p:cNvPr id="238" name="直線矢印コネクタ 237"/>
          <p:cNvCxnSpPr/>
          <p:nvPr/>
        </p:nvCxnSpPr>
        <p:spPr>
          <a:xfrm flipV="1">
            <a:off x="3491880" y="4499164"/>
            <a:ext cx="648072" cy="297989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矢印コネクタ 238"/>
          <p:cNvCxnSpPr/>
          <p:nvPr/>
        </p:nvCxnSpPr>
        <p:spPr>
          <a:xfrm flipV="1">
            <a:off x="2236922" y="3645024"/>
            <a:ext cx="1759015" cy="473506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矢印コネクタ 239"/>
          <p:cNvCxnSpPr/>
          <p:nvPr/>
        </p:nvCxnSpPr>
        <p:spPr>
          <a:xfrm flipV="1">
            <a:off x="7668344" y="4307904"/>
            <a:ext cx="0" cy="1327046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矢印コネクタ 241"/>
          <p:cNvCxnSpPr/>
          <p:nvPr/>
        </p:nvCxnSpPr>
        <p:spPr>
          <a:xfrm>
            <a:off x="6228184" y="5589240"/>
            <a:ext cx="603684" cy="0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矢印コネクタ 242"/>
          <p:cNvCxnSpPr/>
          <p:nvPr/>
        </p:nvCxnSpPr>
        <p:spPr>
          <a:xfrm>
            <a:off x="6920644" y="5589240"/>
            <a:ext cx="603684" cy="0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矢印コネクタ 243"/>
          <p:cNvCxnSpPr/>
          <p:nvPr/>
        </p:nvCxnSpPr>
        <p:spPr>
          <a:xfrm>
            <a:off x="6156176" y="4334202"/>
            <a:ext cx="0" cy="1327046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1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直線矢印コネクタ 214"/>
          <p:cNvCxnSpPr/>
          <p:nvPr/>
        </p:nvCxnSpPr>
        <p:spPr>
          <a:xfrm flipH="1">
            <a:off x="5724128" y="5754522"/>
            <a:ext cx="172819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正方形/長方形 166"/>
          <p:cNvSpPr/>
          <p:nvPr/>
        </p:nvSpPr>
        <p:spPr bwMode="auto">
          <a:xfrm>
            <a:off x="6804248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205" name="直線矢印コネクタ 204"/>
          <p:cNvCxnSpPr/>
          <p:nvPr/>
        </p:nvCxnSpPr>
        <p:spPr>
          <a:xfrm flipH="1">
            <a:off x="5724130" y="2744924"/>
            <a:ext cx="172819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/>
          <a:lstStyle/>
          <a:p>
            <a:r>
              <a:rPr lang="en-US" altLang="ja-JP" dirty="0" smtClean="0"/>
              <a:t>Case 1</a:t>
            </a:r>
            <a:r>
              <a:rPr kumimoji="1" lang="en-US" altLang="ja-JP" dirty="0" smtClean="0"/>
              <a:t>: </a:t>
            </a:r>
            <a:r>
              <a:rPr lang="en-US" altLang="ja-JP" sz="3200" dirty="0" smtClean="0"/>
              <a:t>Random </a:t>
            </a:r>
            <a:r>
              <a:rPr lang="en-US" altLang="ja-JP" sz="3200" dirty="0" err="1" smtClean="0"/>
              <a:t>NoC</a:t>
            </a:r>
            <a:r>
              <a:rPr lang="en-US" altLang="ja-JP" sz="3200" dirty="0" smtClean="0"/>
              <a:t> to </a:t>
            </a:r>
            <a:r>
              <a:rPr lang="en-US" altLang="ja-JP" sz="3200" dirty="0" err="1" smtClean="0"/>
              <a:t>NoC</a:t>
            </a:r>
            <a:r>
              <a:rPr lang="en-US" altLang="ja-JP" sz="3200" dirty="0" smtClean="0"/>
              <a:t>-less 3D ICs</a:t>
            </a:r>
            <a:endParaRPr kumimoji="1" lang="ja-JP" altLang="en-US" sz="3200" dirty="0"/>
          </a:p>
        </p:txBody>
      </p:sp>
      <p:sp>
        <p:nvSpPr>
          <p:cNvPr id="19" name="コンテンツ プレースホルダ 18"/>
          <p:cNvSpPr>
            <a:spLocks noGrp="1"/>
          </p:cNvSpPr>
          <p:nvPr>
            <p:ph idx="1"/>
          </p:nvPr>
        </p:nvSpPr>
        <p:spPr>
          <a:xfrm>
            <a:off x="107504" y="836712"/>
            <a:ext cx="9107306" cy="144016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Each chip has inductors and partially has 2D </a:t>
            </a:r>
            <a:r>
              <a:rPr lang="en-US" altLang="ja-JP" sz="2800" dirty="0" err="1" smtClean="0"/>
              <a:t>NoC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Inductors in the same pillar form a </a:t>
            </a:r>
            <a:r>
              <a:rPr lang="en-US" altLang="ja-JP" sz="2400" b="1" u="sng" dirty="0"/>
              <a:t>v</a:t>
            </a:r>
            <a:r>
              <a:rPr lang="en-US" altLang="ja-JP" sz="2400" b="1" u="sng" dirty="0" smtClean="0"/>
              <a:t>ertical broadcast bus</a:t>
            </a:r>
            <a:endParaRPr lang="en-US" altLang="ja-JP" sz="2400" b="1" u="sng" dirty="0"/>
          </a:p>
          <a:p>
            <a:pPr lvl="1"/>
            <a:r>
              <a:rPr lang="en-US" altLang="ja-JP" sz="2400" dirty="0" smtClean="0"/>
              <a:t>Adding a </a:t>
            </a:r>
            <a:r>
              <a:rPr lang="en-US" altLang="ja-JP" sz="2400" b="1" u="sng" dirty="0" smtClean="0"/>
              <a:t>Random </a:t>
            </a:r>
            <a:r>
              <a:rPr lang="en-US" altLang="ja-JP" sz="2400" b="1" u="sng" dirty="0" err="1" smtClean="0"/>
              <a:t>NoC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to a </a:t>
            </a:r>
            <a:r>
              <a:rPr lang="en-US" altLang="ja-JP" sz="2400" b="1" u="sng" dirty="0" smtClean="0"/>
              <a:t>partial-</a:t>
            </a:r>
            <a:r>
              <a:rPr lang="en-US" altLang="ja-JP" sz="2400" b="1" u="sng" dirty="0" err="1" smtClean="0"/>
              <a:t>NoC</a:t>
            </a:r>
            <a:r>
              <a:rPr lang="en-US" altLang="ja-JP" sz="2400" b="1" u="sng" dirty="0" smtClean="0"/>
              <a:t> 3D IC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-97822" y="5471522"/>
            <a:ext cx="1933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Mesh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-62327" y="4031362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  <a:p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-less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59632" y="3743330"/>
            <a:ext cx="2592288" cy="1314189"/>
            <a:chOff x="1259632" y="3717032"/>
            <a:chExt cx="2592288" cy="1314189"/>
          </a:xfrm>
        </p:grpSpPr>
        <p:sp>
          <p:nvSpPr>
            <p:cNvPr id="109" name="正方形/長方形 108"/>
            <p:cNvSpPr/>
            <p:nvPr/>
          </p:nvSpPr>
          <p:spPr bwMode="auto">
            <a:xfrm>
              <a:off x="1259632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0" name="正方形/長方形 109"/>
            <p:cNvSpPr/>
            <p:nvPr/>
          </p:nvSpPr>
          <p:spPr bwMode="auto">
            <a:xfrm>
              <a:off x="1475656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1" name="正方形/長方形 110"/>
            <p:cNvSpPr/>
            <p:nvPr/>
          </p:nvSpPr>
          <p:spPr bwMode="auto">
            <a:xfrm>
              <a:off x="1259632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2" name="正方形/長方形 111"/>
            <p:cNvSpPr/>
            <p:nvPr/>
          </p:nvSpPr>
          <p:spPr bwMode="auto">
            <a:xfrm>
              <a:off x="1475656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3" name="正方形/長方形 112"/>
            <p:cNvSpPr/>
            <p:nvPr/>
          </p:nvSpPr>
          <p:spPr bwMode="auto">
            <a:xfrm>
              <a:off x="1907704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4" name="正方形/長方形 113"/>
            <p:cNvSpPr/>
            <p:nvPr/>
          </p:nvSpPr>
          <p:spPr bwMode="auto">
            <a:xfrm>
              <a:off x="1907704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5" name="正方形/長方形 114"/>
            <p:cNvSpPr/>
            <p:nvPr/>
          </p:nvSpPr>
          <p:spPr bwMode="auto">
            <a:xfrm>
              <a:off x="2123728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6" name="正方形/長方形 115"/>
            <p:cNvSpPr/>
            <p:nvPr/>
          </p:nvSpPr>
          <p:spPr bwMode="auto">
            <a:xfrm>
              <a:off x="2555776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7" name="正方形/長方形 116"/>
            <p:cNvSpPr/>
            <p:nvPr/>
          </p:nvSpPr>
          <p:spPr bwMode="auto">
            <a:xfrm>
              <a:off x="2771800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8" name="正方形/長方形 117"/>
            <p:cNvSpPr/>
            <p:nvPr/>
          </p:nvSpPr>
          <p:spPr bwMode="auto">
            <a:xfrm>
              <a:off x="2555776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19" name="正方形/長方形 118"/>
            <p:cNvSpPr/>
            <p:nvPr/>
          </p:nvSpPr>
          <p:spPr bwMode="auto">
            <a:xfrm>
              <a:off x="2771800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0" name="正方形/長方形 119"/>
            <p:cNvSpPr/>
            <p:nvPr/>
          </p:nvSpPr>
          <p:spPr bwMode="auto">
            <a:xfrm>
              <a:off x="3203848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1" name="正方形/長方形 120"/>
            <p:cNvSpPr/>
            <p:nvPr/>
          </p:nvSpPr>
          <p:spPr bwMode="auto">
            <a:xfrm>
              <a:off x="3419872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2" name="正方形/長方形 121"/>
            <p:cNvSpPr/>
            <p:nvPr/>
          </p:nvSpPr>
          <p:spPr bwMode="auto">
            <a:xfrm>
              <a:off x="3203848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3" name="正方形/長方形 122"/>
            <p:cNvSpPr/>
            <p:nvPr/>
          </p:nvSpPr>
          <p:spPr bwMode="auto">
            <a:xfrm>
              <a:off x="3419872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5" name="正方形/長方形 124"/>
            <p:cNvSpPr/>
            <p:nvPr/>
          </p:nvSpPr>
          <p:spPr bwMode="auto">
            <a:xfrm>
              <a:off x="2123728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29" name="正方形/長方形 128"/>
            <p:cNvSpPr/>
            <p:nvPr/>
          </p:nvSpPr>
          <p:spPr bwMode="auto">
            <a:xfrm>
              <a:off x="1259632" y="3735077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0" name="正方形/長方形 129"/>
            <p:cNvSpPr/>
            <p:nvPr/>
          </p:nvSpPr>
          <p:spPr bwMode="auto">
            <a:xfrm>
              <a:off x="1259632" y="371703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133" name="テキスト ボックス 132"/>
          <p:cNvSpPr txBox="1"/>
          <p:nvPr/>
        </p:nvSpPr>
        <p:spPr>
          <a:xfrm>
            <a:off x="-62327" y="2561585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Random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5195684" y="6351711"/>
            <a:ext cx="2760692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Side view (3 chips)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正方形/長方形 133"/>
          <p:cNvSpPr/>
          <p:nvPr/>
        </p:nvSpPr>
        <p:spPr bwMode="auto">
          <a:xfrm>
            <a:off x="1259632" y="22768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5" name="正方形/長方形 134"/>
          <p:cNvSpPr/>
          <p:nvPr/>
        </p:nvSpPr>
        <p:spPr bwMode="auto">
          <a:xfrm>
            <a:off x="1475656" y="24928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6" name="正方形/長方形 135"/>
          <p:cNvSpPr/>
          <p:nvPr/>
        </p:nvSpPr>
        <p:spPr bwMode="auto">
          <a:xfrm>
            <a:off x="1259632" y="29249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7" name="正方形/長方形 136"/>
          <p:cNvSpPr/>
          <p:nvPr/>
        </p:nvSpPr>
        <p:spPr bwMode="auto">
          <a:xfrm>
            <a:off x="1475656" y="31409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8" name="正方形/長方形 137"/>
          <p:cNvSpPr/>
          <p:nvPr/>
        </p:nvSpPr>
        <p:spPr bwMode="auto">
          <a:xfrm>
            <a:off x="1907704" y="22768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9" name="正方形/長方形 138"/>
          <p:cNvSpPr/>
          <p:nvPr/>
        </p:nvSpPr>
        <p:spPr bwMode="auto">
          <a:xfrm>
            <a:off x="1907704" y="29249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0" name="正方形/長方形 139"/>
          <p:cNvSpPr/>
          <p:nvPr/>
        </p:nvSpPr>
        <p:spPr bwMode="auto">
          <a:xfrm>
            <a:off x="2123728" y="31409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1" name="正方形/長方形 140"/>
          <p:cNvSpPr/>
          <p:nvPr/>
        </p:nvSpPr>
        <p:spPr bwMode="auto">
          <a:xfrm>
            <a:off x="2555776" y="22768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2" name="正方形/長方形 141"/>
          <p:cNvSpPr/>
          <p:nvPr/>
        </p:nvSpPr>
        <p:spPr bwMode="auto">
          <a:xfrm>
            <a:off x="2771800" y="24928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3" name="正方形/長方形 142"/>
          <p:cNvSpPr/>
          <p:nvPr/>
        </p:nvSpPr>
        <p:spPr bwMode="auto">
          <a:xfrm>
            <a:off x="2555776" y="29249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4" name="正方形/長方形 143"/>
          <p:cNvSpPr/>
          <p:nvPr/>
        </p:nvSpPr>
        <p:spPr bwMode="auto">
          <a:xfrm>
            <a:off x="2771800" y="31409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5" name="正方形/長方形 144"/>
          <p:cNvSpPr/>
          <p:nvPr/>
        </p:nvSpPr>
        <p:spPr bwMode="auto">
          <a:xfrm>
            <a:off x="3203848" y="2276872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6" name="正方形/長方形 145"/>
          <p:cNvSpPr/>
          <p:nvPr/>
        </p:nvSpPr>
        <p:spPr bwMode="auto">
          <a:xfrm>
            <a:off x="3419872" y="24928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7" name="正方形/長方形 146"/>
          <p:cNvSpPr/>
          <p:nvPr/>
        </p:nvSpPr>
        <p:spPr bwMode="auto">
          <a:xfrm>
            <a:off x="3203848" y="2924944"/>
            <a:ext cx="648072" cy="6480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8" name="正方形/長方形 147"/>
          <p:cNvSpPr/>
          <p:nvPr/>
        </p:nvSpPr>
        <p:spPr bwMode="auto">
          <a:xfrm>
            <a:off x="3419872" y="314096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149" name="直線コネクタ 148"/>
          <p:cNvCxnSpPr>
            <a:stCxn id="142" idx="2"/>
            <a:endCxn id="144" idx="0"/>
          </p:cNvCxnSpPr>
          <p:nvPr/>
        </p:nvCxnSpPr>
        <p:spPr bwMode="auto">
          <a:xfrm rot="5400000">
            <a:off x="2663788" y="29249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直線コネクタ 149"/>
          <p:cNvCxnSpPr>
            <a:stCxn id="140" idx="3"/>
          </p:cNvCxnSpPr>
          <p:nvPr/>
        </p:nvCxnSpPr>
        <p:spPr bwMode="auto">
          <a:xfrm>
            <a:off x="2339752" y="3248980"/>
            <a:ext cx="1134126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直線コネクタ 150"/>
          <p:cNvCxnSpPr>
            <a:stCxn id="137" idx="3"/>
            <a:endCxn id="140" idx="1"/>
          </p:cNvCxnSpPr>
          <p:nvPr/>
        </p:nvCxnSpPr>
        <p:spPr bwMode="auto">
          <a:xfrm>
            <a:off x="1691680" y="3248980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正方形/長方形 151"/>
          <p:cNvSpPr/>
          <p:nvPr/>
        </p:nvSpPr>
        <p:spPr bwMode="auto">
          <a:xfrm>
            <a:off x="2123728" y="2492896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153" name="直線コネクタ 152"/>
          <p:cNvCxnSpPr>
            <a:stCxn id="135" idx="3"/>
          </p:cNvCxnSpPr>
          <p:nvPr/>
        </p:nvCxnSpPr>
        <p:spPr bwMode="auto">
          <a:xfrm>
            <a:off x="1691680" y="2600908"/>
            <a:ext cx="432048" cy="54006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直線コネクタ 154"/>
          <p:cNvCxnSpPr/>
          <p:nvPr/>
        </p:nvCxnSpPr>
        <p:spPr bwMode="auto">
          <a:xfrm rot="5400000">
            <a:off x="1362552" y="29249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直線コネクタ 155"/>
          <p:cNvCxnSpPr/>
          <p:nvPr/>
        </p:nvCxnSpPr>
        <p:spPr bwMode="auto">
          <a:xfrm rot="5400000">
            <a:off x="3306768" y="29249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直線コネクタ 156"/>
          <p:cNvCxnSpPr/>
          <p:nvPr/>
        </p:nvCxnSpPr>
        <p:spPr bwMode="auto">
          <a:xfrm rot="5400000">
            <a:off x="2020898" y="2924944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直線コネクタ 158"/>
          <p:cNvCxnSpPr/>
          <p:nvPr/>
        </p:nvCxnSpPr>
        <p:spPr bwMode="auto">
          <a:xfrm>
            <a:off x="2339752" y="2595726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直線コネクタ 159"/>
          <p:cNvCxnSpPr/>
          <p:nvPr/>
        </p:nvCxnSpPr>
        <p:spPr bwMode="auto">
          <a:xfrm>
            <a:off x="2339752" y="3243798"/>
            <a:ext cx="4320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正方形/長方形 165"/>
          <p:cNvSpPr/>
          <p:nvPr/>
        </p:nvSpPr>
        <p:spPr bwMode="auto">
          <a:xfrm>
            <a:off x="5508104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9" name="正方形/長方形 168"/>
          <p:cNvSpPr/>
          <p:nvPr/>
        </p:nvSpPr>
        <p:spPr bwMode="auto">
          <a:xfrm>
            <a:off x="7452320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1" name="正方形/長方形 170"/>
          <p:cNvSpPr/>
          <p:nvPr/>
        </p:nvSpPr>
        <p:spPr bwMode="auto">
          <a:xfrm>
            <a:off x="6156176" y="2636912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2" name="正方形/長方形 171"/>
          <p:cNvSpPr/>
          <p:nvPr/>
        </p:nvSpPr>
        <p:spPr bwMode="auto">
          <a:xfrm>
            <a:off x="5292080" y="2420888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3" name="正方形/長方形 172"/>
          <p:cNvSpPr/>
          <p:nvPr/>
        </p:nvSpPr>
        <p:spPr bwMode="auto">
          <a:xfrm>
            <a:off x="5508104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4" name="正方形/長方形 173"/>
          <p:cNvSpPr/>
          <p:nvPr/>
        </p:nvSpPr>
        <p:spPr bwMode="auto">
          <a:xfrm>
            <a:off x="6804248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75" name="正方形/長方形 174"/>
          <p:cNvSpPr/>
          <p:nvPr/>
        </p:nvSpPr>
        <p:spPr bwMode="auto">
          <a:xfrm>
            <a:off x="7452320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6" name="正方形/長方形 185"/>
          <p:cNvSpPr/>
          <p:nvPr/>
        </p:nvSpPr>
        <p:spPr bwMode="auto">
          <a:xfrm>
            <a:off x="6156176" y="422108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8" name="正方形/長方形 187"/>
          <p:cNvSpPr/>
          <p:nvPr/>
        </p:nvSpPr>
        <p:spPr bwMode="auto">
          <a:xfrm>
            <a:off x="5292080" y="4005064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3" name="正方形/長方形 192"/>
          <p:cNvSpPr/>
          <p:nvPr/>
        </p:nvSpPr>
        <p:spPr bwMode="auto">
          <a:xfrm>
            <a:off x="5508104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4" name="正方形/長方形 193"/>
          <p:cNvSpPr/>
          <p:nvPr/>
        </p:nvSpPr>
        <p:spPr bwMode="auto">
          <a:xfrm>
            <a:off x="6804248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5" name="正方形/長方形 194"/>
          <p:cNvSpPr/>
          <p:nvPr/>
        </p:nvSpPr>
        <p:spPr bwMode="auto">
          <a:xfrm>
            <a:off x="7452320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6" name="正方形/長方形 195"/>
          <p:cNvSpPr/>
          <p:nvPr/>
        </p:nvSpPr>
        <p:spPr bwMode="auto">
          <a:xfrm>
            <a:off x="6156176" y="5661248"/>
            <a:ext cx="216024" cy="21602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7" name="正方形/長方形 196"/>
          <p:cNvSpPr/>
          <p:nvPr/>
        </p:nvSpPr>
        <p:spPr bwMode="auto">
          <a:xfrm>
            <a:off x="5292080" y="5445224"/>
            <a:ext cx="2592288" cy="64807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7956376" y="25352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7956376" y="40770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7956376" y="555962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</p:txBody>
      </p:sp>
      <p:sp>
        <p:nvSpPr>
          <p:cNvPr id="201" name="正方形/長方形 200"/>
          <p:cNvSpPr/>
          <p:nvPr/>
        </p:nvSpPr>
        <p:spPr bwMode="auto">
          <a:xfrm>
            <a:off x="5328084" y="2454141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02" name="正方形/長方形 201"/>
          <p:cNvSpPr/>
          <p:nvPr/>
        </p:nvSpPr>
        <p:spPr bwMode="auto">
          <a:xfrm>
            <a:off x="5332189" y="4038317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03" name="正方形/長方形 202"/>
          <p:cNvSpPr/>
          <p:nvPr/>
        </p:nvSpPr>
        <p:spPr bwMode="auto">
          <a:xfrm>
            <a:off x="5323979" y="5467844"/>
            <a:ext cx="2520280" cy="60418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cxnSp>
        <p:nvCxnSpPr>
          <p:cNvPr id="204" name="直線矢印コネクタ 203"/>
          <p:cNvCxnSpPr/>
          <p:nvPr/>
        </p:nvCxnSpPr>
        <p:spPr>
          <a:xfrm>
            <a:off x="7596336" y="2852936"/>
            <a:ext cx="0" cy="1467889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矢印コネクタ 205"/>
          <p:cNvCxnSpPr/>
          <p:nvPr/>
        </p:nvCxnSpPr>
        <p:spPr>
          <a:xfrm>
            <a:off x="6300192" y="2924944"/>
            <a:ext cx="1125398" cy="1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矢印コネクタ 206"/>
          <p:cNvCxnSpPr/>
          <p:nvPr/>
        </p:nvCxnSpPr>
        <p:spPr>
          <a:xfrm flipV="1">
            <a:off x="6196307" y="2924944"/>
            <a:ext cx="0" cy="1415468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 bwMode="auto">
          <a:xfrm>
            <a:off x="2987824" y="2663210"/>
            <a:ext cx="432048" cy="477758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2" name="正方形/長方形 161"/>
          <p:cNvSpPr/>
          <p:nvPr/>
        </p:nvSpPr>
        <p:spPr bwMode="auto">
          <a:xfrm>
            <a:off x="1259632" y="2277424"/>
            <a:ext cx="2592288" cy="1296144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611560" y="646834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“r ― m” Configuration</a:t>
            </a:r>
            <a:endParaRPr lang="en-US" altLang="ja-JP" sz="2400" b="1" dirty="0">
              <a:solidFill>
                <a:srgbClr val="C00000"/>
              </a:solidFill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grpSp>
        <p:nvGrpSpPr>
          <p:cNvPr id="127" name="グループ化 126"/>
          <p:cNvGrpSpPr/>
          <p:nvPr/>
        </p:nvGrpSpPr>
        <p:grpSpPr>
          <a:xfrm>
            <a:off x="1259632" y="5202902"/>
            <a:ext cx="2624848" cy="1322442"/>
            <a:chOff x="1259632" y="2276872"/>
            <a:chExt cx="2624848" cy="1322442"/>
          </a:xfrm>
        </p:grpSpPr>
        <p:sp>
          <p:nvSpPr>
            <p:cNvPr id="128" name="正方形/長方形 127"/>
            <p:cNvSpPr/>
            <p:nvPr/>
          </p:nvSpPr>
          <p:spPr bwMode="auto">
            <a:xfrm>
              <a:off x="1259632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2" name="正方形/長方形 131"/>
            <p:cNvSpPr/>
            <p:nvPr/>
          </p:nvSpPr>
          <p:spPr bwMode="auto">
            <a:xfrm>
              <a:off x="1475656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1259632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>
              <a:off x="1475656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4" name="正方形/長方形 163"/>
            <p:cNvSpPr/>
            <p:nvPr/>
          </p:nvSpPr>
          <p:spPr bwMode="auto">
            <a:xfrm>
              <a:off x="1907704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5" name="正方形/長方形 164"/>
            <p:cNvSpPr/>
            <p:nvPr/>
          </p:nvSpPr>
          <p:spPr bwMode="auto">
            <a:xfrm>
              <a:off x="1907704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8" name="正方形/長方形 167"/>
            <p:cNvSpPr/>
            <p:nvPr/>
          </p:nvSpPr>
          <p:spPr bwMode="auto">
            <a:xfrm>
              <a:off x="2123728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0" name="正方形/長方形 169"/>
            <p:cNvSpPr/>
            <p:nvPr/>
          </p:nvSpPr>
          <p:spPr bwMode="auto">
            <a:xfrm>
              <a:off x="2555776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6" name="正方形/長方形 175"/>
            <p:cNvSpPr/>
            <p:nvPr/>
          </p:nvSpPr>
          <p:spPr bwMode="auto">
            <a:xfrm>
              <a:off x="2771800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7" name="正方形/長方形 176"/>
            <p:cNvSpPr/>
            <p:nvPr/>
          </p:nvSpPr>
          <p:spPr bwMode="auto">
            <a:xfrm>
              <a:off x="2555776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8" name="正方形/長方形 177"/>
            <p:cNvSpPr/>
            <p:nvPr/>
          </p:nvSpPr>
          <p:spPr bwMode="auto">
            <a:xfrm>
              <a:off x="2771800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9" name="正方形/長方形 178"/>
            <p:cNvSpPr/>
            <p:nvPr/>
          </p:nvSpPr>
          <p:spPr bwMode="auto">
            <a:xfrm>
              <a:off x="3203848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80" name="正方形/長方形 179"/>
            <p:cNvSpPr/>
            <p:nvPr/>
          </p:nvSpPr>
          <p:spPr bwMode="auto">
            <a:xfrm>
              <a:off x="3419872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81" name="正方形/長方形 180"/>
            <p:cNvSpPr/>
            <p:nvPr/>
          </p:nvSpPr>
          <p:spPr bwMode="auto">
            <a:xfrm>
              <a:off x="3203848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82" name="正方形/長方形 181"/>
            <p:cNvSpPr/>
            <p:nvPr/>
          </p:nvSpPr>
          <p:spPr bwMode="auto">
            <a:xfrm>
              <a:off x="3419872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183" name="直線コネクタ 182"/>
            <p:cNvCxnSpPr>
              <a:stCxn id="176" idx="2"/>
              <a:endCxn id="178" idx="0"/>
            </p:cNvCxnSpPr>
            <p:nvPr/>
          </p:nvCxnSpPr>
          <p:spPr bwMode="auto">
            <a:xfrm rot="5400000">
              <a:off x="266378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直線コネクタ 183"/>
            <p:cNvCxnSpPr>
              <a:stCxn id="178" idx="3"/>
              <a:endCxn id="182" idx="1"/>
            </p:cNvCxnSpPr>
            <p:nvPr/>
          </p:nvCxnSpPr>
          <p:spPr bwMode="auto">
            <a:xfrm>
              <a:off x="2987824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直線コネクタ 184"/>
            <p:cNvCxnSpPr>
              <a:stCxn id="161" idx="3"/>
              <a:endCxn id="168" idx="1"/>
            </p:cNvCxnSpPr>
            <p:nvPr/>
          </p:nvCxnSpPr>
          <p:spPr bwMode="auto">
            <a:xfrm>
              <a:off x="1691680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" name="正方形/長方形 189"/>
            <p:cNvSpPr/>
            <p:nvPr/>
          </p:nvSpPr>
          <p:spPr bwMode="auto">
            <a:xfrm>
              <a:off x="2123728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191" name="直線コネクタ 190"/>
            <p:cNvCxnSpPr>
              <a:stCxn id="132" idx="3"/>
            </p:cNvCxnSpPr>
            <p:nvPr/>
          </p:nvCxnSpPr>
          <p:spPr bwMode="auto">
            <a:xfrm>
              <a:off x="1691680" y="260090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直線コネクタ 191"/>
            <p:cNvCxnSpPr/>
            <p:nvPr/>
          </p:nvCxnSpPr>
          <p:spPr bwMode="auto">
            <a:xfrm rot="5400000">
              <a:off x="1362552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直線コネクタ 207"/>
            <p:cNvCxnSpPr/>
            <p:nvPr/>
          </p:nvCxnSpPr>
          <p:spPr bwMode="auto">
            <a:xfrm rot="5400000">
              <a:off x="330676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直線コネクタ 208"/>
            <p:cNvCxnSpPr/>
            <p:nvPr/>
          </p:nvCxnSpPr>
          <p:spPr bwMode="auto">
            <a:xfrm rot="5400000">
              <a:off x="202089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直線コネクタ 209"/>
            <p:cNvCxnSpPr/>
            <p:nvPr/>
          </p:nvCxnSpPr>
          <p:spPr bwMode="auto">
            <a:xfrm>
              <a:off x="2987824" y="259581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直線コネクタ 210"/>
            <p:cNvCxnSpPr/>
            <p:nvPr/>
          </p:nvCxnSpPr>
          <p:spPr bwMode="auto">
            <a:xfrm>
              <a:off x="2339752" y="259572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直線コネクタ 211"/>
            <p:cNvCxnSpPr/>
            <p:nvPr/>
          </p:nvCxnSpPr>
          <p:spPr bwMode="auto">
            <a:xfrm>
              <a:off x="2339752" y="324379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" name="正方形/長方形 212"/>
            <p:cNvSpPr/>
            <p:nvPr/>
          </p:nvSpPr>
          <p:spPr bwMode="auto">
            <a:xfrm>
              <a:off x="1292192" y="2303170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14" name="正方形/長方形 213"/>
            <p:cNvSpPr/>
            <p:nvPr/>
          </p:nvSpPr>
          <p:spPr bwMode="auto">
            <a:xfrm>
              <a:off x="1259632" y="227687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163" name="正方形/長方形 162"/>
          <p:cNvSpPr/>
          <p:nvPr/>
        </p:nvSpPr>
        <p:spPr bwMode="auto">
          <a:xfrm>
            <a:off x="1259632" y="2276872"/>
            <a:ext cx="2592288" cy="1296144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3995936" y="411946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3923928" y="33569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</a:t>
            </a:r>
          </a:p>
        </p:txBody>
      </p:sp>
      <p:cxnSp>
        <p:nvCxnSpPr>
          <p:cNvPr id="217" name="直線矢印コネクタ 216"/>
          <p:cNvCxnSpPr/>
          <p:nvPr/>
        </p:nvCxnSpPr>
        <p:spPr>
          <a:xfrm flipV="1">
            <a:off x="3491880" y="4499164"/>
            <a:ext cx="648072" cy="297989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矢印コネクタ 217"/>
          <p:cNvCxnSpPr/>
          <p:nvPr/>
        </p:nvCxnSpPr>
        <p:spPr>
          <a:xfrm flipV="1">
            <a:off x="2236922" y="3645024"/>
            <a:ext cx="1759015" cy="473506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1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9786" y="-27384"/>
            <a:ext cx="9422350" cy="720080"/>
          </a:xfrm>
        </p:spPr>
        <p:txBody>
          <a:bodyPr/>
          <a:lstStyle/>
          <a:p>
            <a:r>
              <a:rPr lang="en-US" altLang="ja-JP" dirty="0" smtClean="0"/>
              <a:t>Case 2</a:t>
            </a:r>
            <a:r>
              <a:rPr kumimoji="1" lang="en-US" altLang="ja-JP" dirty="0" smtClean="0"/>
              <a:t>: </a:t>
            </a:r>
            <a:r>
              <a:rPr lang="en-US" altLang="ja-JP" sz="3200" dirty="0" smtClean="0"/>
              <a:t>Replacing regular </a:t>
            </a:r>
            <a:r>
              <a:rPr lang="en-US" altLang="ja-JP" sz="3200" dirty="0" err="1" smtClean="0"/>
              <a:t>NoC</a:t>
            </a:r>
            <a:r>
              <a:rPr lang="en-US" altLang="ja-JP" sz="3200" dirty="0" smtClean="0"/>
              <a:t> w/ random</a:t>
            </a:r>
            <a:endParaRPr kumimoji="1" lang="ja-JP" altLang="en-US" sz="3200" dirty="0"/>
          </a:p>
        </p:txBody>
      </p:sp>
      <p:sp>
        <p:nvSpPr>
          <p:cNvPr id="19" name="コンテンツ プレースホルダ 18"/>
          <p:cNvSpPr>
            <a:spLocks noGrp="1"/>
          </p:cNvSpPr>
          <p:nvPr>
            <p:ph idx="1"/>
          </p:nvPr>
        </p:nvSpPr>
        <p:spPr>
          <a:xfrm>
            <a:off x="107504" y="836712"/>
            <a:ext cx="9107306" cy="144016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3D </a:t>
            </a:r>
            <a:r>
              <a:rPr lang="en-US" altLang="ja-JP" sz="2800" dirty="0" err="1" smtClean="0"/>
              <a:t>WiNoC</a:t>
            </a:r>
            <a:r>
              <a:rPr lang="en-US" altLang="ja-JP" sz="2800" dirty="0" smtClean="0"/>
              <a:t> that consists of three 2D Mesh </a:t>
            </a:r>
            <a:r>
              <a:rPr lang="en-US" altLang="ja-JP" sz="2800" dirty="0" err="1" smtClean="0"/>
              <a:t>NoC</a:t>
            </a:r>
            <a:r>
              <a:rPr lang="en-US" altLang="ja-JP" sz="2800" dirty="0" smtClean="0"/>
              <a:t> layers</a:t>
            </a:r>
          </a:p>
          <a:p>
            <a:pPr lvl="1"/>
            <a:r>
              <a:rPr lang="en-US" altLang="ja-JP" sz="2400" dirty="0" smtClean="0"/>
              <a:t>Inductors in neighboring chips form a </a:t>
            </a:r>
            <a:r>
              <a:rPr lang="en-US" altLang="ja-JP" sz="2400" b="1" u="sng" dirty="0"/>
              <a:t>v</a:t>
            </a:r>
            <a:r>
              <a:rPr lang="en-US" altLang="ja-JP" sz="2400" b="1" u="sng" dirty="0" smtClean="0"/>
              <a:t>ertical P2P link</a:t>
            </a:r>
            <a:endParaRPr lang="en-US" altLang="ja-JP" sz="2400" b="1" u="sng" dirty="0"/>
          </a:p>
          <a:p>
            <a:pPr lvl="1"/>
            <a:r>
              <a:rPr lang="en-US" altLang="ja-JP" sz="2400" dirty="0" smtClean="0"/>
              <a:t>E.g., regular 3D Mesh topology (i.e., regular 3D </a:t>
            </a:r>
            <a:r>
              <a:rPr lang="en-US" altLang="ja-JP" sz="2400" dirty="0" err="1" smtClean="0"/>
              <a:t>NoC</a:t>
            </a:r>
            <a:r>
              <a:rPr lang="en-US" altLang="ja-JP" sz="2400" dirty="0" smtClean="0"/>
              <a:t>)</a:t>
            </a:r>
            <a:endParaRPr lang="en-US" altLang="ja-JP" sz="2400" b="1" u="sng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-97822" y="5471522"/>
            <a:ext cx="1933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Mesh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-62327" y="4031362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Mesh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-62327" y="2561585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Mesh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5195684" y="6351711"/>
            <a:ext cx="2760692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Side view (3 chips)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7956376" y="25352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7956376" y="40770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7956376" y="555962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5292080" y="5445224"/>
            <a:ext cx="2592288" cy="648072"/>
            <a:chOff x="5292080" y="5445224"/>
            <a:chExt cx="2592288" cy="648072"/>
          </a:xfrm>
        </p:grpSpPr>
        <p:cxnSp>
          <p:nvCxnSpPr>
            <p:cNvPr id="215" name="直線矢印コネクタ 214"/>
            <p:cNvCxnSpPr/>
            <p:nvPr/>
          </p:nvCxnSpPr>
          <p:spPr>
            <a:xfrm flipH="1">
              <a:off x="5724128" y="5754522"/>
              <a:ext cx="172819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正方形/長方形 192"/>
            <p:cNvSpPr/>
            <p:nvPr/>
          </p:nvSpPr>
          <p:spPr bwMode="auto">
            <a:xfrm>
              <a:off x="5508104" y="566124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94" name="正方形/長方形 193"/>
            <p:cNvSpPr/>
            <p:nvPr/>
          </p:nvSpPr>
          <p:spPr bwMode="auto">
            <a:xfrm>
              <a:off x="6804248" y="566124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95" name="正方形/長方形 194"/>
            <p:cNvSpPr/>
            <p:nvPr/>
          </p:nvSpPr>
          <p:spPr bwMode="auto">
            <a:xfrm>
              <a:off x="7452320" y="566124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96" name="正方形/長方形 195"/>
            <p:cNvSpPr/>
            <p:nvPr/>
          </p:nvSpPr>
          <p:spPr bwMode="auto">
            <a:xfrm>
              <a:off x="6156176" y="566124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97" name="正方形/長方形 196"/>
            <p:cNvSpPr/>
            <p:nvPr/>
          </p:nvSpPr>
          <p:spPr bwMode="auto">
            <a:xfrm>
              <a:off x="5292080" y="5445224"/>
              <a:ext cx="2592288" cy="648072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03" name="正方形/長方形 202"/>
            <p:cNvSpPr/>
            <p:nvPr/>
          </p:nvSpPr>
          <p:spPr bwMode="auto">
            <a:xfrm>
              <a:off x="5323979" y="5467844"/>
              <a:ext cx="2520280" cy="604186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126" name="テキスト ボックス 125"/>
          <p:cNvSpPr txBox="1"/>
          <p:nvPr/>
        </p:nvSpPr>
        <p:spPr>
          <a:xfrm>
            <a:off x="611560" y="646834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“</a:t>
            </a:r>
            <a:r>
              <a:rPr lang="en-US" altLang="ja-JP" sz="2400" b="1" dirty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</a:t>
            </a:r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2400" b="1" dirty="0" err="1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</a:t>
            </a:r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m” Configuration</a:t>
            </a:r>
            <a:endParaRPr lang="en-US" altLang="ja-JP" sz="2400" b="1" dirty="0">
              <a:solidFill>
                <a:srgbClr val="C00000"/>
              </a:solidFill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grpSp>
        <p:nvGrpSpPr>
          <p:cNvPr id="127" name="グループ化 126"/>
          <p:cNvGrpSpPr/>
          <p:nvPr/>
        </p:nvGrpSpPr>
        <p:grpSpPr>
          <a:xfrm>
            <a:off x="1259632" y="5202902"/>
            <a:ext cx="2624848" cy="1322442"/>
            <a:chOff x="1259632" y="2276872"/>
            <a:chExt cx="2624848" cy="1322442"/>
          </a:xfrm>
        </p:grpSpPr>
        <p:sp>
          <p:nvSpPr>
            <p:cNvPr id="128" name="正方形/長方形 127"/>
            <p:cNvSpPr/>
            <p:nvPr/>
          </p:nvSpPr>
          <p:spPr bwMode="auto">
            <a:xfrm>
              <a:off x="1259632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2" name="正方形/長方形 131"/>
            <p:cNvSpPr/>
            <p:nvPr/>
          </p:nvSpPr>
          <p:spPr bwMode="auto">
            <a:xfrm>
              <a:off x="1475656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1259632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>
              <a:off x="1475656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4" name="正方形/長方形 163"/>
            <p:cNvSpPr/>
            <p:nvPr/>
          </p:nvSpPr>
          <p:spPr bwMode="auto">
            <a:xfrm>
              <a:off x="1907704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5" name="正方形/長方形 164"/>
            <p:cNvSpPr/>
            <p:nvPr/>
          </p:nvSpPr>
          <p:spPr bwMode="auto">
            <a:xfrm>
              <a:off x="1907704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8" name="正方形/長方形 167"/>
            <p:cNvSpPr/>
            <p:nvPr/>
          </p:nvSpPr>
          <p:spPr bwMode="auto">
            <a:xfrm>
              <a:off x="2123728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0" name="正方形/長方形 169"/>
            <p:cNvSpPr/>
            <p:nvPr/>
          </p:nvSpPr>
          <p:spPr bwMode="auto">
            <a:xfrm>
              <a:off x="2555776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6" name="正方形/長方形 175"/>
            <p:cNvSpPr/>
            <p:nvPr/>
          </p:nvSpPr>
          <p:spPr bwMode="auto">
            <a:xfrm>
              <a:off x="2771800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7" name="正方形/長方形 176"/>
            <p:cNvSpPr/>
            <p:nvPr/>
          </p:nvSpPr>
          <p:spPr bwMode="auto">
            <a:xfrm>
              <a:off x="2555776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8" name="正方形/長方形 177"/>
            <p:cNvSpPr/>
            <p:nvPr/>
          </p:nvSpPr>
          <p:spPr bwMode="auto">
            <a:xfrm>
              <a:off x="2771800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9" name="正方形/長方形 178"/>
            <p:cNvSpPr/>
            <p:nvPr/>
          </p:nvSpPr>
          <p:spPr bwMode="auto">
            <a:xfrm>
              <a:off x="3203848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80" name="正方形/長方形 179"/>
            <p:cNvSpPr/>
            <p:nvPr/>
          </p:nvSpPr>
          <p:spPr bwMode="auto">
            <a:xfrm>
              <a:off x="3419872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81" name="正方形/長方形 180"/>
            <p:cNvSpPr/>
            <p:nvPr/>
          </p:nvSpPr>
          <p:spPr bwMode="auto">
            <a:xfrm>
              <a:off x="3203848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82" name="正方形/長方形 181"/>
            <p:cNvSpPr/>
            <p:nvPr/>
          </p:nvSpPr>
          <p:spPr bwMode="auto">
            <a:xfrm>
              <a:off x="3419872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183" name="直線コネクタ 182"/>
            <p:cNvCxnSpPr>
              <a:stCxn id="176" idx="2"/>
              <a:endCxn id="178" idx="0"/>
            </p:cNvCxnSpPr>
            <p:nvPr/>
          </p:nvCxnSpPr>
          <p:spPr bwMode="auto">
            <a:xfrm rot="5400000">
              <a:off x="266378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直線コネクタ 183"/>
            <p:cNvCxnSpPr>
              <a:stCxn id="178" idx="3"/>
              <a:endCxn id="182" idx="1"/>
            </p:cNvCxnSpPr>
            <p:nvPr/>
          </p:nvCxnSpPr>
          <p:spPr bwMode="auto">
            <a:xfrm>
              <a:off x="2987824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直線コネクタ 184"/>
            <p:cNvCxnSpPr>
              <a:stCxn id="161" idx="3"/>
              <a:endCxn id="168" idx="1"/>
            </p:cNvCxnSpPr>
            <p:nvPr/>
          </p:nvCxnSpPr>
          <p:spPr bwMode="auto">
            <a:xfrm>
              <a:off x="1691680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" name="正方形/長方形 189"/>
            <p:cNvSpPr/>
            <p:nvPr/>
          </p:nvSpPr>
          <p:spPr bwMode="auto">
            <a:xfrm>
              <a:off x="2123728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191" name="直線コネクタ 190"/>
            <p:cNvCxnSpPr>
              <a:stCxn id="132" idx="3"/>
            </p:cNvCxnSpPr>
            <p:nvPr/>
          </p:nvCxnSpPr>
          <p:spPr bwMode="auto">
            <a:xfrm>
              <a:off x="1691680" y="260090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直線コネクタ 191"/>
            <p:cNvCxnSpPr/>
            <p:nvPr/>
          </p:nvCxnSpPr>
          <p:spPr bwMode="auto">
            <a:xfrm rot="5400000">
              <a:off x="1362552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直線コネクタ 207"/>
            <p:cNvCxnSpPr/>
            <p:nvPr/>
          </p:nvCxnSpPr>
          <p:spPr bwMode="auto">
            <a:xfrm rot="5400000">
              <a:off x="330676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直線コネクタ 208"/>
            <p:cNvCxnSpPr/>
            <p:nvPr/>
          </p:nvCxnSpPr>
          <p:spPr bwMode="auto">
            <a:xfrm rot="5400000">
              <a:off x="202089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直線コネクタ 209"/>
            <p:cNvCxnSpPr/>
            <p:nvPr/>
          </p:nvCxnSpPr>
          <p:spPr bwMode="auto">
            <a:xfrm>
              <a:off x="2987824" y="259581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直線コネクタ 210"/>
            <p:cNvCxnSpPr/>
            <p:nvPr/>
          </p:nvCxnSpPr>
          <p:spPr bwMode="auto">
            <a:xfrm>
              <a:off x="2339752" y="259572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直線コネクタ 211"/>
            <p:cNvCxnSpPr/>
            <p:nvPr/>
          </p:nvCxnSpPr>
          <p:spPr bwMode="auto">
            <a:xfrm>
              <a:off x="2339752" y="324379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" name="正方形/長方形 212"/>
            <p:cNvSpPr/>
            <p:nvPr/>
          </p:nvSpPr>
          <p:spPr bwMode="auto">
            <a:xfrm>
              <a:off x="1292192" y="2303170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14" name="正方形/長方形 213"/>
            <p:cNvSpPr/>
            <p:nvPr/>
          </p:nvSpPr>
          <p:spPr bwMode="auto">
            <a:xfrm>
              <a:off x="1259632" y="227687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187" name="グループ化 186"/>
          <p:cNvGrpSpPr/>
          <p:nvPr/>
        </p:nvGrpSpPr>
        <p:grpSpPr>
          <a:xfrm>
            <a:off x="1259632" y="3738298"/>
            <a:ext cx="2624848" cy="1322442"/>
            <a:chOff x="1259632" y="2276872"/>
            <a:chExt cx="2624848" cy="1322442"/>
          </a:xfrm>
        </p:grpSpPr>
        <p:sp>
          <p:nvSpPr>
            <p:cNvPr id="219" name="正方形/長方形 218"/>
            <p:cNvSpPr/>
            <p:nvPr/>
          </p:nvSpPr>
          <p:spPr bwMode="auto">
            <a:xfrm>
              <a:off x="1259632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0" name="正方形/長方形 219"/>
            <p:cNvSpPr/>
            <p:nvPr/>
          </p:nvSpPr>
          <p:spPr bwMode="auto">
            <a:xfrm>
              <a:off x="1475656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1" name="正方形/長方形 220"/>
            <p:cNvSpPr/>
            <p:nvPr/>
          </p:nvSpPr>
          <p:spPr bwMode="auto">
            <a:xfrm>
              <a:off x="1259632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2" name="正方形/長方形 221"/>
            <p:cNvSpPr/>
            <p:nvPr/>
          </p:nvSpPr>
          <p:spPr bwMode="auto">
            <a:xfrm>
              <a:off x="1475656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3" name="正方形/長方形 222"/>
            <p:cNvSpPr/>
            <p:nvPr/>
          </p:nvSpPr>
          <p:spPr bwMode="auto">
            <a:xfrm>
              <a:off x="1907704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4" name="正方形/長方形 223"/>
            <p:cNvSpPr/>
            <p:nvPr/>
          </p:nvSpPr>
          <p:spPr bwMode="auto">
            <a:xfrm>
              <a:off x="1907704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5" name="正方形/長方形 224"/>
            <p:cNvSpPr/>
            <p:nvPr/>
          </p:nvSpPr>
          <p:spPr bwMode="auto">
            <a:xfrm>
              <a:off x="2123728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6" name="正方形/長方形 225"/>
            <p:cNvSpPr/>
            <p:nvPr/>
          </p:nvSpPr>
          <p:spPr bwMode="auto">
            <a:xfrm>
              <a:off x="2555776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7" name="正方形/長方形 226"/>
            <p:cNvSpPr/>
            <p:nvPr/>
          </p:nvSpPr>
          <p:spPr bwMode="auto">
            <a:xfrm>
              <a:off x="2771800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8" name="正方形/長方形 227"/>
            <p:cNvSpPr/>
            <p:nvPr/>
          </p:nvSpPr>
          <p:spPr bwMode="auto">
            <a:xfrm>
              <a:off x="2555776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9" name="正方形/長方形 228"/>
            <p:cNvSpPr/>
            <p:nvPr/>
          </p:nvSpPr>
          <p:spPr bwMode="auto">
            <a:xfrm>
              <a:off x="2771800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30" name="正方形/長方形 229"/>
            <p:cNvSpPr/>
            <p:nvPr/>
          </p:nvSpPr>
          <p:spPr bwMode="auto">
            <a:xfrm>
              <a:off x="3203848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31" name="正方形/長方形 230"/>
            <p:cNvSpPr/>
            <p:nvPr/>
          </p:nvSpPr>
          <p:spPr bwMode="auto">
            <a:xfrm>
              <a:off x="3419872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32" name="正方形/長方形 231"/>
            <p:cNvSpPr/>
            <p:nvPr/>
          </p:nvSpPr>
          <p:spPr bwMode="auto">
            <a:xfrm>
              <a:off x="3203848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33" name="正方形/長方形 232"/>
            <p:cNvSpPr/>
            <p:nvPr/>
          </p:nvSpPr>
          <p:spPr bwMode="auto">
            <a:xfrm>
              <a:off x="3419872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234" name="直線コネクタ 233"/>
            <p:cNvCxnSpPr>
              <a:stCxn id="227" idx="2"/>
              <a:endCxn id="229" idx="0"/>
            </p:cNvCxnSpPr>
            <p:nvPr/>
          </p:nvCxnSpPr>
          <p:spPr bwMode="auto">
            <a:xfrm rot="5400000">
              <a:off x="266378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直線コネクタ 234"/>
            <p:cNvCxnSpPr>
              <a:stCxn id="229" idx="3"/>
              <a:endCxn id="233" idx="1"/>
            </p:cNvCxnSpPr>
            <p:nvPr/>
          </p:nvCxnSpPr>
          <p:spPr bwMode="auto">
            <a:xfrm>
              <a:off x="2987824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直線コネクタ 235"/>
            <p:cNvCxnSpPr>
              <a:stCxn id="222" idx="3"/>
              <a:endCxn id="225" idx="1"/>
            </p:cNvCxnSpPr>
            <p:nvPr/>
          </p:nvCxnSpPr>
          <p:spPr bwMode="auto">
            <a:xfrm>
              <a:off x="1691680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7" name="正方形/長方形 236"/>
            <p:cNvSpPr/>
            <p:nvPr/>
          </p:nvSpPr>
          <p:spPr bwMode="auto">
            <a:xfrm>
              <a:off x="2123728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238" name="直線コネクタ 237"/>
            <p:cNvCxnSpPr>
              <a:stCxn id="220" idx="3"/>
            </p:cNvCxnSpPr>
            <p:nvPr/>
          </p:nvCxnSpPr>
          <p:spPr bwMode="auto">
            <a:xfrm>
              <a:off x="1691680" y="260090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直線コネクタ 238"/>
            <p:cNvCxnSpPr/>
            <p:nvPr/>
          </p:nvCxnSpPr>
          <p:spPr bwMode="auto">
            <a:xfrm rot="5400000">
              <a:off x="1362552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直線コネクタ 239"/>
            <p:cNvCxnSpPr/>
            <p:nvPr/>
          </p:nvCxnSpPr>
          <p:spPr bwMode="auto">
            <a:xfrm rot="5400000">
              <a:off x="330676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直線コネクタ 240"/>
            <p:cNvCxnSpPr/>
            <p:nvPr/>
          </p:nvCxnSpPr>
          <p:spPr bwMode="auto">
            <a:xfrm rot="5400000">
              <a:off x="202089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直線コネクタ 241"/>
            <p:cNvCxnSpPr/>
            <p:nvPr/>
          </p:nvCxnSpPr>
          <p:spPr bwMode="auto">
            <a:xfrm>
              <a:off x="2987824" y="259581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直線コネクタ 242"/>
            <p:cNvCxnSpPr/>
            <p:nvPr/>
          </p:nvCxnSpPr>
          <p:spPr bwMode="auto">
            <a:xfrm>
              <a:off x="2339752" y="259572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直線コネクタ 243"/>
            <p:cNvCxnSpPr/>
            <p:nvPr/>
          </p:nvCxnSpPr>
          <p:spPr bwMode="auto">
            <a:xfrm>
              <a:off x="2339752" y="324379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5" name="正方形/長方形 244"/>
            <p:cNvSpPr/>
            <p:nvPr/>
          </p:nvSpPr>
          <p:spPr bwMode="auto">
            <a:xfrm>
              <a:off x="1292192" y="2303170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46" name="正方形/長方形 245"/>
            <p:cNvSpPr/>
            <p:nvPr/>
          </p:nvSpPr>
          <p:spPr bwMode="auto">
            <a:xfrm>
              <a:off x="1259632" y="227687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247" name="グループ化 246"/>
          <p:cNvGrpSpPr/>
          <p:nvPr/>
        </p:nvGrpSpPr>
        <p:grpSpPr>
          <a:xfrm>
            <a:off x="1259632" y="2276872"/>
            <a:ext cx="2624848" cy="1322442"/>
            <a:chOff x="1259632" y="2276872"/>
            <a:chExt cx="2624848" cy="1322442"/>
          </a:xfrm>
        </p:grpSpPr>
        <p:sp>
          <p:nvSpPr>
            <p:cNvPr id="248" name="正方形/長方形 247"/>
            <p:cNvSpPr/>
            <p:nvPr/>
          </p:nvSpPr>
          <p:spPr bwMode="auto">
            <a:xfrm>
              <a:off x="1259632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49" name="正方形/長方形 248"/>
            <p:cNvSpPr/>
            <p:nvPr/>
          </p:nvSpPr>
          <p:spPr bwMode="auto">
            <a:xfrm>
              <a:off x="1475656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0" name="正方形/長方形 249"/>
            <p:cNvSpPr/>
            <p:nvPr/>
          </p:nvSpPr>
          <p:spPr bwMode="auto">
            <a:xfrm>
              <a:off x="1259632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1" name="正方形/長方形 250"/>
            <p:cNvSpPr/>
            <p:nvPr/>
          </p:nvSpPr>
          <p:spPr bwMode="auto">
            <a:xfrm>
              <a:off x="1475656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2" name="正方形/長方形 251"/>
            <p:cNvSpPr/>
            <p:nvPr/>
          </p:nvSpPr>
          <p:spPr bwMode="auto">
            <a:xfrm>
              <a:off x="1907704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3" name="正方形/長方形 252"/>
            <p:cNvSpPr/>
            <p:nvPr/>
          </p:nvSpPr>
          <p:spPr bwMode="auto">
            <a:xfrm>
              <a:off x="1907704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4" name="正方形/長方形 253"/>
            <p:cNvSpPr/>
            <p:nvPr/>
          </p:nvSpPr>
          <p:spPr bwMode="auto">
            <a:xfrm>
              <a:off x="2123728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5" name="正方形/長方形 254"/>
            <p:cNvSpPr/>
            <p:nvPr/>
          </p:nvSpPr>
          <p:spPr bwMode="auto">
            <a:xfrm>
              <a:off x="2555776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6" name="正方形/長方形 255"/>
            <p:cNvSpPr/>
            <p:nvPr/>
          </p:nvSpPr>
          <p:spPr bwMode="auto">
            <a:xfrm>
              <a:off x="2771800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7" name="正方形/長方形 256"/>
            <p:cNvSpPr/>
            <p:nvPr/>
          </p:nvSpPr>
          <p:spPr bwMode="auto">
            <a:xfrm>
              <a:off x="2555776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8" name="正方形/長方形 257"/>
            <p:cNvSpPr/>
            <p:nvPr/>
          </p:nvSpPr>
          <p:spPr bwMode="auto">
            <a:xfrm>
              <a:off x="2771800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9" name="正方形/長方形 258"/>
            <p:cNvSpPr/>
            <p:nvPr/>
          </p:nvSpPr>
          <p:spPr bwMode="auto">
            <a:xfrm>
              <a:off x="3203848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60" name="正方形/長方形 259"/>
            <p:cNvSpPr/>
            <p:nvPr/>
          </p:nvSpPr>
          <p:spPr bwMode="auto">
            <a:xfrm>
              <a:off x="3419872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61" name="正方形/長方形 260"/>
            <p:cNvSpPr/>
            <p:nvPr/>
          </p:nvSpPr>
          <p:spPr bwMode="auto">
            <a:xfrm>
              <a:off x="3203848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62" name="正方形/長方形 261"/>
            <p:cNvSpPr/>
            <p:nvPr/>
          </p:nvSpPr>
          <p:spPr bwMode="auto">
            <a:xfrm>
              <a:off x="3419872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263" name="直線コネクタ 262"/>
            <p:cNvCxnSpPr>
              <a:stCxn id="256" idx="2"/>
              <a:endCxn id="258" idx="0"/>
            </p:cNvCxnSpPr>
            <p:nvPr/>
          </p:nvCxnSpPr>
          <p:spPr bwMode="auto">
            <a:xfrm rot="5400000">
              <a:off x="266378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直線コネクタ 263"/>
            <p:cNvCxnSpPr>
              <a:stCxn id="258" idx="3"/>
              <a:endCxn id="262" idx="1"/>
            </p:cNvCxnSpPr>
            <p:nvPr/>
          </p:nvCxnSpPr>
          <p:spPr bwMode="auto">
            <a:xfrm>
              <a:off x="2987824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直線コネクタ 264"/>
            <p:cNvCxnSpPr>
              <a:stCxn id="251" idx="3"/>
              <a:endCxn id="254" idx="1"/>
            </p:cNvCxnSpPr>
            <p:nvPr/>
          </p:nvCxnSpPr>
          <p:spPr bwMode="auto">
            <a:xfrm>
              <a:off x="1691680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6" name="正方形/長方形 265"/>
            <p:cNvSpPr/>
            <p:nvPr/>
          </p:nvSpPr>
          <p:spPr bwMode="auto">
            <a:xfrm>
              <a:off x="2123728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267" name="直線コネクタ 266"/>
            <p:cNvCxnSpPr>
              <a:stCxn id="249" idx="3"/>
            </p:cNvCxnSpPr>
            <p:nvPr/>
          </p:nvCxnSpPr>
          <p:spPr bwMode="auto">
            <a:xfrm>
              <a:off x="1691680" y="260090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8" name="直線コネクタ 267"/>
            <p:cNvCxnSpPr/>
            <p:nvPr/>
          </p:nvCxnSpPr>
          <p:spPr bwMode="auto">
            <a:xfrm rot="5400000">
              <a:off x="1362552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直線コネクタ 268"/>
            <p:cNvCxnSpPr/>
            <p:nvPr/>
          </p:nvCxnSpPr>
          <p:spPr bwMode="auto">
            <a:xfrm rot="5400000">
              <a:off x="330676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直線コネクタ 269"/>
            <p:cNvCxnSpPr/>
            <p:nvPr/>
          </p:nvCxnSpPr>
          <p:spPr bwMode="auto">
            <a:xfrm rot="5400000">
              <a:off x="202089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直線コネクタ 270"/>
            <p:cNvCxnSpPr/>
            <p:nvPr/>
          </p:nvCxnSpPr>
          <p:spPr bwMode="auto">
            <a:xfrm>
              <a:off x="2987824" y="259581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直線コネクタ 271"/>
            <p:cNvCxnSpPr/>
            <p:nvPr/>
          </p:nvCxnSpPr>
          <p:spPr bwMode="auto">
            <a:xfrm>
              <a:off x="2339752" y="259572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直線コネクタ 272"/>
            <p:cNvCxnSpPr/>
            <p:nvPr/>
          </p:nvCxnSpPr>
          <p:spPr bwMode="auto">
            <a:xfrm>
              <a:off x="2339752" y="324379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4" name="正方形/長方形 273"/>
            <p:cNvSpPr/>
            <p:nvPr/>
          </p:nvSpPr>
          <p:spPr bwMode="auto">
            <a:xfrm>
              <a:off x="1292192" y="2303170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75" name="正方形/長方形 274"/>
            <p:cNvSpPr/>
            <p:nvPr/>
          </p:nvSpPr>
          <p:spPr bwMode="auto">
            <a:xfrm>
              <a:off x="1259632" y="227687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276" name="グループ化 275"/>
          <p:cNvGrpSpPr/>
          <p:nvPr/>
        </p:nvGrpSpPr>
        <p:grpSpPr>
          <a:xfrm>
            <a:off x="5292080" y="4005064"/>
            <a:ext cx="2592288" cy="648072"/>
            <a:chOff x="5292080" y="5445224"/>
            <a:chExt cx="2592288" cy="648072"/>
          </a:xfrm>
        </p:grpSpPr>
        <p:cxnSp>
          <p:nvCxnSpPr>
            <p:cNvPr id="277" name="直線矢印コネクタ 276"/>
            <p:cNvCxnSpPr/>
            <p:nvPr/>
          </p:nvCxnSpPr>
          <p:spPr>
            <a:xfrm flipH="1">
              <a:off x="5724128" y="5754522"/>
              <a:ext cx="172819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正方形/長方形 277"/>
            <p:cNvSpPr/>
            <p:nvPr/>
          </p:nvSpPr>
          <p:spPr bwMode="auto">
            <a:xfrm>
              <a:off x="5508104" y="566124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79" name="正方形/長方形 278"/>
            <p:cNvSpPr/>
            <p:nvPr/>
          </p:nvSpPr>
          <p:spPr bwMode="auto">
            <a:xfrm>
              <a:off x="6804248" y="566124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80" name="正方形/長方形 279"/>
            <p:cNvSpPr/>
            <p:nvPr/>
          </p:nvSpPr>
          <p:spPr bwMode="auto">
            <a:xfrm>
              <a:off x="7452320" y="566124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81" name="正方形/長方形 280"/>
            <p:cNvSpPr/>
            <p:nvPr/>
          </p:nvSpPr>
          <p:spPr bwMode="auto">
            <a:xfrm>
              <a:off x="6156176" y="566124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82" name="正方形/長方形 281"/>
            <p:cNvSpPr/>
            <p:nvPr/>
          </p:nvSpPr>
          <p:spPr bwMode="auto">
            <a:xfrm>
              <a:off x="5292080" y="5445224"/>
              <a:ext cx="2592288" cy="648072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83" name="正方形/長方形 282"/>
            <p:cNvSpPr/>
            <p:nvPr/>
          </p:nvSpPr>
          <p:spPr bwMode="auto">
            <a:xfrm>
              <a:off x="5323979" y="5467844"/>
              <a:ext cx="2520280" cy="604186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284" name="グループ化 283"/>
          <p:cNvGrpSpPr/>
          <p:nvPr/>
        </p:nvGrpSpPr>
        <p:grpSpPr>
          <a:xfrm>
            <a:off x="5292080" y="2420888"/>
            <a:ext cx="2592288" cy="648072"/>
            <a:chOff x="5292080" y="5445224"/>
            <a:chExt cx="2592288" cy="648072"/>
          </a:xfrm>
        </p:grpSpPr>
        <p:cxnSp>
          <p:nvCxnSpPr>
            <p:cNvPr id="285" name="直線矢印コネクタ 284"/>
            <p:cNvCxnSpPr/>
            <p:nvPr/>
          </p:nvCxnSpPr>
          <p:spPr>
            <a:xfrm flipH="1">
              <a:off x="5724128" y="5754522"/>
              <a:ext cx="172819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正方形/長方形 285"/>
            <p:cNvSpPr/>
            <p:nvPr/>
          </p:nvSpPr>
          <p:spPr bwMode="auto">
            <a:xfrm>
              <a:off x="5508104" y="566124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87" name="正方形/長方形 286"/>
            <p:cNvSpPr/>
            <p:nvPr/>
          </p:nvSpPr>
          <p:spPr bwMode="auto">
            <a:xfrm>
              <a:off x="6804248" y="566124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88" name="正方形/長方形 287"/>
            <p:cNvSpPr/>
            <p:nvPr/>
          </p:nvSpPr>
          <p:spPr bwMode="auto">
            <a:xfrm>
              <a:off x="7452320" y="566124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89" name="正方形/長方形 288"/>
            <p:cNvSpPr/>
            <p:nvPr/>
          </p:nvSpPr>
          <p:spPr bwMode="auto">
            <a:xfrm>
              <a:off x="6156176" y="566124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90" name="正方形/長方形 289"/>
            <p:cNvSpPr/>
            <p:nvPr/>
          </p:nvSpPr>
          <p:spPr bwMode="auto">
            <a:xfrm>
              <a:off x="5292080" y="5445224"/>
              <a:ext cx="2592288" cy="648072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91" name="正方形/長方形 290"/>
            <p:cNvSpPr/>
            <p:nvPr/>
          </p:nvSpPr>
          <p:spPr bwMode="auto">
            <a:xfrm>
              <a:off x="5323979" y="5467844"/>
              <a:ext cx="2520280" cy="604186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cxnSp>
        <p:nvCxnSpPr>
          <p:cNvPr id="292" name="直線矢印コネクタ 291"/>
          <p:cNvCxnSpPr/>
          <p:nvPr/>
        </p:nvCxnSpPr>
        <p:spPr>
          <a:xfrm>
            <a:off x="7524328" y="2852936"/>
            <a:ext cx="0" cy="1368152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矢印コネクタ 293"/>
          <p:cNvCxnSpPr/>
          <p:nvPr/>
        </p:nvCxnSpPr>
        <p:spPr>
          <a:xfrm>
            <a:off x="7524328" y="4365104"/>
            <a:ext cx="0" cy="1368152"/>
          </a:xfrm>
          <a:prstGeom prst="straightConnector1">
            <a:avLst/>
          </a:prstGeom>
          <a:ln w="76200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フリーフォーム 294"/>
          <p:cNvSpPr/>
          <p:nvPr/>
        </p:nvSpPr>
        <p:spPr>
          <a:xfrm rot="21422635">
            <a:off x="3454102" y="4736918"/>
            <a:ext cx="912782" cy="1351032"/>
          </a:xfrm>
          <a:custGeom>
            <a:avLst/>
            <a:gdLst>
              <a:gd name="connsiteX0" fmla="*/ 53163 w 733813"/>
              <a:gd name="connsiteY0" fmla="*/ 0 h 1477925"/>
              <a:gd name="connsiteX1" fmla="*/ 733646 w 733813"/>
              <a:gd name="connsiteY1" fmla="*/ 818707 h 1477925"/>
              <a:gd name="connsiteX2" fmla="*/ 0 w 733813"/>
              <a:gd name="connsiteY2" fmla="*/ 1477925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813" h="1477925">
                <a:moveTo>
                  <a:pt x="53163" y="0"/>
                </a:moveTo>
                <a:cubicBezTo>
                  <a:pt x="397834" y="286193"/>
                  <a:pt x="742506" y="572386"/>
                  <a:pt x="733646" y="818707"/>
                </a:cubicBezTo>
                <a:cubicBezTo>
                  <a:pt x="724786" y="1065028"/>
                  <a:pt x="362393" y="1271476"/>
                  <a:pt x="0" y="1477925"/>
                </a:cubicBezTo>
              </a:path>
            </a:pathLst>
          </a:custGeom>
          <a:noFill/>
          <a:ln w="76200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/>
          <p:cNvSpPr/>
          <p:nvPr/>
        </p:nvSpPr>
        <p:spPr>
          <a:xfrm rot="21422635">
            <a:off x="3454102" y="3279466"/>
            <a:ext cx="912782" cy="1351032"/>
          </a:xfrm>
          <a:custGeom>
            <a:avLst/>
            <a:gdLst>
              <a:gd name="connsiteX0" fmla="*/ 53163 w 733813"/>
              <a:gd name="connsiteY0" fmla="*/ 0 h 1477925"/>
              <a:gd name="connsiteX1" fmla="*/ 733646 w 733813"/>
              <a:gd name="connsiteY1" fmla="*/ 818707 h 1477925"/>
              <a:gd name="connsiteX2" fmla="*/ 0 w 733813"/>
              <a:gd name="connsiteY2" fmla="*/ 1477925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813" h="1477925">
                <a:moveTo>
                  <a:pt x="53163" y="0"/>
                </a:moveTo>
                <a:cubicBezTo>
                  <a:pt x="397834" y="286193"/>
                  <a:pt x="742506" y="572386"/>
                  <a:pt x="733646" y="818707"/>
                </a:cubicBezTo>
                <a:cubicBezTo>
                  <a:pt x="724786" y="1065028"/>
                  <a:pt x="362393" y="1271476"/>
                  <a:pt x="0" y="1477925"/>
                </a:cubicBezTo>
              </a:path>
            </a:pathLst>
          </a:custGeom>
          <a:noFill/>
          <a:ln w="76200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テキスト ボックス 296"/>
          <p:cNvSpPr txBox="1"/>
          <p:nvPr/>
        </p:nvSpPr>
        <p:spPr>
          <a:xfrm>
            <a:off x="4387875" y="3174067"/>
            <a:ext cx="328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</a:t>
            </a:r>
          </a:p>
          <a:p>
            <a:r>
              <a:rPr lang="en-US" altLang="ja-JP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oint-to-point link</a:t>
            </a:r>
          </a:p>
        </p:txBody>
      </p:sp>
    </p:spTree>
    <p:extLst>
      <p:ext uri="{BB962C8B-B14F-4D97-AF65-F5344CB8AC3E}">
        <p14:creationId xmlns:p14="http://schemas.microsoft.com/office/powerpoint/2010/main" val="20916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Outline: </a:t>
            </a:r>
            <a:r>
              <a:rPr kumimoji="1" lang="en-US" altLang="ja-JP" sz="3200" dirty="0" smtClean="0"/>
              <a:t>Random chip for 3D </a:t>
            </a:r>
            <a:r>
              <a:rPr kumimoji="1" lang="en-US" altLang="ja-JP" sz="3200" dirty="0" err="1" smtClean="0"/>
              <a:t>WiNoCs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9721080" cy="57606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3D Wireless </a:t>
            </a:r>
            <a:r>
              <a:rPr lang="en-US" altLang="ja-JP" dirty="0" err="1" smtClean="0"/>
              <a:t>NoCs</a:t>
            </a:r>
            <a:r>
              <a:rPr lang="en-US" altLang="ja-JP" dirty="0" smtClean="0"/>
              <a:t> (3D </a:t>
            </a:r>
            <a:r>
              <a:rPr lang="en-US" altLang="ja-JP" dirty="0" err="1" smtClean="0"/>
              <a:t>WiNoCs</a:t>
            </a:r>
            <a:r>
              <a:rPr lang="en-US" altLang="ja-JP" dirty="0" smtClean="0"/>
              <a:t>)  </a:t>
            </a:r>
            <a:r>
              <a:rPr lang="en-US" altLang="ja-JP" sz="2000" dirty="0" smtClean="0"/>
              <a:t>[</a:t>
            </a:r>
            <a:r>
              <a:rPr lang="en-US" altLang="ja-JP" sz="2000" dirty="0"/>
              <a:t>7</a:t>
            </a:r>
            <a:r>
              <a:rPr lang="en-US" altLang="ja-JP" sz="2000" dirty="0" smtClean="0"/>
              <a:t>min]</a:t>
            </a:r>
          </a:p>
          <a:p>
            <a:pPr lvl="1"/>
            <a:r>
              <a:rPr lang="en-US" altLang="ja-JP" dirty="0" smtClean="0"/>
              <a:t>Wireless 3D IC technology</a:t>
            </a:r>
          </a:p>
          <a:p>
            <a:pPr lvl="1"/>
            <a:r>
              <a:rPr lang="en-US" altLang="ja-JP" dirty="0" smtClean="0"/>
              <a:t>3D </a:t>
            </a:r>
            <a:r>
              <a:rPr lang="en-US" altLang="ja-JP" dirty="0" err="1" smtClean="0"/>
              <a:t>WiNoC</a:t>
            </a:r>
            <a:r>
              <a:rPr lang="en-US" altLang="ja-JP" dirty="0" smtClean="0"/>
              <a:t> design example (65nm)</a:t>
            </a:r>
          </a:p>
          <a:p>
            <a:pPr lvl="1"/>
            <a:endParaRPr lang="en-US" altLang="ja-JP" sz="1200" dirty="0" smtClean="0"/>
          </a:p>
          <a:p>
            <a:r>
              <a:rPr lang="en-US" altLang="ja-JP" dirty="0" smtClean="0"/>
              <a:t>Adding random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chip for 3D </a:t>
            </a:r>
            <a:r>
              <a:rPr lang="en-US" altLang="ja-JP" dirty="0" err="1" smtClean="0"/>
              <a:t>WiNoCs</a:t>
            </a:r>
            <a:r>
              <a:rPr lang="en-US" altLang="ja-JP" dirty="0" smtClean="0"/>
              <a:t>  </a:t>
            </a:r>
            <a:r>
              <a:rPr lang="en-US" altLang="ja-JP" sz="2200" dirty="0" smtClean="0"/>
              <a:t>[8min]</a:t>
            </a:r>
          </a:p>
          <a:p>
            <a:pPr marL="457200" lvl="1" indent="0">
              <a:buNone/>
            </a:pPr>
            <a:r>
              <a:rPr lang="en-US" altLang="ja-JP" sz="2400" b="1" dirty="0" smtClean="0">
                <a:solidFill>
                  <a:srgbClr val="C00000"/>
                </a:solidFill>
              </a:rPr>
              <a:t>Adding randomness induces small-world effects</a:t>
            </a:r>
          </a:p>
          <a:p>
            <a:pPr lvl="1"/>
            <a:r>
              <a:rPr lang="en-US" altLang="ja-JP" dirty="0" smtClean="0"/>
              <a:t>Adding random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chip to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-less 3D ICs</a:t>
            </a:r>
          </a:p>
          <a:p>
            <a:pPr lvl="1"/>
            <a:r>
              <a:rPr lang="en-US" altLang="ja-JP" dirty="0" smtClean="0"/>
              <a:t>Replacing regular 2D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with random 2D </a:t>
            </a:r>
            <a:r>
              <a:rPr lang="en-US" altLang="ja-JP" dirty="0" err="1" smtClean="0"/>
              <a:t>NoC</a:t>
            </a:r>
            <a:endParaRPr lang="en-US" altLang="ja-JP" dirty="0"/>
          </a:p>
          <a:p>
            <a:pPr lvl="1"/>
            <a:endParaRPr lang="en-US" altLang="ja-JP" sz="1200" dirty="0"/>
          </a:p>
          <a:p>
            <a:r>
              <a:rPr lang="en-US" altLang="ja-JP" dirty="0" smtClean="0"/>
              <a:t>Design space exploration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 [5min]</a:t>
            </a:r>
            <a:endParaRPr lang="en-US" altLang="ja-JP" dirty="0"/>
          </a:p>
          <a:p>
            <a:pPr lvl="1"/>
            <a:endParaRPr lang="en-US" altLang="ja-JP" sz="800" dirty="0"/>
          </a:p>
          <a:p>
            <a:r>
              <a:rPr lang="en-US" altLang="ja-JP" dirty="0"/>
              <a:t>Experiment results and Summary </a:t>
            </a:r>
            <a:r>
              <a:rPr lang="en-US" altLang="ja-JP" sz="2000" dirty="0" smtClean="0"/>
              <a:t>[</a:t>
            </a:r>
            <a:r>
              <a:rPr lang="en-US" altLang="ja-JP" sz="2000" dirty="0"/>
              <a:t>5</a:t>
            </a:r>
            <a:r>
              <a:rPr lang="en-US" altLang="ja-JP" sz="2000" dirty="0" smtClean="0"/>
              <a:t>min]</a:t>
            </a: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7504" y="980728"/>
            <a:ext cx="8856984" cy="180020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5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9786" y="-27384"/>
            <a:ext cx="9422350" cy="720080"/>
          </a:xfrm>
        </p:spPr>
        <p:txBody>
          <a:bodyPr/>
          <a:lstStyle/>
          <a:p>
            <a:r>
              <a:rPr lang="en-US" altLang="ja-JP" dirty="0" smtClean="0"/>
              <a:t>Case 2</a:t>
            </a:r>
            <a:r>
              <a:rPr kumimoji="1" lang="en-US" altLang="ja-JP" dirty="0" smtClean="0"/>
              <a:t>: </a:t>
            </a:r>
            <a:r>
              <a:rPr lang="en-US" altLang="ja-JP" sz="3200" dirty="0" smtClean="0"/>
              <a:t>Replacing regular </a:t>
            </a:r>
            <a:r>
              <a:rPr lang="en-US" altLang="ja-JP" sz="3200" dirty="0" err="1" smtClean="0"/>
              <a:t>NoC</a:t>
            </a:r>
            <a:r>
              <a:rPr lang="en-US" altLang="ja-JP" sz="3200" dirty="0" smtClean="0"/>
              <a:t> w/ random</a:t>
            </a:r>
            <a:endParaRPr kumimoji="1" lang="ja-JP" altLang="en-US" sz="3200" dirty="0"/>
          </a:p>
        </p:txBody>
      </p:sp>
      <p:sp>
        <p:nvSpPr>
          <p:cNvPr id="19" name="コンテンツ プレースホルダ 18"/>
          <p:cNvSpPr>
            <a:spLocks noGrp="1"/>
          </p:cNvSpPr>
          <p:nvPr>
            <p:ph idx="1"/>
          </p:nvPr>
        </p:nvSpPr>
        <p:spPr>
          <a:xfrm>
            <a:off x="107504" y="836712"/>
            <a:ext cx="9107306" cy="144016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3D </a:t>
            </a:r>
            <a:r>
              <a:rPr lang="en-US" altLang="ja-JP" sz="2800" dirty="0" err="1" smtClean="0"/>
              <a:t>WiNoC</a:t>
            </a:r>
            <a:r>
              <a:rPr lang="en-US" altLang="ja-JP" sz="2800" dirty="0" smtClean="0"/>
              <a:t> that consists of three 2D Mesh </a:t>
            </a:r>
            <a:r>
              <a:rPr lang="en-US" altLang="ja-JP" sz="2800" dirty="0" err="1" smtClean="0"/>
              <a:t>NoC</a:t>
            </a:r>
            <a:r>
              <a:rPr lang="en-US" altLang="ja-JP" sz="2800" dirty="0" smtClean="0"/>
              <a:t> layers</a:t>
            </a:r>
          </a:p>
          <a:p>
            <a:pPr lvl="1"/>
            <a:r>
              <a:rPr lang="en-US" altLang="ja-JP" sz="2400" dirty="0" smtClean="0"/>
              <a:t>Inductors in neighboring chips form a </a:t>
            </a:r>
            <a:r>
              <a:rPr lang="en-US" altLang="ja-JP" sz="2400" b="1" u="sng" dirty="0"/>
              <a:t>v</a:t>
            </a:r>
            <a:r>
              <a:rPr lang="en-US" altLang="ja-JP" sz="2400" b="1" u="sng" dirty="0" smtClean="0"/>
              <a:t>ertical P2P link</a:t>
            </a:r>
            <a:endParaRPr lang="en-US" altLang="ja-JP" sz="2400" b="1" u="sng" dirty="0"/>
          </a:p>
          <a:p>
            <a:pPr lvl="1"/>
            <a:r>
              <a:rPr lang="en-US" altLang="ja-JP" sz="2400" dirty="0" smtClean="0"/>
              <a:t>Replacing </a:t>
            </a:r>
            <a:r>
              <a:rPr lang="en-US" altLang="ja-JP" sz="2400" b="1" u="sng" dirty="0" smtClean="0"/>
              <a:t>regular 2D Mesh</a:t>
            </a:r>
            <a:r>
              <a:rPr lang="en-US" altLang="ja-JP" sz="2400" dirty="0" smtClean="0"/>
              <a:t> with </a:t>
            </a:r>
            <a:r>
              <a:rPr lang="en-US" altLang="ja-JP" sz="2400" b="1" u="sng" dirty="0" smtClean="0"/>
              <a:t>random </a:t>
            </a:r>
            <a:r>
              <a:rPr lang="en-US" altLang="ja-JP" sz="2400" b="1" u="sng" dirty="0" err="1" smtClean="0"/>
              <a:t>NoC</a:t>
            </a:r>
            <a:endParaRPr lang="en-US" altLang="ja-JP" sz="2400" b="1" u="sng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-97822" y="5471522"/>
            <a:ext cx="1933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Mesh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-62327" y="4031362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Mesh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-62327" y="2561585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Mesh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611560" y="646834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“</a:t>
            </a:r>
            <a:r>
              <a:rPr lang="en-US" altLang="ja-JP" sz="2400" b="1" dirty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</a:t>
            </a:r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2400" b="1" dirty="0" err="1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</a:t>
            </a:r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m” Configuration</a:t>
            </a:r>
            <a:endParaRPr lang="en-US" altLang="ja-JP" sz="2400" b="1" dirty="0">
              <a:solidFill>
                <a:srgbClr val="C00000"/>
              </a:solidFill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grpSp>
        <p:nvGrpSpPr>
          <p:cNvPr id="127" name="グループ化 126"/>
          <p:cNvGrpSpPr/>
          <p:nvPr/>
        </p:nvGrpSpPr>
        <p:grpSpPr>
          <a:xfrm>
            <a:off x="1259632" y="5202902"/>
            <a:ext cx="2624848" cy="1322442"/>
            <a:chOff x="1259632" y="2276872"/>
            <a:chExt cx="2624848" cy="1322442"/>
          </a:xfrm>
        </p:grpSpPr>
        <p:sp>
          <p:nvSpPr>
            <p:cNvPr id="128" name="正方形/長方形 127"/>
            <p:cNvSpPr/>
            <p:nvPr/>
          </p:nvSpPr>
          <p:spPr bwMode="auto">
            <a:xfrm>
              <a:off x="1259632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2" name="正方形/長方形 131"/>
            <p:cNvSpPr/>
            <p:nvPr/>
          </p:nvSpPr>
          <p:spPr bwMode="auto">
            <a:xfrm>
              <a:off x="1475656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1259632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>
              <a:off x="1475656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4" name="正方形/長方形 163"/>
            <p:cNvSpPr/>
            <p:nvPr/>
          </p:nvSpPr>
          <p:spPr bwMode="auto">
            <a:xfrm>
              <a:off x="1907704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5" name="正方形/長方形 164"/>
            <p:cNvSpPr/>
            <p:nvPr/>
          </p:nvSpPr>
          <p:spPr bwMode="auto">
            <a:xfrm>
              <a:off x="1907704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8" name="正方形/長方形 167"/>
            <p:cNvSpPr/>
            <p:nvPr/>
          </p:nvSpPr>
          <p:spPr bwMode="auto">
            <a:xfrm>
              <a:off x="2123728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0" name="正方形/長方形 169"/>
            <p:cNvSpPr/>
            <p:nvPr/>
          </p:nvSpPr>
          <p:spPr bwMode="auto">
            <a:xfrm>
              <a:off x="2555776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6" name="正方形/長方形 175"/>
            <p:cNvSpPr/>
            <p:nvPr/>
          </p:nvSpPr>
          <p:spPr bwMode="auto">
            <a:xfrm>
              <a:off x="2771800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7" name="正方形/長方形 176"/>
            <p:cNvSpPr/>
            <p:nvPr/>
          </p:nvSpPr>
          <p:spPr bwMode="auto">
            <a:xfrm>
              <a:off x="2555776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8" name="正方形/長方形 177"/>
            <p:cNvSpPr/>
            <p:nvPr/>
          </p:nvSpPr>
          <p:spPr bwMode="auto">
            <a:xfrm>
              <a:off x="2771800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79" name="正方形/長方形 178"/>
            <p:cNvSpPr/>
            <p:nvPr/>
          </p:nvSpPr>
          <p:spPr bwMode="auto">
            <a:xfrm>
              <a:off x="3203848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80" name="正方形/長方形 179"/>
            <p:cNvSpPr/>
            <p:nvPr/>
          </p:nvSpPr>
          <p:spPr bwMode="auto">
            <a:xfrm>
              <a:off x="3419872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81" name="正方形/長方形 180"/>
            <p:cNvSpPr/>
            <p:nvPr/>
          </p:nvSpPr>
          <p:spPr bwMode="auto">
            <a:xfrm>
              <a:off x="3203848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82" name="正方形/長方形 181"/>
            <p:cNvSpPr/>
            <p:nvPr/>
          </p:nvSpPr>
          <p:spPr bwMode="auto">
            <a:xfrm>
              <a:off x="3419872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183" name="直線コネクタ 182"/>
            <p:cNvCxnSpPr>
              <a:stCxn id="176" idx="2"/>
              <a:endCxn id="178" idx="0"/>
            </p:cNvCxnSpPr>
            <p:nvPr/>
          </p:nvCxnSpPr>
          <p:spPr bwMode="auto">
            <a:xfrm rot="5400000">
              <a:off x="266378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直線コネクタ 183"/>
            <p:cNvCxnSpPr>
              <a:stCxn id="178" idx="3"/>
              <a:endCxn id="182" idx="1"/>
            </p:cNvCxnSpPr>
            <p:nvPr/>
          </p:nvCxnSpPr>
          <p:spPr bwMode="auto">
            <a:xfrm>
              <a:off x="2987824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直線コネクタ 184"/>
            <p:cNvCxnSpPr>
              <a:stCxn id="161" idx="3"/>
              <a:endCxn id="168" idx="1"/>
            </p:cNvCxnSpPr>
            <p:nvPr/>
          </p:nvCxnSpPr>
          <p:spPr bwMode="auto">
            <a:xfrm>
              <a:off x="1691680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" name="正方形/長方形 189"/>
            <p:cNvSpPr/>
            <p:nvPr/>
          </p:nvSpPr>
          <p:spPr bwMode="auto">
            <a:xfrm>
              <a:off x="2123728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191" name="直線コネクタ 190"/>
            <p:cNvCxnSpPr>
              <a:stCxn id="132" idx="3"/>
            </p:cNvCxnSpPr>
            <p:nvPr/>
          </p:nvCxnSpPr>
          <p:spPr bwMode="auto">
            <a:xfrm>
              <a:off x="1691680" y="260090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直線コネクタ 191"/>
            <p:cNvCxnSpPr/>
            <p:nvPr/>
          </p:nvCxnSpPr>
          <p:spPr bwMode="auto">
            <a:xfrm rot="5400000">
              <a:off x="1362552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直線コネクタ 207"/>
            <p:cNvCxnSpPr/>
            <p:nvPr/>
          </p:nvCxnSpPr>
          <p:spPr bwMode="auto">
            <a:xfrm rot="5400000">
              <a:off x="330676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直線コネクタ 208"/>
            <p:cNvCxnSpPr/>
            <p:nvPr/>
          </p:nvCxnSpPr>
          <p:spPr bwMode="auto">
            <a:xfrm rot="5400000">
              <a:off x="202089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直線コネクタ 209"/>
            <p:cNvCxnSpPr/>
            <p:nvPr/>
          </p:nvCxnSpPr>
          <p:spPr bwMode="auto">
            <a:xfrm>
              <a:off x="2987824" y="259581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直線コネクタ 210"/>
            <p:cNvCxnSpPr/>
            <p:nvPr/>
          </p:nvCxnSpPr>
          <p:spPr bwMode="auto">
            <a:xfrm>
              <a:off x="2339752" y="259572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直線コネクタ 211"/>
            <p:cNvCxnSpPr/>
            <p:nvPr/>
          </p:nvCxnSpPr>
          <p:spPr bwMode="auto">
            <a:xfrm>
              <a:off x="2339752" y="324379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" name="正方形/長方形 212"/>
            <p:cNvSpPr/>
            <p:nvPr/>
          </p:nvSpPr>
          <p:spPr bwMode="auto">
            <a:xfrm>
              <a:off x="1292192" y="2303170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14" name="正方形/長方形 213"/>
            <p:cNvSpPr/>
            <p:nvPr/>
          </p:nvSpPr>
          <p:spPr bwMode="auto">
            <a:xfrm>
              <a:off x="1259632" y="227687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187" name="グループ化 186"/>
          <p:cNvGrpSpPr/>
          <p:nvPr/>
        </p:nvGrpSpPr>
        <p:grpSpPr>
          <a:xfrm>
            <a:off x="1259632" y="3738298"/>
            <a:ext cx="2624848" cy="1322442"/>
            <a:chOff x="1259632" y="2276872"/>
            <a:chExt cx="2624848" cy="1322442"/>
          </a:xfrm>
        </p:grpSpPr>
        <p:sp>
          <p:nvSpPr>
            <p:cNvPr id="219" name="正方形/長方形 218"/>
            <p:cNvSpPr/>
            <p:nvPr/>
          </p:nvSpPr>
          <p:spPr bwMode="auto">
            <a:xfrm>
              <a:off x="1259632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0" name="正方形/長方形 219"/>
            <p:cNvSpPr/>
            <p:nvPr/>
          </p:nvSpPr>
          <p:spPr bwMode="auto">
            <a:xfrm>
              <a:off x="1475656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1" name="正方形/長方形 220"/>
            <p:cNvSpPr/>
            <p:nvPr/>
          </p:nvSpPr>
          <p:spPr bwMode="auto">
            <a:xfrm>
              <a:off x="1259632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2" name="正方形/長方形 221"/>
            <p:cNvSpPr/>
            <p:nvPr/>
          </p:nvSpPr>
          <p:spPr bwMode="auto">
            <a:xfrm>
              <a:off x="1475656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3" name="正方形/長方形 222"/>
            <p:cNvSpPr/>
            <p:nvPr/>
          </p:nvSpPr>
          <p:spPr bwMode="auto">
            <a:xfrm>
              <a:off x="1907704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4" name="正方形/長方形 223"/>
            <p:cNvSpPr/>
            <p:nvPr/>
          </p:nvSpPr>
          <p:spPr bwMode="auto">
            <a:xfrm>
              <a:off x="1907704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5" name="正方形/長方形 224"/>
            <p:cNvSpPr/>
            <p:nvPr/>
          </p:nvSpPr>
          <p:spPr bwMode="auto">
            <a:xfrm>
              <a:off x="2123728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6" name="正方形/長方形 225"/>
            <p:cNvSpPr/>
            <p:nvPr/>
          </p:nvSpPr>
          <p:spPr bwMode="auto">
            <a:xfrm>
              <a:off x="2555776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7" name="正方形/長方形 226"/>
            <p:cNvSpPr/>
            <p:nvPr/>
          </p:nvSpPr>
          <p:spPr bwMode="auto">
            <a:xfrm>
              <a:off x="2771800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8" name="正方形/長方形 227"/>
            <p:cNvSpPr/>
            <p:nvPr/>
          </p:nvSpPr>
          <p:spPr bwMode="auto">
            <a:xfrm>
              <a:off x="2555776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29" name="正方形/長方形 228"/>
            <p:cNvSpPr/>
            <p:nvPr/>
          </p:nvSpPr>
          <p:spPr bwMode="auto">
            <a:xfrm>
              <a:off x="2771800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30" name="正方形/長方形 229"/>
            <p:cNvSpPr/>
            <p:nvPr/>
          </p:nvSpPr>
          <p:spPr bwMode="auto">
            <a:xfrm>
              <a:off x="3203848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31" name="正方形/長方形 230"/>
            <p:cNvSpPr/>
            <p:nvPr/>
          </p:nvSpPr>
          <p:spPr bwMode="auto">
            <a:xfrm>
              <a:off x="3419872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32" name="正方形/長方形 231"/>
            <p:cNvSpPr/>
            <p:nvPr/>
          </p:nvSpPr>
          <p:spPr bwMode="auto">
            <a:xfrm>
              <a:off x="3203848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33" name="正方形/長方形 232"/>
            <p:cNvSpPr/>
            <p:nvPr/>
          </p:nvSpPr>
          <p:spPr bwMode="auto">
            <a:xfrm>
              <a:off x="3419872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234" name="直線コネクタ 233"/>
            <p:cNvCxnSpPr>
              <a:stCxn id="227" idx="2"/>
              <a:endCxn id="229" idx="0"/>
            </p:cNvCxnSpPr>
            <p:nvPr/>
          </p:nvCxnSpPr>
          <p:spPr bwMode="auto">
            <a:xfrm rot="5400000">
              <a:off x="266378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直線コネクタ 234"/>
            <p:cNvCxnSpPr>
              <a:stCxn id="229" idx="3"/>
              <a:endCxn id="233" idx="1"/>
            </p:cNvCxnSpPr>
            <p:nvPr/>
          </p:nvCxnSpPr>
          <p:spPr bwMode="auto">
            <a:xfrm>
              <a:off x="2987824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直線コネクタ 235"/>
            <p:cNvCxnSpPr>
              <a:stCxn id="222" idx="3"/>
              <a:endCxn id="225" idx="1"/>
            </p:cNvCxnSpPr>
            <p:nvPr/>
          </p:nvCxnSpPr>
          <p:spPr bwMode="auto">
            <a:xfrm>
              <a:off x="1691680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7" name="正方形/長方形 236"/>
            <p:cNvSpPr/>
            <p:nvPr/>
          </p:nvSpPr>
          <p:spPr bwMode="auto">
            <a:xfrm>
              <a:off x="2123728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238" name="直線コネクタ 237"/>
            <p:cNvCxnSpPr>
              <a:stCxn id="220" idx="3"/>
            </p:cNvCxnSpPr>
            <p:nvPr/>
          </p:nvCxnSpPr>
          <p:spPr bwMode="auto">
            <a:xfrm>
              <a:off x="1691680" y="260090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直線コネクタ 238"/>
            <p:cNvCxnSpPr/>
            <p:nvPr/>
          </p:nvCxnSpPr>
          <p:spPr bwMode="auto">
            <a:xfrm rot="5400000">
              <a:off x="1362552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直線コネクタ 239"/>
            <p:cNvCxnSpPr/>
            <p:nvPr/>
          </p:nvCxnSpPr>
          <p:spPr bwMode="auto">
            <a:xfrm rot="5400000">
              <a:off x="330676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直線コネクタ 240"/>
            <p:cNvCxnSpPr/>
            <p:nvPr/>
          </p:nvCxnSpPr>
          <p:spPr bwMode="auto">
            <a:xfrm rot="5400000">
              <a:off x="202089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直線コネクタ 241"/>
            <p:cNvCxnSpPr/>
            <p:nvPr/>
          </p:nvCxnSpPr>
          <p:spPr bwMode="auto">
            <a:xfrm>
              <a:off x="2987824" y="259581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直線コネクタ 242"/>
            <p:cNvCxnSpPr/>
            <p:nvPr/>
          </p:nvCxnSpPr>
          <p:spPr bwMode="auto">
            <a:xfrm>
              <a:off x="2339752" y="259572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直線コネクタ 243"/>
            <p:cNvCxnSpPr/>
            <p:nvPr/>
          </p:nvCxnSpPr>
          <p:spPr bwMode="auto">
            <a:xfrm>
              <a:off x="2339752" y="324379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5" name="正方形/長方形 244"/>
            <p:cNvSpPr/>
            <p:nvPr/>
          </p:nvSpPr>
          <p:spPr bwMode="auto">
            <a:xfrm>
              <a:off x="1292192" y="2303170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46" name="正方形/長方形 245"/>
            <p:cNvSpPr/>
            <p:nvPr/>
          </p:nvSpPr>
          <p:spPr bwMode="auto">
            <a:xfrm>
              <a:off x="1259632" y="227687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247" name="グループ化 246"/>
          <p:cNvGrpSpPr/>
          <p:nvPr/>
        </p:nvGrpSpPr>
        <p:grpSpPr>
          <a:xfrm>
            <a:off x="1259632" y="2276872"/>
            <a:ext cx="2624848" cy="1322442"/>
            <a:chOff x="1259632" y="2276872"/>
            <a:chExt cx="2624848" cy="1322442"/>
          </a:xfrm>
        </p:grpSpPr>
        <p:sp>
          <p:nvSpPr>
            <p:cNvPr id="248" name="正方形/長方形 247"/>
            <p:cNvSpPr/>
            <p:nvPr/>
          </p:nvSpPr>
          <p:spPr bwMode="auto">
            <a:xfrm>
              <a:off x="1259632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49" name="正方形/長方形 248"/>
            <p:cNvSpPr/>
            <p:nvPr/>
          </p:nvSpPr>
          <p:spPr bwMode="auto">
            <a:xfrm>
              <a:off x="1475656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0" name="正方形/長方形 249"/>
            <p:cNvSpPr/>
            <p:nvPr/>
          </p:nvSpPr>
          <p:spPr bwMode="auto">
            <a:xfrm>
              <a:off x="1259632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1" name="正方形/長方形 250"/>
            <p:cNvSpPr/>
            <p:nvPr/>
          </p:nvSpPr>
          <p:spPr bwMode="auto">
            <a:xfrm>
              <a:off x="1475656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2" name="正方形/長方形 251"/>
            <p:cNvSpPr/>
            <p:nvPr/>
          </p:nvSpPr>
          <p:spPr bwMode="auto">
            <a:xfrm>
              <a:off x="1907704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3" name="正方形/長方形 252"/>
            <p:cNvSpPr/>
            <p:nvPr/>
          </p:nvSpPr>
          <p:spPr bwMode="auto">
            <a:xfrm>
              <a:off x="1907704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4" name="正方形/長方形 253"/>
            <p:cNvSpPr/>
            <p:nvPr/>
          </p:nvSpPr>
          <p:spPr bwMode="auto">
            <a:xfrm>
              <a:off x="2123728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5" name="正方形/長方形 254"/>
            <p:cNvSpPr/>
            <p:nvPr/>
          </p:nvSpPr>
          <p:spPr bwMode="auto">
            <a:xfrm>
              <a:off x="2555776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6" name="正方形/長方形 255"/>
            <p:cNvSpPr/>
            <p:nvPr/>
          </p:nvSpPr>
          <p:spPr bwMode="auto">
            <a:xfrm>
              <a:off x="2771800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7" name="正方形/長方形 256"/>
            <p:cNvSpPr/>
            <p:nvPr/>
          </p:nvSpPr>
          <p:spPr bwMode="auto">
            <a:xfrm>
              <a:off x="2555776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8" name="正方形/長方形 257"/>
            <p:cNvSpPr/>
            <p:nvPr/>
          </p:nvSpPr>
          <p:spPr bwMode="auto">
            <a:xfrm>
              <a:off x="2771800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59" name="正方形/長方形 258"/>
            <p:cNvSpPr/>
            <p:nvPr/>
          </p:nvSpPr>
          <p:spPr bwMode="auto">
            <a:xfrm>
              <a:off x="3203848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60" name="正方形/長方形 259"/>
            <p:cNvSpPr/>
            <p:nvPr/>
          </p:nvSpPr>
          <p:spPr bwMode="auto">
            <a:xfrm>
              <a:off x="3419872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61" name="正方形/長方形 260"/>
            <p:cNvSpPr/>
            <p:nvPr/>
          </p:nvSpPr>
          <p:spPr bwMode="auto">
            <a:xfrm>
              <a:off x="3203848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62" name="正方形/長方形 261"/>
            <p:cNvSpPr/>
            <p:nvPr/>
          </p:nvSpPr>
          <p:spPr bwMode="auto">
            <a:xfrm>
              <a:off x="3419872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263" name="直線コネクタ 262"/>
            <p:cNvCxnSpPr>
              <a:stCxn id="256" idx="2"/>
              <a:endCxn id="258" idx="0"/>
            </p:cNvCxnSpPr>
            <p:nvPr/>
          </p:nvCxnSpPr>
          <p:spPr bwMode="auto">
            <a:xfrm rot="5400000">
              <a:off x="266378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直線コネクタ 263"/>
            <p:cNvCxnSpPr>
              <a:stCxn id="258" idx="3"/>
              <a:endCxn id="262" idx="1"/>
            </p:cNvCxnSpPr>
            <p:nvPr/>
          </p:nvCxnSpPr>
          <p:spPr bwMode="auto">
            <a:xfrm>
              <a:off x="2987824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直線コネクタ 264"/>
            <p:cNvCxnSpPr>
              <a:stCxn id="251" idx="3"/>
              <a:endCxn id="254" idx="1"/>
            </p:cNvCxnSpPr>
            <p:nvPr/>
          </p:nvCxnSpPr>
          <p:spPr bwMode="auto">
            <a:xfrm>
              <a:off x="1691680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6" name="正方形/長方形 265"/>
            <p:cNvSpPr/>
            <p:nvPr/>
          </p:nvSpPr>
          <p:spPr bwMode="auto">
            <a:xfrm>
              <a:off x="2123728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267" name="直線コネクタ 266"/>
            <p:cNvCxnSpPr>
              <a:stCxn id="249" idx="3"/>
            </p:cNvCxnSpPr>
            <p:nvPr/>
          </p:nvCxnSpPr>
          <p:spPr bwMode="auto">
            <a:xfrm>
              <a:off x="1691680" y="260090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8" name="直線コネクタ 267"/>
            <p:cNvCxnSpPr/>
            <p:nvPr/>
          </p:nvCxnSpPr>
          <p:spPr bwMode="auto">
            <a:xfrm rot="5400000">
              <a:off x="1362552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直線コネクタ 268"/>
            <p:cNvCxnSpPr/>
            <p:nvPr/>
          </p:nvCxnSpPr>
          <p:spPr bwMode="auto">
            <a:xfrm rot="5400000">
              <a:off x="330676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直線コネクタ 269"/>
            <p:cNvCxnSpPr/>
            <p:nvPr/>
          </p:nvCxnSpPr>
          <p:spPr bwMode="auto">
            <a:xfrm rot="5400000">
              <a:off x="202089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直線コネクタ 270"/>
            <p:cNvCxnSpPr/>
            <p:nvPr/>
          </p:nvCxnSpPr>
          <p:spPr bwMode="auto">
            <a:xfrm>
              <a:off x="2987824" y="259581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直線コネクタ 271"/>
            <p:cNvCxnSpPr/>
            <p:nvPr/>
          </p:nvCxnSpPr>
          <p:spPr bwMode="auto">
            <a:xfrm>
              <a:off x="2339752" y="259572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直線コネクタ 272"/>
            <p:cNvCxnSpPr/>
            <p:nvPr/>
          </p:nvCxnSpPr>
          <p:spPr bwMode="auto">
            <a:xfrm>
              <a:off x="2339752" y="324379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4" name="正方形/長方形 273"/>
            <p:cNvSpPr/>
            <p:nvPr/>
          </p:nvSpPr>
          <p:spPr bwMode="auto">
            <a:xfrm>
              <a:off x="1292192" y="2303170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75" name="正方形/長方形 274"/>
            <p:cNvSpPr/>
            <p:nvPr/>
          </p:nvSpPr>
          <p:spPr bwMode="auto">
            <a:xfrm>
              <a:off x="1259632" y="227687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129" name="テキスト ボックス 128"/>
          <p:cNvSpPr txBox="1"/>
          <p:nvPr/>
        </p:nvSpPr>
        <p:spPr>
          <a:xfrm>
            <a:off x="4982186" y="5471522"/>
            <a:ext cx="1933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Mesh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935040" y="4031362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</a:p>
          <a:p>
            <a:r>
              <a:rPr lang="en-US" altLang="ja-JP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Random</a:t>
            </a:r>
            <a:endParaRPr kumimoji="1" lang="ja-JP" altLang="en-US" sz="2400" b="1" u="sng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5017681" y="2561585"/>
            <a:ext cx="189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Mesh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5508104" y="646834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“</a:t>
            </a:r>
            <a:r>
              <a:rPr lang="en-US" altLang="ja-JP" sz="2400" b="1" dirty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</a:t>
            </a:r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r>
              <a:rPr lang="en-US" altLang="ja-JP" sz="2400" b="1" dirty="0" smtClean="0">
                <a:solidFill>
                  <a:srgbClr val="C00000"/>
                </a:solidFill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m” Configuration</a:t>
            </a:r>
            <a:endParaRPr lang="en-US" altLang="ja-JP" sz="2400" b="1" dirty="0">
              <a:solidFill>
                <a:srgbClr val="C00000"/>
              </a:solidFill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grpSp>
        <p:nvGrpSpPr>
          <p:cNvPr id="136" name="グループ化 135"/>
          <p:cNvGrpSpPr/>
          <p:nvPr/>
        </p:nvGrpSpPr>
        <p:grpSpPr>
          <a:xfrm>
            <a:off x="6339640" y="5202902"/>
            <a:ext cx="2624848" cy="1322442"/>
            <a:chOff x="1259632" y="2276872"/>
            <a:chExt cx="2624848" cy="1322442"/>
          </a:xfrm>
        </p:grpSpPr>
        <p:sp>
          <p:nvSpPr>
            <p:cNvPr id="137" name="正方形/長方形 136"/>
            <p:cNvSpPr/>
            <p:nvPr/>
          </p:nvSpPr>
          <p:spPr bwMode="auto">
            <a:xfrm>
              <a:off x="1259632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8" name="正方形/長方形 137"/>
            <p:cNvSpPr/>
            <p:nvPr/>
          </p:nvSpPr>
          <p:spPr bwMode="auto">
            <a:xfrm>
              <a:off x="1475656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9" name="正方形/長方形 138"/>
            <p:cNvSpPr/>
            <p:nvPr/>
          </p:nvSpPr>
          <p:spPr bwMode="auto">
            <a:xfrm>
              <a:off x="1259632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0" name="正方形/長方形 139"/>
            <p:cNvSpPr/>
            <p:nvPr/>
          </p:nvSpPr>
          <p:spPr bwMode="auto">
            <a:xfrm>
              <a:off x="1475656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1" name="正方形/長方形 140"/>
            <p:cNvSpPr/>
            <p:nvPr/>
          </p:nvSpPr>
          <p:spPr bwMode="auto">
            <a:xfrm>
              <a:off x="1907704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2" name="正方形/長方形 141"/>
            <p:cNvSpPr/>
            <p:nvPr/>
          </p:nvSpPr>
          <p:spPr bwMode="auto">
            <a:xfrm>
              <a:off x="1907704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3" name="正方形/長方形 142"/>
            <p:cNvSpPr/>
            <p:nvPr/>
          </p:nvSpPr>
          <p:spPr bwMode="auto">
            <a:xfrm>
              <a:off x="2123728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4" name="正方形/長方形 143"/>
            <p:cNvSpPr/>
            <p:nvPr/>
          </p:nvSpPr>
          <p:spPr bwMode="auto">
            <a:xfrm>
              <a:off x="2555776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5" name="正方形/長方形 144"/>
            <p:cNvSpPr/>
            <p:nvPr/>
          </p:nvSpPr>
          <p:spPr bwMode="auto">
            <a:xfrm>
              <a:off x="2771800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6" name="正方形/長方形 145"/>
            <p:cNvSpPr/>
            <p:nvPr/>
          </p:nvSpPr>
          <p:spPr bwMode="auto">
            <a:xfrm>
              <a:off x="2555776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7" name="正方形/長方形 146"/>
            <p:cNvSpPr/>
            <p:nvPr/>
          </p:nvSpPr>
          <p:spPr bwMode="auto">
            <a:xfrm>
              <a:off x="2771800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8" name="正方形/長方形 147"/>
            <p:cNvSpPr/>
            <p:nvPr/>
          </p:nvSpPr>
          <p:spPr bwMode="auto">
            <a:xfrm>
              <a:off x="3203848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9" name="正方形/長方形 148"/>
            <p:cNvSpPr/>
            <p:nvPr/>
          </p:nvSpPr>
          <p:spPr bwMode="auto">
            <a:xfrm>
              <a:off x="3419872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50" name="正方形/長方形 149"/>
            <p:cNvSpPr/>
            <p:nvPr/>
          </p:nvSpPr>
          <p:spPr bwMode="auto">
            <a:xfrm>
              <a:off x="3203848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51" name="正方形/長方形 150"/>
            <p:cNvSpPr/>
            <p:nvPr/>
          </p:nvSpPr>
          <p:spPr bwMode="auto">
            <a:xfrm>
              <a:off x="3419872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152" name="直線コネクタ 151"/>
            <p:cNvCxnSpPr>
              <a:stCxn id="145" idx="2"/>
              <a:endCxn id="147" idx="0"/>
            </p:cNvCxnSpPr>
            <p:nvPr/>
          </p:nvCxnSpPr>
          <p:spPr bwMode="auto">
            <a:xfrm rot="5400000">
              <a:off x="266378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直線コネクタ 152"/>
            <p:cNvCxnSpPr>
              <a:stCxn id="147" idx="3"/>
              <a:endCxn id="151" idx="1"/>
            </p:cNvCxnSpPr>
            <p:nvPr/>
          </p:nvCxnSpPr>
          <p:spPr bwMode="auto">
            <a:xfrm>
              <a:off x="2987824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直線コネクタ 154"/>
            <p:cNvCxnSpPr>
              <a:stCxn id="140" idx="3"/>
              <a:endCxn id="143" idx="1"/>
            </p:cNvCxnSpPr>
            <p:nvPr/>
          </p:nvCxnSpPr>
          <p:spPr bwMode="auto">
            <a:xfrm>
              <a:off x="1691680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正方形/長方形 155"/>
            <p:cNvSpPr/>
            <p:nvPr/>
          </p:nvSpPr>
          <p:spPr bwMode="auto">
            <a:xfrm>
              <a:off x="2123728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157" name="直線コネクタ 156"/>
            <p:cNvCxnSpPr>
              <a:stCxn id="138" idx="3"/>
            </p:cNvCxnSpPr>
            <p:nvPr/>
          </p:nvCxnSpPr>
          <p:spPr bwMode="auto">
            <a:xfrm>
              <a:off x="1691680" y="260090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直線コネクタ 157"/>
            <p:cNvCxnSpPr/>
            <p:nvPr/>
          </p:nvCxnSpPr>
          <p:spPr bwMode="auto">
            <a:xfrm rot="5400000">
              <a:off x="1362552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直線コネクタ 158"/>
            <p:cNvCxnSpPr/>
            <p:nvPr/>
          </p:nvCxnSpPr>
          <p:spPr bwMode="auto">
            <a:xfrm rot="5400000">
              <a:off x="330676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直線コネクタ 159"/>
            <p:cNvCxnSpPr/>
            <p:nvPr/>
          </p:nvCxnSpPr>
          <p:spPr bwMode="auto">
            <a:xfrm rot="5400000">
              <a:off x="202089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直線コネクタ 161"/>
            <p:cNvCxnSpPr/>
            <p:nvPr/>
          </p:nvCxnSpPr>
          <p:spPr bwMode="auto">
            <a:xfrm>
              <a:off x="2987824" y="259581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直線コネクタ 162"/>
            <p:cNvCxnSpPr/>
            <p:nvPr/>
          </p:nvCxnSpPr>
          <p:spPr bwMode="auto">
            <a:xfrm>
              <a:off x="2339752" y="259572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直線コネクタ 165"/>
            <p:cNvCxnSpPr/>
            <p:nvPr/>
          </p:nvCxnSpPr>
          <p:spPr bwMode="auto">
            <a:xfrm>
              <a:off x="2339752" y="324379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正方形/長方形 166"/>
            <p:cNvSpPr/>
            <p:nvPr/>
          </p:nvSpPr>
          <p:spPr bwMode="auto">
            <a:xfrm>
              <a:off x="1292192" y="2303170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69" name="正方形/長方形 168"/>
            <p:cNvSpPr/>
            <p:nvPr/>
          </p:nvSpPr>
          <p:spPr bwMode="auto">
            <a:xfrm>
              <a:off x="1259632" y="227687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310" name="グループ化 309"/>
          <p:cNvGrpSpPr/>
          <p:nvPr/>
        </p:nvGrpSpPr>
        <p:grpSpPr>
          <a:xfrm>
            <a:off x="6339640" y="2276872"/>
            <a:ext cx="2624848" cy="1322442"/>
            <a:chOff x="1259632" y="2276872"/>
            <a:chExt cx="2624848" cy="1322442"/>
          </a:xfrm>
        </p:grpSpPr>
        <p:sp>
          <p:nvSpPr>
            <p:cNvPr id="311" name="正方形/長方形 310"/>
            <p:cNvSpPr/>
            <p:nvPr/>
          </p:nvSpPr>
          <p:spPr bwMode="auto">
            <a:xfrm>
              <a:off x="1259632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12" name="正方形/長方形 311"/>
            <p:cNvSpPr/>
            <p:nvPr/>
          </p:nvSpPr>
          <p:spPr bwMode="auto">
            <a:xfrm>
              <a:off x="1475656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13" name="正方形/長方形 312"/>
            <p:cNvSpPr/>
            <p:nvPr/>
          </p:nvSpPr>
          <p:spPr bwMode="auto">
            <a:xfrm>
              <a:off x="1259632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14" name="正方形/長方形 313"/>
            <p:cNvSpPr/>
            <p:nvPr/>
          </p:nvSpPr>
          <p:spPr bwMode="auto">
            <a:xfrm>
              <a:off x="1475656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15" name="正方形/長方形 314"/>
            <p:cNvSpPr/>
            <p:nvPr/>
          </p:nvSpPr>
          <p:spPr bwMode="auto">
            <a:xfrm>
              <a:off x="1907704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16" name="正方形/長方形 315"/>
            <p:cNvSpPr/>
            <p:nvPr/>
          </p:nvSpPr>
          <p:spPr bwMode="auto">
            <a:xfrm>
              <a:off x="1907704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17" name="正方形/長方形 316"/>
            <p:cNvSpPr/>
            <p:nvPr/>
          </p:nvSpPr>
          <p:spPr bwMode="auto">
            <a:xfrm>
              <a:off x="2123728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18" name="正方形/長方形 317"/>
            <p:cNvSpPr/>
            <p:nvPr/>
          </p:nvSpPr>
          <p:spPr bwMode="auto">
            <a:xfrm>
              <a:off x="2555776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19" name="正方形/長方形 318"/>
            <p:cNvSpPr/>
            <p:nvPr/>
          </p:nvSpPr>
          <p:spPr bwMode="auto">
            <a:xfrm>
              <a:off x="2771800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20" name="正方形/長方形 319"/>
            <p:cNvSpPr/>
            <p:nvPr/>
          </p:nvSpPr>
          <p:spPr bwMode="auto">
            <a:xfrm>
              <a:off x="2555776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21" name="正方形/長方形 320"/>
            <p:cNvSpPr/>
            <p:nvPr/>
          </p:nvSpPr>
          <p:spPr bwMode="auto">
            <a:xfrm>
              <a:off x="2771800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22" name="正方形/長方形 321"/>
            <p:cNvSpPr/>
            <p:nvPr/>
          </p:nvSpPr>
          <p:spPr bwMode="auto">
            <a:xfrm>
              <a:off x="3203848" y="227687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23" name="正方形/長方形 322"/>
            <p:cNvSpPr/>
            <p:nvPr/>
          </p:nvSpPr>
          <p:spPr bwMode="auto">
            <a:xfrm>
              <a:off x="3419872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24" name="正方形/長方形 323"/>
            <p:cNvSpPr/>
            <p:nvPr/>
          </p:nvSpPr>
          <p:spPr bwMode="auto">
            <a:xfrm>
              <a:off x="3203848" y="292494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25" name="正方形/長方形 324"/>
            <p:cNvSpPr/>
            <p:nvPr/>
          </p:nvSpPr>
          <p:spPr bwMode="auto">
            <a:xfrm>
              <a:off x="3419872" y="314096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326" name="直線コネクタ 325"/>
            <p:cNvCxnSpPr>
              <a:stCxn id="319" idx="2"/>
              <a:endCxn id="321" idx="0"/>
            </p:cNvCxnSpPr>
            <p:nvPr/>
          </p:nvCxnSpPr>
          <p:spPr bwMode="auto">
            <a:xfrm rot="5400000">
              <a:off x="266378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直線コネクタ 326"/>
            <p:cNvCxnSpPr>
              <a:stCxn id="321" idx="3"/>
              <a:endCxn id="325" idx="1"/>
            </p:cNvCxnSpPr>
            <p:nvPr/>
          </p:nvCxnSpPr>
          <p:spPr bwMode="auto">
            <a:xfrm>
              <a:off x="2987824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直線コネクタ 327"/>
            <p:cNvCxnSpPr>
              <a:stCxn id="314" idx="3"/>
              <a:endCxn id="317" idx="1"/>
            </p:cNvCxnSpPr>
            <p:nvPr/>
          </p:nvCxnSpPr>
          <p:spPr bwMode="auto">
            <a:xfrm>
              <a:off x="1691680" y="324898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9" name="正方形/長方形 328"/>
            <p:cNvSpPr/>
            <p:nvPr/>
          </p:nvSpPr>
          <p:spPr bwMode="auto">
            <a:xfrm>
              <a:off x="2123728" y="249289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330" name="直線コネクタ 329"/>
            <p:cNvCxnSpPr>
              <a:stCxn id="312" idx="3"/>
            </p:cNvCxnSpPr>
            <p:nvPr/>
          </p:nvCxnSpPr>
          <p:spPr bwMode="auto">
            <a:xfrm>
              <a:off x="1691680" y="260090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1" name="直線コネクタ 330"/>
            <p:cNvCxnSpPr/>
            <p:nvPr/>
          </p:nvCxnSpPr>
          <p:spPr bwMode="auto">
            <a:xfrm rot="5400000">
              <a:off x="1362552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直線コネクタ 331"/>
            <p:cNvCxnSpPr/>
            <p:nvPr/>
          </p:nvCxnSpPr>
          <p:spPr bwMode="auto">
            <a:xfrm rot="5400000">
              <a:off x="330676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直線コネクタ 332"/>
            <p:cNvCxnSpPr/>
            <p:nvPr/>
          </p:nvCxnSpPr>
          <p:spPr bwMode="auto">
            <a:xfrm rot="5400000">
              <a:off x="2020898" y="292494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直線コネクタ 333"/>
            <p:cNvCxnSpPr/>
            <p:nvPr/>
          </p:nvCxnSpPr>
          <p:spPr bwMode="auto">
            <a:xfrm>
              <a:off x="2987824" y="259581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直線コネクタ 334"/>
            <p:cNvCxnSpPr/>
            <p:nvPr/>
          </p:nvCxnSpPr>
          <p:spPr bwMode="auto">
            <a:xfrm>
              <a:off x="2339752" y="259572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直線コネクタ 335"/>
            <p:cNvCxnSpPr/>
            <p:nvPr/>
          </p:nvCxnSpPr>
          <p:spPr bwMode="auto">
            <a:xfrm>
              <a:off x="2339752" y="324379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7" name="正方形/長方形 336"/>
            <p:cNvSpPr/>
            <p:nvPr/>
          </p:nvSpPr>
          <p:spPr bwMode="auto">
            <a:xfrm>
              <a:off x="1292192" y="2303170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38" name="正方形/長方形 337"/>
            <p:cNvSpPr/>
            <p:nvPr/>
          </p:nvSpPr>
          <p:spPr bwMode="auto">
            <a:xfrm>
              <a:off x="1259632" y="227687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339640" y="3738298"/>
            <a:ext cx="2592288" cy="1296696"/>
            <a:chOff x="6156176" y="3717032"/>
            <a:chExt cx="2592288" cy="1296696"/>
          </a:xfrm>
        </p:grpSpPr>
        <p:sp>
          <p:nvSpPr>
            <p:cNvPr id="339" name="正方形/長方形 338"/>
            <p:cNvSpPr/>
            <p:nvPr/>
          </p:nvSpPr>
          <p:spPr bwMode="auto">
            <a:xfrm>
              <a:off x="6156176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40" name="正方形/長方形 339"/>
            <p:cNvSpPr/>
            <p:nvPr/>
          </p:nvSpPr>
          <p:spPr bwMode="auto">
            <a:xfrm>
              <a:off x="6372200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41" name="正方形/長方形 340"/>
            <p:cNvSpPr/>
            <p:nvPr/>
          </p:nvSpPr>
          <p:spPr bwMode="auto">
            <a:xfrm>
              <a:off x="6156176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42" name="正方形/長方形 341"/>
            <p:cNvSpPr/>
            <p:nvPr/>
          </p:nvSpPr>
          <p:spPr bwMode="auto">
            <a:xfrm>
              <a:off x="6372200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43" name="正方形/長方形 342"/>
            <p:cNvSpPr/>
            <p:nvPr/>
          </p:nvSpPr>
          <p:spPr bwMode="auto">
            <a:xfrm>
              <a:off x="6804248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44" name="正方形/長方形 343"/>
            <p:cNvSpPr/>
            <p:nvPr/>
          </p:nvSpPr>
          <p:spPr bwMode="auto">
            <a:xfrm>
              <a:off x="6804248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45" name="正方形/長方形 344"/>
            <p:cNvSpPr/>
            <p:nvPr/>
          </p:nvSpPr>
          <p:spPr bwMode="auto">
            <a:xfrm>
              <a:off x="7020272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46" name="正方形/長方形 345"/>
            <p:cNvSpPr/>
            <p:nvPr/>
          </p:nvSpPr>
          <p:spPr bwMode="auto">
            <a:xfrm>
              <a:off x="7452320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47" name="正方形/長方形 346"/>
            <p:cNvSpPr/>
            <p:nvPr/>
          </p:nvSpPr>
          <p:spPr bwMode="auto">
            <a:xfrm>
              <a:off x="7668344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48" name="正方形/長方形 347"/>
            <p:cNvSpPr/>
            <p:nvPr/>
          </p:nvSpPr>
          <p:spPr bwMode="auto">
            <a:xfrm>
              <a:off x="7452320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49" name="正方形/長方形 348"/>
            <p:cNvSpPr/>
            <p:nvPr/>
          </p:nvSpPr>
          <p:spPr bwMode="auto">
            <a:xfrm>
              <a:off x="7668344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50" name="正方形/長方形 349"/>
            <p:cNvSpPr/>
            <p:nvPr/>
          </p:nvSpPr>
          <p:spPr bwMode="auto">
            <a:xfrm>
              <a:off x="8100392" y="3717032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51" name="正方形/長方形 350"/>
            <p:cNvSpPr/>
            <p:nvPr/>
          </p:nvSpPr>
          <p:spPr bwMode="auto">
            <a:xfrm>
              <a:off x="8316416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52" name="正方形/長方形 351"/>
            <p:cNvSpPr/>
            <p:nvPr/>
          </p:nvSpPr>
          <p:spPr bwMode="auto">
            <a:xfrm>
              <a:off x="8100392" y="4365104"/>
              <a:ext cx="648072" cy="6480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53" name="正方形/長方形 352"/>
            <p:cNvSpPr/>
            <p:nvPr/>
          </p:nvSpPr>
          <p:spPr bwMode="auto">
            <a:xfrm>
              <a:off x="8316416" y="4581128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354" name="直線コネクタ 353"/>
            <p:cNvCxnSpPr>
              <a:stCxn id="347" idx="2"/>
              <a:endCxn id="349" idx="0"/>
            </p:cNvCxnSpPr>
            <p:nvPr/>
          </p:nvCxnSpPr>
          <p:spPr bwMode="auto">
            <a:xfrm rot="5400000">
              <a:off x="7560332" y="436510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5" name="直線コネクタ 354"/>
            <p:cNvCxnSpPr>
              <a:stCxn id="345" idx="3"/>
            </p:cNvCxnSpPr>
            <p:nvPr/>
          </p:nvCxnSpPr>
          <p:spPr bwMode="auto">
            <a:xfrm>
              <a:off x="7236296" y="4689140"/>
              <a:ext cx="1134126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6" name="直線コネクタ 355"/>
            <p:cNvCxnSpPr>
              <a:stCxn id="342" idx="3"/>
              <a:endCxn id="345" idx="1"/>
            </p:cNvCxnSpPr>
            <p:nvPr/>
          </p:nvCxnSpPr>
          <p:spPr bwMode="auto">
            <a:xfrm>
              <a:off x="6588224" y="4689140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7" name="正方形/長方形 356"/>
            <p:cNvSpPr/>
            <p:nvPr/>
          </p:nvSpPr>
          <p:spPr bwMode="auto">
            <a:xfrm>
              <a:off x="7020272" y="3933056"/>
              <a:ext cx="216024" cy="21602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cxnSp>
          <p:nvCxnSpPr>
            <p:cNvPr id="358" name="直線コネクタ 357"/>
            <p:cNvCxnSpPr>
              <a:stCxn id="340" idx="3"/>
            </p:cNvCxnSpPr>
            <p:nvPr/>
          </p:nvCxnSpPr>
          <p:spPr bwMode="auto">
            <a:xfrm>
              <a:off x="6588224" y="4041068"/>
              <a:ext cx="432048" cy="54006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9" name="直線コネクタ 358"/>
            <p:cNvCxnSpPr/>
            <p:nvPr/>
          </p:nvCxnSpPr>
          <p:spPr bwMode="auto">
            <a:xfrm rot="5400000">
              <a:off x="6259096" y="436510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0" name="直線コネクタ 359"/>
            <p:cNvCxnSpPr/>
            <p:nvPr/>
          </p:nvCxnSpPr>
          <p:spPr bwMode="auto">
            <a:xfrm rot="5400000">
              <a:off x="8203312" y="436510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直線コネクタ 360"/>
            <p:cNvCxnSpPr/>
            <p:nvPr/>
          </p:nvCxnSpPr>
          <p:spPr bwMode="auto">
            <a:xfrm rot="5400000">
              <a:off x="6917442" y="4365104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直線コネクタ 361"/>
            <p:cNvCxnSpPr/>
            <p:nvPr/>
          </p:nvCxnSpPr>
          <p:spPr bwMode="auto">
            <a:xfrm>
              <a:off x="7236296" y="4035886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3" name="直線コネクタ 362"/>
            <p:cNvCxnSpPr/>
            <p:nvPr/>
          </p:nvCxnSpPr>
          <p:spPr bwMode="auto">
            <a:xfrm>
              <a:off x="7236296" y="4683958"/>
              <a:ext cx="432048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直線コネクタ 363"/>
            <p:cNvCxnSpPr/>
            <p:nvPr/>
          </p:nvCxnSpPr>
          <p:spPr bwMode="auto">
            <a:xfrm>
              <a:off x="7884368" y="4103370"/>
              <a:ext cx="432048" cy="47775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5" name="正方形/長方形 364"/>
            <p:cNvSpPr/>
            <p:nvPr/>
          </p:nvSpPr>
          <p:spPr bwMode="auto">
            <a:xfrm>
              <a:off x="6156176" y="3717584"/>
              <a:ext cx="2592288" cy="129614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66" name="正方形/長方形 365"/>
            <p:cNvSpPr/>
            <p:nvPr/>
          </p:nvSpPr>
          <p:spPr bwMode="auto">
            <a:xfrm>
              <a:off x="6156176" y="3717032"/>
              <a:ext cx="2592288" cy="1296144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6" name="右矢印 5"/>
          <p:cNvSpPr/>
          <p:nvPr/>
        </p:nvSpPr>
        <p:spPr>
          <a:xfrm>
            <a:off x="4067944" y="4124636"/>
            <a:ext cx="838281" cy="585770"/>
          </a:xfrm>
          <a:prstGeom prst="rightArrow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6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R</a:t>
            </a:r>
            <a:r>
              <a:rPr lang="en-US" altLang="ja-JP" dirty="0" smtClean="0"/>
              <a:t>outing</a:t>
            </a:r>
            <a:r>
              <a:rPr lang="en-US" altLang="ja-JP" sz="4000" dirty="0" smtClean="0"/>
              <a:t>:</a:t>
            </a:r>
            <a:r>
              <a:rPr lang="en-US" altLang="ja-JP" sz="3200" dirty="0" smtClean="0"/>
              <a:t> Spanning tree optimization</a:t>
            </a:r>
            <a:endParaRPr lang="ja-JP" altLang="en-US" dirty="0" smtClean="0"/>
          </a:p>
        </p:txBody>
      </p:sp>
      <p:sp>
        <p:nvSpPr>
          <p:cNvPr id="100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08222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Packets are routed based on up*/down* rule</a:t>
            </a:r>
          </a:p>
          <a:p>
            <a:pPr lvl="1"/>
            <a:r>
              <a:rPr lang="en-US" altLang="ja-JP" sz="2400" dirty="0" smtClean="0"/>
              <a:t>Up &amp; Down directions are assigned based on </a:t>
            </a:r>
            <a:r>
              <a:rPr lang="en-US" altLang="ja-JP" sz="2400" b="1" u="sng" dirty="0"/>
              <a:t>r</a:t>
            </a:r>
            <a:r>
              <a:rPr lang="en-US" altLang="ja-JP" sz="2400" b="1" u="sng" dirty="0" smtClean="0"/>
              <a:t>oot node</a:t>
            </a:r>
          </a:p>
          <a:p>
            <a:pPr lvl="1"/>
            <a:r>
              <a:rPr lang="en-US" altLang="ja-JP" sz="2400" dirty="0" smtClean="0"/>
              <a:t>Packets go up and then go down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101" name="正方形/長方形 100"/>
          <p:cNvSpPr/>
          <p:nvPr/>
        </p:nvSpPr>
        <p:spPr bwMode="auto">
          <a:xfrm>
            <a:off x="6156176" y="4693206"/>
            <a:ext cx="936104" cy="93610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2" name="正方形/長方形 101"/>
          <p:cNvSpPr/>
          <p:nvPr/>
        </p:nvSpPr>
        <p:spPr bwMode="auto">
          <a:xfrm>
            <a:off x="6156176" y="4621198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3" name="正方形/長方形 102"/>
          <p:cNvSpPr/>
          <p:nvPr/>
        </p:nvSpPr>
        <p:spPr bwMode="auto">
          <a:xfrm>
            <a:off x="6588224" y="5053246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5" name="正方形/長方形 104"/>
          <p:cNvSpPr/>
          <p:nvPr/>
        </p:nvSpPr>
        <p:spPr bwMode="auto">
          <a:xfrm>
            <a:off x="7164288" y="5845334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06" name="正方形/長方形 105"/>
          <p:cNvSpPr/>
          <p:nvPr/>
        </p:nvSpPr>
        <p:spPr bwMode="auto">
          <a:xfrm>
            <a:off x="7596336" y="6277382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 bwMode="auto">
          <a:xfrm>
            <a:off x="8172400" y="6133366"/>
            <a:ext cx="10070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 0 </a:t>
            </a:r>
            <a:endParaRPr lang="ja-JP" altLang="en-US" sz="2000" dirty="0">
              <a:latin typeface="Tahoma" panose="020B0604030504040204" pitchFamily="34" charset="0"/>
              <a:ea typeface="ＭＳ Ｐ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120" name="テキスト ボックス 119"/>
          <p:cNvSpPr txBox="1"/>
          <p:nvPr/>
        </p:nvSpPr>
        <p:spPr bwMode="auto">
          <a:xfrm>
            <a:off x="8172400" y="4941168"/>
            <a:ext cx="9813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 1 </a:t>
            </a:r>
            <a:endParaRPr lang="ja-JP" altLang="en-US" sz="2000" dirty="0">
              <a:latin typeface="Tahoma" panose="020B0604030504040204" pitchFamily="34" charset="0"/>
              <a:ea typeface="ＭＳ Ｐ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121" name="テキスト ボックス 120"/>
          <p:cNvSpPr txBox="1"/>
          <p:nvPr/>
        </p:nvSpPr>
        <p:spPr bwMode="auto">
          <a:xfrm>
            <a:off x="8172400" y="2460958"/>
            <a:ext cx="10070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 3 </a:t>
            </a:r>
            <a:endParaRPr lang="ja-JP" altLang="en-US" sz="2000" dirty="0">
              <a:latin typeface="Tahoma" panose="020B0604030504040204" pitchFamily="34" charset="0"/>
              <a:ea typeface="ＭＳ Ｐ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125" name="正方形/長方形 124"/>
          <p:cNvSpPr/>
          <p:nvPr/>
        </p:nvSpPr>
        <p:spPr bwMode="auto">
          <a:xfrm>
            <a:off x="6156176" y="5845334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6" name="正方形/長方形 125"/>
          <p:cNvSpPr/>
          <p:nvPr/>
        </p:nvSpPr>
        <p:spPr bwMode="auto">
          <a:xfrm>
            <a:off x="6588224" y="6277382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28" name="正方形/長方形 127"/>
          <p:cNvSpPr/>
          <p:nvPr/>
        </p:nvSpPr>
        <p:spPr bwMode="auto">
          <a:xfrm>
            <a:off x="7164288" y="4693206"/>
            <a:ext cx="936104" cy="93610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9" name="正方形/長方形 128"/>
          <p:cNvSpPr/>
          <p:nvPr/>
        </p:nvSpPr>
        <p:spPr bwMode="auto">
          <a:xfrm>
            <a:off x="7164288" y="4621198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0" name="正方形/長方形 129"/>
          <p:cNvSpPr/>
          <p:nvPr/>
        </p:nvSpPr>
        <p:spPr bwMode="auto">
          <a:xfrm>
            <a:off x="7596336" y="5053246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31" name="正方形/長方形 130"/>
          <p:cNvSpPr/>
          <p:nvPr/>
        </p:nvSpPr>
        <p:spPr bwMode="auto">
          <a:xfrm>
            <a:off x="6156176" y="2244934"/>
            <a:ext cx="936104" cy="93610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2" name="正方形/長方形 131"/>
          <p:cNvSpPr/>
          <p:nvPr/>
        </p:nvSpPr>
        <p:spPr bwMode="auto">
          <a:xfrm>
            <a:off x="6156176" y="2172926"/>
            <a:ext cx="1008112" cy="1008112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3" name="正方形/長方形 132"/>
          <p:cNvSpPr/>
          <p:nvPr/>
        </p:nvSpPr>
        <p:spPr bwMode="auto">
          <a:xfrm>
            <a:off x="6588224" y="2604974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34" name="正方形/長方形 133"/>
          <p:cNvSpPr/>
          <p:nvPr/>
        </p:nvSpPr>
        <p:spPr bwMode="auto">
          <a:xfrm>
            <a:off x="7164288" y="2172926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35" name="正方形/長方形 134"/>
          <p:cNvSpPr/>
          <p:nvPr/>
        </p:nvSpPr>
        <p:spPr bwMode="auto">
          <a:xfrm>
            <a:off x="7596336" y="2604974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cxnSp>
        <p:nvCxnSpPr>
          <p:cNvPr id="136" name="直線コネクタ 135"/>
          <p:cNvCxnSpPr>
            <a:stCxn id="133" idx="3"/>
          </p:cNvCxnSpPr>
          <p:nvPr/>
        </p:nvCxnSpPr>
        <p:spPr bwMode="auto">
          <a:xfrm>
            <a:off x="6731099" y="2676412"/>
            <a:ext cx="936103" cy="57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9" name="直線コネクタ 258"/>
          <p:cNvCxnSpPr>
            <a:stCxn id="103" idx="3"/>
          </p:cNvCxnSpPr>
          <p:nvPr/>
        </p:nvCxnSpPr>
        <p:spPr bwMode="auto">
          <a:xfrm>
            <a:off x="6731099" y="5124684"/>
            <a:ext cx="936104" cy="57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60" name="テキスト ボックス 259"/>
          <p:cNvSpPr txBox="1"/>
          <p:nvPr/>
        </p:nvSpPr>
        <p:spPr bwMode="auto">
          <a:xfrm>
            <a:off x="8172400" y="3685094"/>
            <a:ext cx="10070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 2 </a:t>
            </a:r>
            <a:endParaRPr lang="ja-JP" altLang="en-US" sz="2000" dirty="0">
              <a:latin typeface="Tahoma" panose="020B0604030504040204" pitchFamily="34" charset="0"/>
              <a:ea typeface="ＭＳ Ｐ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261" name="正方形/長方形 260"/>
          <p:cNvSpPr/>
          <p:nvPr/>
        </p:nvSpPr>
        <p:spPr bwMode="auto">
          <a:xfrm>
            <a:off x="6156176" y="3469070"/>
            <a:ext cx="936104" cy="93610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62" name="正方形/長方形 261"/>
          <p:cNvSpPr/>
          <p:nvPr/>
        </p:nvSpPr>
        <p:spPr bwMode="auto">
          <a:xfrm>
            <a:off x="6156176" y="3397062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63" name="正方形/長方形 262"/>
          <p:cNvSpPr/>
          <p:nvPr/>
        </p:nvSpPr>
        <p:spPr bwMode="auto">
          <a:xfrm>
            <a:off x="6588224" y="3829110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64" name="正方形/長方形 263"/>
          <p:cNvSpPr/>
          <p:nvPr/>
        </p:nvSpPr>
        <p:spPr bwMode="auto">
          <a:xfrm>
            <a:off x="7164288" y="3397062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65" name="正方形/長方形 264"/>
          <p:cNvSpPr/>
          <p:nvPr/>
        </p:nvSpPr>
        <p:spPr bwMode="auto">
          <a:xfrm>
            <a:off x="7596336" y="3829110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72" name="テキスト ボックス 271"/>
          <p:cNvSpPr txBox="1"/>
          <p:nvPr/>
        </p:nvSpPr>
        <p:spPr>
          <a:xfrm>
            <a:off x="6156176" y="643322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7846670" y="644251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6156176" y="520753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5" name="テキスト ボックス 274"/>
          <p:cNvSpPr txBox="1"/>
          <p:nvPr/>
        </p:nvSpPr>
        <p:spPr>
          <a:xfrm>
            <a:off x="7846670" y="521682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" name="テキスト ボックス 275"/>
          <p:cNvSpPr txBox="1"/>
          <p:nvPr/>
        </p:nvSpPr>
        <p:spPr>
          <a:xfrm>
            <a:off x="6156176" y="397312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7" name="テキスト ボックス 276"/>
          <p:cNvSpPr txBox="1"/>
          <p:nvPr/>
        </p:nvSpPr>
        <p:spPr>
          <a:xfrm>
            <a:off x="7846670" y="398241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8" name="テキスト ボックス 277"/>
          <p:cNvSpPr txBox="1"/>
          <p:nvPr/>
        </p:nvSpPr>
        <p:spPr>
          <a:xfrm>
            <a:off x="6156176" y="27489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7846670" y="275828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7" name="直線コネクタ 156"/>
          <p:cNvCxnSpPr>
            <a:stCxn id="133" idx="2"/>
            <a:endCxn id="263" idx="0"/>
          </p:cNvCxnSpPr>
          <p:nvPr/>
        </p:nvCxnSpPr>
        <p:spPr bwMode="auto">
          <a:xfrm rot="5400000">
            <a:off x="6119032" y="3288479"/>
            <a:ext cx="1081261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78" name="直線コネクタ 177"/>
          <p:cNvCxnSpPr/>
          <p:nvPr/>
        </p:nvCxnSpPr>
        <p:spPr bwMode="auto">
          <a:xfrm rot="16200000" flipH="1">
            <a:off x="6125874" y="5731620"/>
            <a:ext cx="1080120" cy="1140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80" name="直線コネクタ 179"/>
          <p:cNvCxnSpPr/>
          <p:nvPr/>
        </p:nvCxnSpPr>
        <p:spPr bwMode="auto">
          <a:xfrm rot="16200000" flipH="1">
            <a:off x="6125874" y="4507485"/>
            <a:ext cx="1080120" cy="1140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81" name="直線コネクタ 180"/>
          <p:cNvCxnSpPr/>
          <p:nvPr/>
        </p:nvCxnSpPr>
        <p:spPr bwMode="auto">
          <a:xfrm rot="16200000" flipH="1">
            <a:off x="7122582" y="3283348"/>
            <a:ext cx="1080120" cy="1140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82" name="直線コネクタ 181"/>
          <p:cNvCxnSpPr/>
          <p:nvPr/>
        </p:nvCxnSpPr>
        <p:spPr bwMode="auto">
          <a:xfrm rot="16200000" flipH="1">
            <a:off x="7122582" y="4507484"/>
            <a:ext cx="1080120" cy="1140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83" name="直線コネクタ 182"/>
          <p:cNvCxnSpPr/>
          <p:nvPr/>
        </p:nvCxnSpPr>
        <p:spPr bwMode="auto">
          <a:xfrm rot="16200000" flipH="1">
            <a:off x="7133986" y="5731620"/>
            <a:ext cx="1080120" cy="1140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99" name="テキスト ボックス 198"/>
          <p:cNvSpPr txBox="1"/>
          <p:nvPr/>
        </p:nvSpPr>
        <p:spPr>
          <a:xfrm>
            <a:off x="6300192" y="2132856"/>
            <a:ext cx="704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Root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グループ化 141"/>
          <p:cNvGrpSpPr/>
          <p:nvPr/>
        </p:nvGrpSpPr>
        <p:grpSpPr>
          <a:xfrm>
            <a:off x="6444209" y="2460958"/>
            <a:ext cx="1440160" cy="2736303"/>
            <a:chOff x="7164289" y="1124744"/>
            <a:chExt cx="1440160" cy="2736303"/>
          </a:xfrm>
        </p:grpSpPr>
        <p:sp>
          <p:nvSpPr>
            <p:cNvPr id="143" name="フリーフォーム 142"/>
            <p:cNvSpPr/>
            <p:nvPr/>
          </p:nvSpPr>
          <p:spPr bwMode="auto">
            <a:xfrm>
              <a:off x="7164289" y="1124744"/>
              <a:ext cx="1440160" cy="2736303"/>
            </a:xfrm>
            <a:custGeom>
              <a:avLst/>
              <a:gdLst>
                <a:gd name="connsiteX0" fmla="*/ 0 w 1376737"/>
                <a:gd name="connsiteY0" fmla="*/ 2589087 h 2589087"/>
                <a:gd name="connsiteX1" fmla="*/ 0 w 1376737"/>
                <a:gd name="connsiteY1" fmla="*/ 0 h 2589087"/>
                <a:gd name="connsiteX2" fmla="*/ 1376737 w 1376737"/>
                <a:gd name="connsiteY2" fmla="*/ 0 h 2589087"/>
                <a:gd name="connsiteX3" fmla="*/ 1376737 w 1376737"/>
                <a:gd name="connsiteY3" fmla="*/ 1284269 h 258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737" h="2589087">
                  <a:moveTo>
                    <a:pt x="0" y="2589087"/>
                  </a:moveTo>
                  <a:lnTo>
                    <a:pt x="0" y="0"/>
                  </a:lnTo>
                  <a:lnTo>
                    <a:pt x="1376737" y="0"/>
                  </a:lnTo>
                  <a:lnTo>
                    <a:pt x="1376737" y="1284269"/>
                  </a:lnTo>
                </a:path>
              </a:pathLst>
            </a:custGeom>
            <a:noFill/>
            <a:ln w="762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7308304" y="2060848"/>
              <a:ext cx="6367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OK</a:t>
              </a:r>
              <a:endParaRPr kumimoji="1" lang="ja-JP" altLang="en-US" sz="24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24" name="直線コネクタ 123"/>
          <p:cNvCxnSpPr/>
          <p:nvPr/>
        </p:nvCxnSpPr>
        <p:spPr bwMode="auto">
          <a:xfrm>
            <a:off x="6731099" y="6349390"/>
            <a:ext cx="1009253" cy="56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57" name="正方形/長方形 256"/>
          <p:cNvSpPr/>
          <p:nvPr/>
        </p:nvSpPr>
        <p:spPr bwMode="auto">
          <a:xfrm>
            <a:off x="920315" y="4693206"/>
            <a:ext cx="936104" cy="93610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58" name="正方形/長方形 257"/>
          <p:cNvSpPr/>
          <p:nvPr/>
        </p:nvSpPr>
        <p:spPr bwMode="auto">
          <a:xfrm>
            <a:off x="920315" y="4621198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66" name="正方形/長方形 265"/>
          <p:cNvSpPr/>
          <p:nvPr/>
        </p:nvSpPr>
        <p:spPr bwMode="auto">
          <a:xfrm>
            <a:off x="1352363" y="5053246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67" name="正方形/長方形 266"/>
          <p:cNvSpPr/>
          <p:nvPr/>
        </p:nvSpPr>
        <p:spPr bwMode="auto">
          <a:xfrm>
            <a:off x="1928427" y="5845334"/>
            <a:ext cx="1008112" cy="1008112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68" name="正方形/長方形 267"/>
          <p:cNvSpPr/>
          <p:nvPr/>
        </p:nvSpPr>
        <p:spPr bwMode="auto">
          <a:xfrm>
            <a:off x="2360475" y="6277382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69" name="テキスト ボックス 268"/>
          <p:cNvSpPr txBox="1"/>
          <p:nvPr/>
        </p:nvSpPr>
        <p:spPr bwMode="auto">
          <a:xfrm>
            <a:off x="14541" y="6133366"/>
            <a:ext cx="10070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 0 </a:t>
            </a:r>
            <a:endParaRPr lang="ja-JP" altLang="en-US" sz="2000" dirty="0">
              <a:latin typeface="Tahoma" panose="020B0604030504040204" pitchFamily="34" charset="0"/>
              <a:ea typeface="ＭＳ Ｐ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270" name="テキスト ボックス 269"/>
          <p:cNvSpPr txBox="1"/>
          <p:nvPr/>
        </p:nvSpPr>
        <p:spPr bwMode="auto">
          <a:xfrm>
            <a:off x="14541" y="4941168"/>
            <a:ext cx="9813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 1 </a:t>
            </a:r>
            <a:endParaRPr lang="ja-JP" altLang="en-US" sz="2000" dirty="0">
              <a:latin typeface="Tahoma" panose="020B0604030504040204" pitchFamily="34" charset="0"/>
              <a:ea typeface="ＭＳ Ｐ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271" name="テキスト ボックス 270"/>
          <p:cNvSpPr txBox="1"/>
          <p:nvPr/>
        </p:nvSpPr>
        <p:spPr bwMode="auto">
          <a:xfrm>
            <a:off x="14541" y="2460958"/>
            <a:ext cx="10070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 3 </a:t>
            </a:r>
            <a:endParaRPr lang="ja-JP" altLang="en-US" sz="2000" dirty="0">
              <a:latin typeface="Tahoma" panose="020B0604030504040204" pitchFamily="34" charset="0"/>
              <a:ea typeface="ＭＳ Ｐ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280" name="正方形/長方形 279"/>
          <p:cNvSpPr/>
          <p:nvPr/>
        </p:nvSpPr>
        <p:spPr bwMode="auto">
          <a:xfrm>
            <a:off x="920315" y="5845334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81" name="正方形/長方形 280"/>
          <p:cNvSpPr/>
          <p:nvPr/>
        </p:nvSpPr>
        <p:spPr bwMode="auto">
          <a:xfrm>
            <a:off x="1352363" y="6277382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82" name="正方形/長方形 281"/>
          <p:cNvSpPr/>
          <p:nvPr/>
        </p:nvSpPr>
        <p:spPr bwMode="auto">
          <a:xfrm>
            <a:off x="1928427" y="4693206"/>
            <a:ext cx="936104" cy="93610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83" name="正方形/長方形 282"/>
          <p:cNvSpPr/>
          <p:nvPr/>
        </p:nvSpPr>
        <p:spPr bwMode="auto">
          <a:xfrm>
            <a:off x="1928427" y="4621198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84" name="正方形/長方形 283"/>
          <p:cNvSpPr/>
          <p:nvPr/>
        </p:nvSpPr>
        <p:spPr bwMode="auto">
          <a:xfrm>
            <a:off x="2360475" y="5053246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85" name="正方形/長方形 284"/>
          <p:cNvSpPr/>
          <p:nvPr/>
        </p:nvSpPr>
        <p:spPr bwMode="auto">
          <a:xfrm>
            <a:off x="920315" y="2244934"/>
            <a:ext cx="936104" cy="93610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86" name="正方形/長方形 285"/>
          <p:cNvSpPr/>
          <p:nvPr/>
        </p:nvSpPr>
        <p:spPr bwMode="auto">
          <a:xfrm>
            <a:off x="920315" y="2172926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87" name="正方形/長方形 286"/>
          <p:cNvSpPr/>
          <p:nvPr/>
        </p:nvSpPr>
        <p:spPr bwMode="auto">
          <a:xfrm>
            <a:off x="1352363" y="2604974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88" name="正方形/長方形 287"/>
          <p:cNvSpPr/>
          <p:nvPr/>
        </p:nvSpPr>
        <p:spPr bwMode="auto">
          <a:xfrm>
            <a:off x="1928427" y="2172926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89" name="正方形/長方形 288"/>
          <p:cNvSpPr/>
          <p:nvPr/>
        </p:nvSpPr>
        <p:spPr bwMode="auto">
          <a:xfrm>
            <a:off x="2360475" y="2604974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cxnSp>
        <p:nvCxnSpPr>
          <p:cNvPr id="290" name="直線コネクタ 289"/>
          <p:cNvCxnSpPr/>
          <p:nvPr/>
        </p:nvCxnSpPr>
        <p:spPr bwMode="auto">
          <a:xfrm flipH="1">
            <a:off x="1424372" y="2676412"/>
            <a:ext cx="936103" cy="57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1" name="直線コネクタ 290"/>
          <p:cNvCxnSpPr/>
          <p:nvPr/>
        </p:nvCxnSpPr>
        <p:spPr bwMode="auto">
          <a:xfrm flipH="1">
            <a:off x="1424371" y="5124684"/>
            <a:ext cx="936104" cy="57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92" name="テキスト ボックス 291"/>
          <p:cNvSpPr txBox="1"/>
          <p:nvPr/>
        </p:nvSpPr>
        <p:spPr bwMode="auto">
          <a:xfrm>
            <a:off x="14541" y="3685094"/>
            <a:ext cx="10070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 2 </a:t>
            </a:r>
            <a:endParaRPr lang="ja-JP" altLang="en-US" sz="2000" dirty="0">
              <a:latin typeface="Tahoma" panose="020B0604030504040204" pitchFamily="34" charset="0"/>
              <a:ea typeface="ＭＳ Ｐ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293" name="正方形/長方形 292"/>
          <p:cNvSpPr/>
          <p:nvPr/>
        </p:nvSpPr>
        <p:spPr bwMode="auto">
          <a:xfrm>
            <a:off x="920315" y="3469070"/>
            <a:ext cx="936104" cy="93610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94" name="正方形/長方形 293"/>
          <p:cNvSpPr/>
          <p:nvPr/>
        </p:nvSpPr>
        <p:spPr bwMode="auto">
          <a:xfrm>
            <a:off x="920315" y="3397062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95" name="正方形/長方形 294"/>
          <p:cNvSpPr/>
          <p:nvPr/>
        </p:nvSpPr>
        <p:spPr bwMode="auto">
          <a:xfrm>
            <a:off x="1352363" y="3829110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96" name="正方形/長方形 295"/>
          <p:cNvSpPr/>
          <p:nvPr/>
        </p:nvSpPr>
        <p:spPr bwMode="auto">
          <a:xfrm>
            <a:off x="1928427" y="3397062"/>
            <a:ext cx="1008112" cy="100811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97" name="正方形/長方形 296"/>
          <p:cNvSpPr/>
          <p:nvPr/>
        </p:nvSpPr>
        <p:spPr bwMode="auto">
          <a:xfrm>
            <a:off x="2360475" y="3829110"/>
            <a:ext cx="142875" cy="1428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cxnSp>
        <p:nvCxnSpPr>
          <p:cNvPr id="306" name="直線コネクタ 305"/>
          <p:cNvCxnSpPr>
            <a:stCxn id="287" idx="2"/>
            <a:endCxn id="295" idx="0"/>
          </p:cNvCxnSpPr>
          <p:nvPr/>
        </p:nvCxnSpPr>
        <p:spPr bwMode="auto">
          <a:xfrm rot="5400000">
            <a:off x="883171" y="3288479"/>
            <a:ext cx="1081261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07" name="直線コネクタ 306"/>
          <p:cNvCxnSpPr/>
          <p:nvPr/>
        </p:nvCxnSpPr>
        <p:spPr bwMode="auto">
          <a:xfrm rot="16200000" flipH="1">
            <a:off x="890013" y="5731620"/>
            <a:ext cx="1080120" cy="1140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08" name="直線コネクタ 307"/>
          <p:cNvCxnSpPr/>
          <p:nvPr/>
        </p:nvCxnSpPr>
        <p:spPr bwMode="auto">
          <a:xfrm rot="16200000" flipH="1">
            <a:off x="890013" y="4507485"/>
            <a:ext cx="1080120" cy="1140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09" name="直線コネクタ 308"/>
          <p:cNvCxnSpPr/>
          <p:nvPr/>
        </p:nvCxnSpPr>
        <p:spPr bwMode="auto">
          <a:xfrm rot="16200000" flipH="1">
            <a:off x="1886721" y="3283348"/>
            <a:ext cx="1080120" cy="1140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10" name="直線コネクタ 309"/>
          <p:cNvCxnSpPr/>
          <p:nvPr/>
        </p:nvCxnSpPr>
        <p:spPr bwMode="auto">
          <a:xfrm rot="16200000" flipH="1">
            <a:off x="1886721" y="4507484"/>
            <a:ext cx="1080120" cy="1140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11" name="直線コネクタ 310"/>
          <p:cNvCxnSpPr/>
          <p:nvPr/>
        </p:nvCxnSpPr>
        <p:spPr bwMode="auto">
          <a:xfrm rot="16200000" flipH="1">
            <a:off x="1898125" y="5731620"/>
            <a:ext cx="1080120" cy="1140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2" name="テキスト ボックス 311"/>
          <p:cNvSpPr txBox="1"/>
          <p:nvPr/>
        </p:nvSpPr>
        <p:spPr>
          <a:xfrm>
            <a:off x="1937928" y="6453336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Root’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9" name="直線コネクタ 318"/>
          <p:cNvCxnSpPr/>
          <p:nvPr/>
        </p:nvCxnSpPr>
        <p:spPr bwMode="auto">
          <a:xfrm>
            <a:off x="1352363" y="6349390"/>
            <a:ext cx="1009253" cy="56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23" name="直線矢印コネクタ 322"/>
          <p:cNvCxnSpPr/>
          <p:nvPr/>
        </p:nvCxnSpPr>
        <p:spPr bwMode="auto">
          <a:xfrm rot="10800000">
            <a:off x="2504491" y="5733256"/>
            <a:ext cx="864096" cy="504056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5" name="テキスト ボックス 324"/>
          <p:cNvSpPr txBox="1"/>
          <p:nvPr/>
        </p:nvSpPr>
        <p:spPr>
          <a:xfrm>
            <a:off x="3224571" y="6237312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VC1</a:t>
            </a:r>
            <a:endParaRPr kumimoji="1" lang="ja-JP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6" name="テキスト ボックス 325"/>
          <p:cNvSpPr txBox="1"/>
          <p:nvPr/>
        </p:nvSpPr>
        <p:spPr>
          <a:xfrm>
            <a:off x="5240795" y="6279703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VC0</a:t>
            </a:r>
            <a:endParaRPr kumimoji="1" lang="ja-JP" altLang="en-US" sz="2400" b="1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7" name="直線矢印コネクタ 326"/>
          <p:cNvCxnSpPr/>
          <p:nvPr/>
        </p:nvCxnSpPr>
        <p:spPr bwMode="auto">
          <a:xfrm rot="10800000" flipH="1">
            <a:off x="5724129" y="5733255"/>
            <a:ext cx="864096" cy="504056"/>
          </a:xfrm>
          <a:prstGeom prst="straightConnector1">
            <a:avLst/>
          </a:prstGeom>
          <a:noFill/>
          <a:ln w="762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8" name="フローチャート : 代替処理 327"/>
          <p:cNvSpPr>
            <a:spLocks noChangeArrowheads="1"/>
          </p:cNvSpPr>
          <p:nvPr/>
        </p:nvSpPr>
        <p:spPr bwMode="auto">
          <a:xfrm flipH="1">
            <a:off x="3059832" y="3289049"/>
            <a:ext cx="3096344" cy="932039"/>
          </a:xfrm>
          <a:prstGeom prst="flowChartAlternateProcess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use either VC0 or VC1</a:t>
            </a:r>
            <a:endParaRPr lang="ja-JP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899592" y="643475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2590086" y="644404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899592" y="520906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2590086" y="521835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899592" y="397465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590086" y="398394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899592" y="275051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2590086" y="275980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グループ化 136"/>
          <p:cNvGrpSpPr/>
          <p:nvPr/>
        </p:nvGrpSpPr>
        <p:grpSpPr>
          <a:xfrm>
            <a:off x="1415608" y="3945850"/>
            <a:ext cx="1232899" cy="1785085"/>
            <a:chOff x="7376845" y="2609636"/>
            <a:chExt cx="1232899" cy="1785085"/>
          </a:xfrm>
        </p:grpSpPr>
        <p:sp>
          <p:nvSpPr>
            <p:cNvPr id="138" name="フリーフォーム 137"/>
            <p:cNvSpPr/>
            <p:nvPr/>
          </p:nvSpPr>
          <p:spPr bwMode="auto">
            <a:xfrm>
              <a:off x="7376845" y="2609636"/>
              <a:ext cx="1232899" cy="1345915"/>
            </a:xfrm>
            <a:custGeom>
              <a:avLst/>
              <a:gdLst>
                <a:gd name="connsiteX0" fmla="*/ 0 w 1232899"/>
                <a:gd name="connsiteY0" fmla="*/ 1345915 h 1345915"/>
                <a:gd name="connsiteX1" fmla="*/ 1232899 w 1232899"/>
                <a:gd name="connsiteY1" fmla="*/ 1345915 h 1345915"/>
                <a:gd name="connsiteX2" fmla="*/ 1232899 w 1232899"/>
                <a:gd name="connsiteY2" fmla="*/ 0 h 134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899" h="1345915">
                  <a:moveTo>
                    <a:pt x="0" y="1345915"/>
                  </a:moveTo>
                  <a:lnTo>
                    <a:pt x="1232899" y="1345915"/>
                  </a:lnTo>
                  <a:lnTo>
                    <a:pt x="1232899" y="0"/>
                  </a:lnTo>
                </a:path>
              </a:pathLst>
            </a:custGeom>
            <a:no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7383656" y="3933056"/>
              <a:ext cx="636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OK</a:t>
              </a:r>
              <a:endParaRPr kumimoji="1" lang="ja-JP" altLang="en-US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7" name="フローチャート : 代替処理 116"/>
          <p:cNvSpPr>
            <a:spLocks noChangeArrowheads="1"/>
          </p:cNvSpPr>
          <p:nvPr/>
        </p:nvSpPr>
        <p:spPr bwMode="auto">
          <a:xfrm flipH="1">
            <a:off x="518044" y="1268760"/>
            <a:ext cx="8158412" cy="1008112"/>
          </a:xfrm>
          <a:prstGeom prst="flowChartAlternateProcess">
            <a:avLst/>
          </a:prstGeom>
          <a:solidFill>
            <a:srgbClr val="FFFF99"/>
          </a:solidFill>
          <a:ln w="28575" algn="ctr">
            <a:noFill/>
            <a:round/>
            <a:headEnd/>
            <a:tailEnd/>
          </a:ln>
        </p:spPr>
        <p:txBody>
          <a:bodyPr lIns="90000" tIns="0" rIns="90000" bIns="0" anchor="ctr"/>
          <a:lstStyle/>
          <a:p>
            <a:pPr algn="ctr">
              <a:spcBef>
                <a:spcPct val="50000"/>
              </a:spcBef>
            </a:pPr>
            <a:r>
              <a:rPr lang="en-US" altLang="ja-JP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Spanning tree root is selected based on an optimization method </a:t>
            </a:r>
            <a:r>
              <a:rPr lang="en-US" altLang="ja-JP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[Matsutani,ASPDAC’13]</a:t>
            </a:r>
            <a:endParaRPr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Outline: </a:t>
            </a:r>
            <a:r>
              <a:rPr kumimoji="1" lang="en-US" altLang="ja-JP" sz="3200" dirty="0" smtClean="0"/>
              <a:t>Random chip for 3D </a:t>
            </a:r>
            <a:r>
              <a:rPr kumimoji="1" lang="en-US" altLang="ja-JP" sz="3200" dirty="0" err="1" smtClean="0"/>
              <a:t>WiNoCs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9721080" cy="57606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3D Wireless </a:t>
            </a:r>
            <a:r>
              <a:rPr lang="en-US" altLang="ja-JP" dirty="0" err="1" smtClean="0"/>
              <a:t>NoCs</a:t>
            </a:r>
            <a:r>
              <a:rPr lang="en-US" altLang="ja-JP" dirty="0" smtClean="0"/>
              <a:t> (3D </a:t>
            </a:r>
            <a:r>
              <a:rPr lang="en-US" altLang="ja-JP" dirty="0" err="1" smtClean="0"/>
              <a:t>WiNoCs</a:t>
            </a:r>
            <a:r>
              <a:rPr lang="en-US" altLang="ja-JP" dirty="0" smtClean="0"/>
              <a:t>)  </a:t>
            </a:r>
            <a:r>
              <a:rPr lang="en-US" altLang="ja-JP" sz="2000" dirty="0" smtClean="0"/>
              <a:t>[</a:t>
            </a:r>
            <a:r>
              <a:rPr lang="en-US" altLang="ja-JP" sz="2000" dirty="0"/>
              <a:t>7</a:t>
            </a:r>
            <a:r>
              <a:rPr lang="en-US" altLang="ja-JP" sz="2000" dirty="0" smtClean="0"/>
              <a:t>min]</a:t>
            </a:r>
          </a:p>
          <a:p>
            <a:pPr lvl="1"/>
            <a:r>
              <a:rPr lang="en-US" altLang="ja-JP" dirty="0" smtClean="0"/>
              <a:t>Wireless 3D IC technology</a:t>
            </a:r>
          </a:p>
          <a:p>
            <a:pPr lvl="1"/>
            <a:r>
              <a:rPr lang="en-US" altLang="ja-JP" dirty="0" smtClean="0"/>
              <a:t>3D </a:t>
            </a:r>
            <a:r>
              <a:rPr lang="en-US" altLang="ja-JP" dirty="0" err="1" smtClean="0"/>
              <a:t>WiNoC</a:t>
            </a:r>
            <a:r>
              <a:rPr lang="en-US" altLang="ja-JP" dirty="0" smtClean="0"/>
              <a:t> design example (65nm)</a:t>
            </a:r>
          </a:p>
          <a:p>
            <a:pPr lvl="1"/>
            <a:endParaRPr lang="en-US" altLang="ja-JP" sz="1200" dirty="0" smtClean="0"/>
          </a:p>
          <a:p>
            <a:r>
              <a:rPr lang="en-US" altLang="ja-JP" dirty="0" smtClean="0"/>
              <a:t>Adding random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chip for 3D </a:t>
            </a:r>
            <a:r>
              <a:rPr lang="en-US" altLang="ja-JP" dirty="0" err="1" smtClean="0"/>
              <a:t>WiNoCs</a:t>
            </a:r>
            <a:r>
              <a:rPr lang="en-US" altLang="ja-JP" dirty="0" smtClean="0"/>
              <a:t>  </a:t>
            </a:r>
            <a:r>
              <a:rPr lang="en-US" altLang="ja-JP" sz="2200" dirty="0" smtClean="0"/>
              <a:t>[8min]</a:t>
            </a:r>
          </a:p>
          <a:p>
            <a:pPr marL="457200" lvl="1" indent="0">
              <a:buNone/>
            </a:pPr>
            <a:r>
              <a:rPr lang="en-US" altLang="ja-JP" sz="2400" b="1" dirty="0" smtClean="0">
                <a:solidFill>
                  <a:srgbClr val="C00000"/>
                </a:solidFill>
              </a:rPr>
              <a:t>Adding randomness induces small-world effects</a:t>
            </a:r>
          </a:p>
          <a:p>
            <a:pPr lvl="1"/>
            <a:r>
              <a:rPr lang="en-US" altLang="ja-JP" dirty="0" smtClean="0"/>
              <a:t>Adding random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chip to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-less 3D ICs</a:t>
            </a:r>
          </a:p>
          <a:p>
            <a:pPr lvl="1"/>
            <a:r>
              <a:rPr lang="en-US" altLang="ja-JP" dirty="0" smtClean="0"/>
              <a:t>Replacing regular 2D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with random 2D </a:t>
            </a:r>
            <a:r>
              <a:rPr lang="en-US" altLang="ja-JP" dirty="0" err="1" smtClean="0"/>
              <a:t>NoC</a:t>
            </a:r>
            <a:endParaRPr lang="en-US" altLang="ja-JP" dirty="0"/>
          </a:p>
          <a:p>
            <a:pPr lvl="1"/>
            <a:endParaRPr lang="en-US" altLang="ja-JP" sz="1200" dirty="0"/>
          </a:p>
          <a:p>
            <a:r>
              <a:rPr lang="en-US" altLang="ja-JP" dirty="0" smtClean="0"/>
              <a:t>Design space exploration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 [5min]</a:t>
            </a:r>
            <a:endParaRPr lang="en-US" altLang="ja-JP" dirty="0"/>
          </a:p>
          <a:p>
            <a:pPr lvl="1"/>
            <a:endParaRPr lang="en-US" altLang="ja-JP" sz="800" dirty="0"/>
          </a:p>
          <a:p>
            <a:r>
              <a:rPr lang="en-US" altLang="ja-JP" dirty="0"/>
              <a:t>Experiment results and Summary </a:t>
            </a:r>
            <a:r>
              <a:rPr lang="en-US" altLang="ja-JP" sz="2000" dirty="0" smtClean="0"/>
              <a:t>[</a:t>
            </a:r>
            <a:r>
              <a:rPr lang="en-US" altLang="ja-JP" sz="2000" dirty="0"/>
              <a:t>5</a:t>
            </a:r>
            <a:r>
              <a:rPr lang="en-US" altLang="ja-JP" sz="2000" dirty="0" smtClean="0"/>
              <a:t>min]</a:t>
            </a: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7504" y="5085184"/>
            <a:ext cx="8856984" cy="792088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9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/>
          <a:lstStyle/>
          <a:p>
            <a:r>
              <a:rPr lang="en-US" altLang="ja-JP" dirty="0" smtClean="0"/>
              <a:t>Q1: </a:t>
            </a:r>
            <a:r>
              <a:rPr lang="en-US" altLang="ja-JP" sz="3200" dirty="0" smtClean="0"/>
              <a:t>How many random chips do we need?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Number of random chips vs. Average latency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84784"/>
            <a:ext cx="4536504" cy="51753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536504" cy="517539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043608" y="3356992"/>
            <a:ext cx="17281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367644" y="3933056"/>
            <a:ext cx="2916324" cy="542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200908" y="3501008"/>
            <a:ext cx="17281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987824" y="3460998"/>
            <a:ext cx="5176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939850" y="3270374"/>
            <a:ext cx="5176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rot="4535554">
            <a:off x="700372" y="2675451"/>
            <a:ext cx="9499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4535554">
            <a:off x="3003362" y="4950156"/>
            <a:ext cx="11957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rot="4535554">
            <a:off x="656845" y="2261044"/>
            <a:ext cx="791178" cy="103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187926" y="4204382"/>
            <a:ext cx="2808312" cy="736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8028384" y="4930812"/>
            <a:ext cx="432048" cy="736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880844" y="3893046"/>
            <a:ext cx="2088232" cy="278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759307">
            <a:off x="7679798" y="3874743"/>
            <a:ext cx="639316" cy="278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855444" y="3808090"/>
            <a:ext cx="319782" cy="278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 rot="14606844">
            <a:off x="5348593" y="3123397"/>
            <a:ext cx="1118705" cy="278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 rot="15236512">
            <a:off x="5129819" y="2436105"/>
            <a:ext cx="1118705" cy="50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5536" y="6351711"/>
            <a:ext cx="4104456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# of random chips (16-node)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60032" y="6351711"/>
            <a:ext cx="4176464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# of random chips (64-node)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131840" y="1662212"/>
            <a:ext cx="1284634" cy="542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7740352" y="1662212"/>
            <a:ext cx="1284634" cy="542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>
            <a:off x="2555776" y="1700808"/>
            <a:ext cx="1829426" cy="830997"/>
            <a:chOff x="2555776" y="1700808"/>
            <a:chExt cx="1829426" cy="830997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2555776" y="1700808"/>
              <a:ext cx="949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P2P</a:t>
              </a:r>
            </a:p>
            <a:p>
              <a:r>
                <a:rPr lang="en-US" altLang="ja-JP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Bus</a:t>
              </a:r>
              <a:endParaRPr kumimoji="1" lang="ja-JP" altLang="en-US" sz="2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3318638" y="1916830"/>
              <a:ext cx="10373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3347864" y="2276872"/>
              <a:ext cx="103733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正方形/長方形 31"/>
            <p:cNvSpPr/>
            <p:nvPr/>
          </p:nvSpPr>
          <p:spPr>
            <a:xfrm>
              <a:off x="3774157" y="2193575"/>
              <a:ext cx="192228" cy="1618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3870271" y="1804628"/>
              <a:ext cx="0" cy="2244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/>
        </p:nvGrpSpPr>
        <p:grpSpPr>
          <a:xfrm>
            <a:off x="7207070" y="1700808"/>
            <a:ext cx="1829426" cy="830997"/>
            <a:chOff x="2555776" y="1700808"/>
            <a:chExt cx="1829426" cy="83099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2555776" y="1700808"/>
              <a:ext cx="949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P2P</a:t>
              </a:r>
            </a:p>
            <a:p>
              <a:r>
                <a:rPr lang="en-US" altLang="ja-JP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Bus</a:t>
              </a:r>
              <a:endParaRPr kumimoji="1" lang="ja-JP" altLang="en-US" sz="2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3318638" y="1916830"/>
              <a:ext cx="10373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347864" y="2276872"/>
              <a:ext cx="103733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/>
            <p:cNvSpPr/>
            <p:nvPr/>
          </p:nvSpPr>
          <p:spPr>
            <a:xfrm>
              <a:off x="3774157" y="2193575"/>
              <a:ext cx="192228" cy="1618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3870271" y="1804628"/>
              <a:ext cx="0" cy="2244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円/楕円 41"/>
          <p:cNvSpPr/>
          <p:nvPr/>
        </p:nvSpPr>
        <p:spPr>
          <a:xfrm>
            <a:off x="1295636" y="5371213"/>
            <a:ext cx="540060" cy="5060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904148" y="5085184"/>
            <a:ext cx="540060" cy="5060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1124442" y="3460998"/>
            <a:ext cx="639246" cy="183820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5701385" y="2693695"/>
            <a:ext cx="742823" cy="239148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778300" y="3761715"/>
            <a:ext cx="263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random chip drastically reduces latency</a:t>
            </a:r>
          </a:p>
        </p:txBody>
      </p:sp>
    </p:spTree>
    <p:extLst>
      <p:ext uri="{BB962C8B-B14F-4D97-AF65-F5344CB8AC3E}">
        <p14:creationId xmlns:p14="http://schemas.microsoft.com/office/powerpoint/2010/main" val="36355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/>
          <a:lstStyle/>
          <a:p>
            <a:r>
              <a:rPr lang="en-US" altLang="ja-JP" dirty="0" smtClean="0"/>
              <a:t>Q1: </a:t>
            </a:r>
            <a:r>
              <a:rPr lang="en-US" altLang="ja-JP" sz="3200" dirty="0" smtClean="0"/>
              <a:t>How many random chips do we need?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Number of random chips vs. Average latency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84784"/>
            <a:ext cx="4536504" cy="51753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536504" cy="517539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043608" y="3356992"/>
            <a:ext cx="17281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367644" y="3933056"/>
            <a:ext cx="2916324" cy="542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200908" y="3501008"/>
            <a:ext cx="17281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987824" y="3460998"/>
            <a:ext cx="5176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939850" y="3270374"/>
            <a:ext cx="5176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rot="4535554">
            <a:off x="700372" y="2675451"/>
            <a:ext cx="9499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4535554">
            <a:off x="3003362" y="4950156"/>
            <a:ext cx="11957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rot="4535554">
            <a:off x="656845" y="2261044"/>
            <a:ext cx="791178" cy="103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187926" y="4204382"/>
            <a:ext cx="2808312" cy="736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8028384" y="4930812"/>
            <a:ext cx="432048" cy="736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880844" y="3893046"/>
            <a:ext cx="2088232" cy="278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759307">
            <a:off x="7679798" y="3874743"/>
            <a:ext cx="639316" cy="278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855444" y="3808090"/>
            <a:ext cx="319782" cy="278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 rot="14606844">
            <a:off x="5348593" y="3123397"/>
            <a:ext cx="1118705" cy="278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 rot="15236512">
            <a:off x="5129819" y="2436105"/>
            <a:ext cx="1118705" cy="50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131840" y="1662212"/>
            <a:ext cx="1284634" cy="542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7740352" y="1662212"/>
            <a:ext cx="1284634" cy="542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>
            <a:off x="2555776" y="1700808"/>
            <a:ext cx="1829426" cy="830997"/>
            <a:chOff x="2555776" y="1700808"/>
            <a:chExt cx="1829426" cy="830997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2555776" y="1700808"/>
              <a:ext cx="949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P2P</a:t>
              </a:r>
            </a:p>
            <a:p>
              <a:r>
                <a:rPr lang="en-US" altLang="ja-JP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Bus</a:t>
              </a:r>
              <a:endParaRPr kumimoji="1" lang="ja-JP" altLang="en-US" sz="2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3318638" y="1916830"/>
              <a:ext cx="10373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3347864" y="2276872"/>
              <a:ext cx="103733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正方形/長方形 31"/>
            <p:cNvSpPr/>
            <p:nvPr/>
          </p:nvSpPr>
          <p:spPr>
            <a:xfrm>
              <a:off x="3774157" y="2193575"/>
              <a:ext cx="192228" cy="1618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3870271" y="1804628"/>
              <a:ext cx="0" cy="2244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/>
        </p:nvGrpSpPr>
        <p:grpSpPr>
          <a:xfrm>
            <a:off x="7207070" y="1700808"/>
            <a:ext cx="1829426" cy="830997"/>
            <a:chOff x="2555776" y="1700808"/>
            <a:chExt cx="1829426" cy="83099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2555776" y="1700808"/>
              <a:ext cx="949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P2P</a:t>
              </a:r>
            </a:p>
            <a:p>
              <a:r>
                <a:rPr lang="en-US" altLang="ja-JP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Bus</a:t>
              </a:r>
              <a:endParaRPr kumimoji="1" lang="ja-JP" altLang="en-US" sz="2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3318638" y="1916830"/>
              <a:ext cx="10373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347864" y="2276872"/>
              <a:ext cx="103733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/>
            <p:cNvSpPr/>
            <p:nvPr/>
          </p:nvSpPr>
          <p:spPr>
            <a:xfrm>
              <a:off x="3774157" y="2193575"/>
              <a:ext cx="192228" cy="1618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3870271" y="1804628"/>
              <a:ext cx="0" cy="2244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テキスト ボックス 47"/>
          <p:cNvSpPr txBox="1"/>
          <p:nvPr/>
        </p:nvSpPr>
        <p:spPr>
          <a:xfrm>
            <a:off x="1403648" y="3573016"/>
            <a:ext cx="286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or 2 random chips are enough in the P2P case</a:t>
            </a:r>
          </a:p>
        </p:txBody>
      </p:sp>
      <p:sp>
        <p:nvSpPr>
          <p:cNvPr id="5" name="角丸四角形 4"/>
          <p:cNvSpPr/>
          <p:nvPr/>
        </p:nvSpPr>
        <p:spPr>
          <a:xfrm rot="2470542">
            <a:off x="1222865" y="2636452"/>
            <a:ext cx="1375572" cy="49752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43"/>
          <p:cNvSpPr/>
          <p:nvPr/>
        </p:nvSpPr>
        <p:spPr>
          <a:xfrm rot="2233111">
            <a:off x="5912384" y="3109444"/>
            <a:ext cx="1288604" cy="49752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5536" y="6351711"/>
            <a:ext cx="4104456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# of random chips (16-node)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60032" y="6351711"/>
            <a:ext cx="4176464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# of random chips (64-node)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/>
          <a:lstStyle/>
          <a:p>
            <a:r>
              <a:rPr lang="en-US" altLang="ja-JP" dirty="0" smtClean="0"/>
              <a:t>Q2: </a:t>
            </a:r>
            <a:r>
              <a:rPr lang="en-US" altLang="ja-JP" sz="3200" dirty="0" smtClean="0"/>
              <a:t>How should we design random chip?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5040560" cy="53466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358784"/>
            <a:ext cx="5040560" cy="607864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0" y="2636912"/>
            <a:ext cx="32352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564904"/>
            <a:ext cx="323895" cy="241968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29" y="2564904"/>
            <a:ext cx="323895" cy="241968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544" y="6351711"/>
            <a:ext cx="4116650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Max random link length [tile]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8064" y="6351711"/>
            <a:ext cx="3960440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# of Horizontal router ports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08104" y="2204864"/>
            <a:ext cx="1404156" cy="736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771800" y="1556792"/>
            <a:ext cx="1404156" cy="536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191148" y="1503834"/>
            <a:ext cx="332420" cy="536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942374" y="2564904"/>
            <a:ext cx="1829426" cy="830997"/>
            <a:chOff x="2555776" y="1700808"/>
            <a:chExt cx="1829426" cy="830997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2555776" y="1700808"/>
              <a:ext cx="949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P2P</a:t>
              </a:r>
            </a:p>
            <a:p>
              <a:r>
                <a:rPr lang="en-US" altLang="ja-JP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Bus</a:t>
              </a:r>
              <a:endParaRPr kumimoji="1" lang="ja-JP" altLang="en-US" sz="2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3318638" y="1916830"/>
              <a:ext cx="10373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3347864" y="2276872"/>
              <a:ext cx="103733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正方形/長方形 18"/>
            <p:cNvSpPr/>
            <p:nvPr/>
          </p:nvSpPr>
          <p:spPr>
            <a:xfrm>
              <a:off x="3774157" y="2193575"/>
              <a:ext cx="192228" cy="1618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3870271" y="1804628"/>
              <a:ext cx="0" cy="2244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5622894" y="2564904"/>
            <a:ext cx="1829426" cy="830997"/>
            <a:chOff x="2555776" y="1700808"/>
            <a:chExt cx="1829426" cy="830997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555776" y="1700808"/>
              <a:ext cx="949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P2P</a:t>
              </a:r>
            </a:p>
            <a:p>
              <a:r>
                <a:rPr lang="en-US" altLang="ja-JP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Bus</a:t>
              </a:r>
              <a:endParaRPr kumimoji="1" lang="ja-JP" altLang="en-US" sz="2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3318638" y="1916830"/>
              <a:ext cx="10373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3347864" y="2276872"/>
              <a:ext cx="103733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/>
          </p:nvSpPr>
          <p:spPr>
            <a:xfrm>
              <a:off x="3774157" y="2193575"/>
              <a:ext cx="192228" cy="1618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3870271" y="1804628"/>
              <a:ext cx="0" cy="2244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円/楕円 26"/>
          <p:cNvSpPr/>
          <p:nvPr/>
        </p:nvSpPr>
        <p:spPr>
          <a:xfrm>
            <a:off x="999785" y="4845217"/>
            <a:ext cx="540060" cy="5060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5704" y="3573016"/>
            <a:ext cx="352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Double-length link is enough (equivalent to folded torus)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76064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Max. link length (left) &amp; Horizontal degree (right)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5082834" y="5359027"/>
            <a:ext cx="540060" cy="5060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5508104" y="4642977"/>
            <a:ext cx="489443" cy="68707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016960" y="4244895"/>
            <a:ext cx="309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ports are enough (equivalent to 2D mesh/torus)</a:t>
            </a:r>
          </a:p>
        </p:txBody>
      </p:sp>
    </p:spTree>
    <p:extLst>
      <p:ext uri="{BB962C8B-B14F-4D97-AF65-F5344CB8AC3E}">
        <p14:creationId xmlns:p14="http://schemas.microsoft.com/office/powerpoint/2010/main" val="31191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Outline: </a:t>
            </a:r>
            <a:r>
              <a:rPr kumimoji="1" lang="en-US" altLang="ja-JP" sz="3200" dirty="0" smtClean="0"/>
              <a:t>Random chip for 3D </a:t>
            </a:r>
            <a:r>
              <a:rPr kumimoji="1" lang="en-US" altLang="ja-JP" sz="3200" dirty="0" err="1" smtClean="0"/>
              <a:t>WiNoCs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9721080" cy="57606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3D Wireless </a:t>
            </a:r>
            <a:r>
              <a:rPr lang="en-US" altLang="ja-JP" dirty="0" err="1" smtClean="0"/>
              <a:t>NoCs</a:t>
            </a:r>
            <a:r>
              <a:rPr lang="en-US" altLang="ja-JP" dirty="0" smtClean="0"/>
              <a:t> (3D </a:t>
            </a:r>
            <a:r>
              <a:rPr lang="en-US" altLang="ja-JP" dirty="0" err="1" smtClean="0"/>
              <a:t>WiNoCs</a:t>
            </a:r>
            <a:r>
              <a:rPr lang="en-US" altLang="ja-JP" dirty="0" smtClean="0"/>
              <a:t>)  </a:t>
            </a:r>
            <a:r>
              <a:rPr lang="en-US" altLang="ja-JP" sz="2000" dirty="0" smtClean="0"/>
              <a:t>[</a:t>
            </a:r>
            <a:r>
              <a:rPr lang="en-US" altLang="ja-JP" sz="2000" dirty="0"/>
              <a:t>7</a:t>
            </a:r>
            <a:r>
              <a:rPr lang="en-US" altLang="ja-JP" sz="2000" dirty="0" smtClean="0"/>
              <a:t>min]</a:t>
            </a:r>
          </a:p>
          <a:p>
            <a:pPr lvl="1"/>
            <a:r>
              <a:rPr lang="en-US" altLang="ja-JP" dirty="0" smtClean="0"/>
              <a:t>Wireless 3D IC technology</a:t>
            </a:r>
          </a:p>
          <a:p>
            <a:pPr lvl="1"/>
            <a:r>
              <a:rPr lang="en-US" altLang="ja-JP" dirty="0" smtClean="0"/>
              <a:t>3D </a:t>
            </a:r>
            <a:r>
              <a:rPr lang="en-US" altLang="ja-JP" dirty="0" err="1" smtClean="0"/>
              <a:t>WiNoC</a:t>
            </a:r>
            <a:r>
              <a:rPr lang="en-US" altLang="ja-JP" dirty="0" smtClean="0"/>
              <a:t> design example (65nm)</a:t>
            </a:r>
          </a:p>
          <a:p>
            <a:pPr lvl="1"/>
            <a:endParaRPr lang="en-US" altLang="ja-JP" sz="1200" dirty="0" smtClean="0"/>
          </a:p>
          <a:p>
            <a:r>
              <a:rPr lang="en-US" altLang="ja-JP" dirty="0" smtClean="0"/>
              <a:t>Adding random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chip for 3D </a:t>
            </a:r>
            <a:r>
              <a:rPr lang="en-US" altLang="ja-JP" dirty="0" err="1" smtClean="0"/>
              <a:t>WiNoCs</a:t>
            </a:r>
            <a:r>
              <a:rPr lang="en-US" altLang="ja-JP" dirty="0" smtClean="0"/>
              <a:t>  </a:t>
            </a:r>
            <a:r>
              <a:rPr lang="en-US" altLang="ja-JP" sz="2200" dirty="0" smtClean="0"/>
              <a:t>[8min]</a:t>
            </a:r>
          </a:p>
          <a:p>
            <a:pPr marL="457200" lvl="1" indent="0">
              <a:buNone/>
            </a:pPr>
            <a:r>
              <a:rPr lang="en-US" altLang="ja-JP" sz="2400" b="1" dirty="0" smtClean="0">
                <a:solidFill>
                  <a:srgbClr val="C00000"/>
                </a:solidFill>
              </a:rPr>
              <a:t>Adding randomness induces small-world effects</a:t>
            </a:r>
          </a:p>
          <a:p>
            <a:pPr lvl="1"/>
            <a:r>
              <a:rPr lang="en-US" altLang="ja-JP" dirty="0" smtClean="0"/>
              <a:t>Adding random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chip to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-less 3D ICs</a:t>
            </a:r>
          </a:p>
          <a:p>
            <a:pPr lvl="1"/>
            <a:r>
              <a:rPr lang="en-US" altLang="ja-JP" dirty="0" smtClean="0"/>
              <a:t>Replacing regular 2D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with random 2D </a:t>
            </a:r>
            <a:r>
              <a:rPr lang="en-US" altLang="ja-JP" dirty="0" err="1" smtClean="0"/>
              <a:t>NoC</a:t>
            </a:r>
            <a:endParaRPr lang="en-US" altLang="ja-JP" dirty="0"/>
          </a:p>
          <a:p>
            <a:pPr lvl="1"/>
            <a:endParaRPr lang="en-US" altLang="ja-JP" sz="1200" dirty="0"/>
          </a:p>
          <a:p>
            <a:r>
              <a:rPr lang="en-US" altLang="ja-JP" dirty="0" smtClean="0"/>
              <a:t>Design space exploration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 [5min]</a:t>
            </a:r>
            <a:endParaRPr lang="en-US" altLang="ja-JP" dirty="0"/>
          </a:p>
          <a:p>
            <a:pPr lvl="1"/>
            <a:endParaRPr lang="en-US" altLang="ja-JP" sz="800" dirty="0"/>
          </a:p>
          <a:p>
            <a:r>
              <a:rPr lang="en-US" altLang="ja-JP" dirty="0"/>
              <a:t>Experiment results and Summary </a:t>
            </a:r>
            <a:r>
              <a:rPr lang="en-US" altLang="ja-JP" sz="2000" dirty="0" smtClean="0"/>
              <a:t>[</a:t>
            </a:r>
            <a:r>
              <a:rPr lang="en-US" altLang="ja-JP" sz="2000" dirty="0"/>
              <a:t>5</a:t>
            </a:r>
            <a:r>
              <a:rPr lang="en-US" altLang="ja-JP" sz="2000" dirty="0" smtClean="0"/>
              <a:t>min]</a:t>
            </a: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7504" y="5805264"/>
            <a:ext cx="8856984" cy="792088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タイトル 3"/>
          <p:cNvSpPr>
            <a:spLocks noGrp="1"/>
          </p:cNvSpPr>
          <p:nvPr>
            <p:ph type="title"/>
          </p:nvPr>
        </p:nvSpPr>
        <p:spPr>
          <a:xfrm>
            <a:off x="0" y="6896"/>
            <a:ext cx="9144000" cy="685800"/>
          </a:xfrm>
        </p:spPr>
        <p:txBody>
          <a:bodyPr/>
          <a:lstStyle/>
          <a:p>
            <a:r>
              <a:rPr kumimoji="1" lang="en-US" altLang="ja-JP" sz="4000" dirty="0" smtClean="0"/>
              <a:t>Full-system simulations (gem5)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graphicFrame>
        <p:nvGraphicFramePr>
          <p:cNvPr id="306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43459"/>
              </p:ext>
            </p:extLst>
          </p:nvPr>
        </p:nvGraphicFramePr>
        <p:xfrm>
          <a:off x="3779912" y="1127060"/>
          <a:ext cx="5472606" cy="1839600"/>
        </p:xfrm>
        <a:graphic>
          <a:graphicData uri="http://schemas.openxmlformats.org/drawingml/2006/table">
            <a:tbl>
              <a:tblPr/>
              <a:tblGrid>
                <a:gridCol w="1080120"/>
                <a:gridCol w="849559"/>
                <a:gridCol w="806625"/>
                <a:gridCol w="887450"/>
                <a:gridCol w="961404"/>
                <a:gridCol w="887448"/>
              </a:tblGrid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 </a:t>
                      </a:r>
                      <a:r>
                        <a:rPr lang="en-US" altLang="ja-JP" b="1" dirty="0" err="1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endParaRPr lang="ja-JP" altLang="en-US" b="1" dirty="0">
                        <a:solidFill>
                          <a:srgbClr val="0000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 </a:t>
                      </a:r>
                      <a:r>
                        <a:rPr lang="en-US" altLang="ja-JP" b="1" dirty="0" err="1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endParaRPr lang="ja-JP" altLang="en-US" b="1" dirty="0">
                        <a:solidFill>
                          <a:srgbClr val="0000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 </a:t>
                      </a:r>
                      <a:r>
                        <a:rPr lang="en-US" altLang="ja-JP" b="1" dirty="0" err="1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endParaRPr lang="ja-JP" altLang="en-US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 - - 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endParaRPr lang="ja-JP" altLang="en-US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- - 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endParaRPr lang="ja-JP" altLang="en-US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" name="Text Box 94"/>
          <p:cNvSpPr txBox="1">
            <a:spLocks noChangeArrowheads="1"/>
          </p:cNvSpPr>
          <p:nvPr/>
        </p:nvSpPr>
        <p:spPr bwMode="auto">
          <a:xfrm>
            <a:off x="4147120" y="764704"/>
            <a:ext cx="5105400" cy="4022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1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Topologies to be examined </a:t>
            </a:r>
            <a:endParaRPr lang="en-US" altLang="ja-JP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08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09303"/>
              </p:ext>
            </p:extLst>
          </p:nvPr>
        </p:nvGraphicFramePr>
        <p:xfrm>
          <a:off x="3779912" y="3416091"/>
          <a:ext cx="5256584" cy="2575440"/>
        </p:xfrm>
        <a:graphic>
          <a:graphicData uri="http://schemas.openxmlformats.org/drawingml/2006/table">
            <a:tbl>
              <a:tblPr/>
              <a:tblGrid>
                <a:gridCol w="2736304"/>
                <a:gridCol w="2520280"/>
              </a:tblGrid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Processor architecture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X86-64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L1$ size</a:t>
                      </a:r>
                      <a:r>
                        <a:rPr lang="en-US" altLang="ja-JP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&amp; latency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32K / 1cycle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L2$</a:t>
                      </a:r>
                      <a:r>
                        <a:rPr lang="en-US" altLang="ja-JP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size &amp; latency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256K</a:t>
                      </a:r>
                      <a:r>
                        <a:rPr lang="en-US" altLang="ja-JP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6cycle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Memory</a:t>
                      </a:r>
                      <a:r>
                        <a:rPr lang="en-US" altLang="ja-JP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size &amp; latency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4G</a:t>
                      </a:r>
                      <a:r>
                        <a:rPr lang="en-US" altLang="ja-JP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160cycle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Router latency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[BW]</a:t>
                      </a:r>
                      <a:r>
                        <a:rPr lang="en-US" altLang="ja-JP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[VSA] [ST] [LT]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Router buffer</a:t>
                      </a:r>
                      <a:r>
                        <a:rPr lang="en-US" altLang="ja-JP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size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5-flit per VC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Protocol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MOESI directory (3VC)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" name="Text Box 94"/>
          <p:cNvSpPr txBox="1">
            <a:spLocks noChangeArrowheads="1"/>
          </p:cNvSpPr>
          <p:nvPr/>
        </p:nvSpPr>
        <p:spPr bwMode="auto">
          <a:xfrm>
            <a:off x="4579168" y="3068960"/>
            <a:ext cx="4241304" cy="4022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Simulation parameters </a:t>
            </a:r>
            <a:endParaRPr lang="en-US" altLang="ja-JP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5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773615"/>
              </p:ext>
            </p:extLst>
          </p:nvPr>
        </p:nvGraphicFramePr>
        <p:xfrm>
          <a:off x="3888432" y="6445456"/>
          <a:ext cx="5076056" cy="367920"/>
        </p:xfrm>
        <a:graphic>
          <a:graphicData uri="http://schemas.openxmlformats.org/drawingml/2006/table">
            <a:tbl>
              <a:tblPr/>
              <a:tblGrid>
                <a:gridCol w="5076056"/>
              </a:tblGrid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NPB</a:t>
                      </a:r>
                      <a:r>
                        <a:rPr lang="en-US" altLang="ja-JP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(BT, CG, EP, FT, IS, LU, MG, SP, UA)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6" name="Text Box 94"/>
          <p:cNvSpPr txBox="1">
            <a:spLocks noChangeArrowheads="1"/>
          </p:cNvSpPr>
          <p:nvPr/>
        </p:nvSpPr>
        <p:spPr bwMode="auto">
          <a:xfrm>
            <a:off x="4579168" y="6093296"/>
            <a:ext cx="4241304" cy="4022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</a:t>
            </a:r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Application programs </a:t>
            </a:r>
            <a:endParaRPr lang="en-US" altLang="ja-JP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53105"/>
            <a:ext cx="3758282" cy="286798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16493"/>
            <a:ext cx="2592287" cy="2757752"/>
          </a:xfrm>
          <a:prstGeom prst="rect">
            <a:avLst/>
          </a:prstGeom>
        </p:spPr>
      </p:pic>
      <p:sp>
        <p:nvSpPr>
          <p:cNvPr id="318" name="テキスト ボックス 317"/>
          <p:cNvSpPr txBox="1"/>
          <p:nvPr/>
        </p:nvSpPr>
        <p:spPr>
          <a:xfrm>
            <a:off x="1008070" y="2145193"/>
            <a:ext cx="105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CPU</a:t>
            </a:r>
          </a:p>
        </p:txBody>
      </p:sp>
      <p:sp>
        <p:nvSpPr>
          <p:cNvPr id="319" name="テキスト ボックス 318"/>
          <p:cNvSpPr txBox="1"/>
          <p:nvPr/>
        </p:nvSpPr>
        <p:spPr>
          <a:xfrm>
            <a:off x="2362016" y="2043568"/>
            <a:ext cx="105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CPU</a:t>
            </a:r>
          </a:p>
        </p:txBody>
      </p:sp>
      <p:sp>
        <p:nvSpPr>
          <p:cNvPr id="320" name="右中かっこ 319"/>
          <p:cNvSpPr/>
          <p:nvPr/>
        </p:nvSpPr>
        <p:spPr>
          <a:xfrm rot="15931079">
            <a:off x="1194605" y="-47557"/>
            <a:ext cx="313398" cy="2686331"/>
          </a:xfrm>
          <a:prstGeom prst="rightBrace">
            <a:avLst>
              <a:gd name="adj1" fmla="val 6493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テキスト ボックス 320"/>
          <p:cNvSpPr txBox="1"/>
          <p:nvPr/>
        </p:nvSpPr>
        <p:spPr>
          <a:xfrm>
            <a:off x="199494" y="735087"/>
            <a:ext cx="2788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L2 cache banks</a:t>
            </a:r>
          </a:p>
        </p:txBody>
      </p:sp>
      <p:sp>
        <p:nvSpPr>
          <p:cNvPr id="323" name="テキスト ボックス 322"/>
          <p:cNvSpPr txBox="1"/>
          <p:nvPr/>
        </p:nvSpPr>
        <p:spPr>
          <a:xfrm>
            <a:off x="179512" y="4221088"/>
            <a:ext cx="105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324" name="テキスト ボックス 323"/>
          <p:cNvSpPr txBox="1"/>
          <p:nvPr/>
        </p:nvSpPr>
        <p:spPr>
          <a:xfrm>
            <a:off x="182780" y="5138028"/>
            <a:ext cx="105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-</a:t>
            </a:r>
            <a:endParaRPr lang="en-US" altLang="ja-JP" sz="3600" b="1" dirty="0" smtClean="0"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325" name="テキスト ボックス 324"/>
          <p:cNvSpPr txBox="1"/>
          <p:nvPr/>
        </p:nvSpPr>
        <p:spPr>
          <a:xfrm>
            <a:off x="182780" y="6021288"/>
            <a:ext cx="105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endParaRPr lang="en-US" altLang="ja-JP" sz="3600" b="1" dirty="0" smtClean="0"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" y="2780928"/>
            <a:ext cx="9101871" cy="444778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Packet latency: </a:t>
            </a:r>
            <a:r>
              <a:rPr kumimoji="1" lang="en-US" altLang="ja-JP" sz="2800" dirty="0" smtClean="0"/>
              <a:t>P2P (</a:t>
            </a:r>
            <a:r>
              <a:rPr kumimoji="1" lang="en-US" altLang="ja-JP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mmmm</a:t>
            </a:r>
            <a:r>
              <a:rPr kumimoji="1" lang="en-US" altLang="ja-JP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ja-JP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mrrm</a:t>
            </a:r>
            <a:r>
              <a:rPr kumimoji="1" lang="en-US" altLang="ja-JP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ja-JP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rrrr</a:t>
            </a:r>
            <a:r>
              <a:rPr kumimoji="1" lang="en-US" altLang="ja-JP" sz="2800" dirty="0" smtClean="0"/>
              <a:t>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graphicFrame>
        <p:nvGraphicFramePr>
          <p:cNvPr id="12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269016"/>
              </p:ext>
            </p:extLst>
          </p:nvPr>
        </p:nvGraphicFramePr>
        <p:xfrm>
          <a:off x="3779912" y="789432"/>
          <a:ext cx="5472606" cy="2207520"/>
        </p:xfrm>
        <a:graphic>
          <a:graphicData uri="http://schemas.openxmlformats.org/drawingml/2006/table">
            <a:tbl>
              <a:tblPr/>
              <a:tblGrid>
                <a:gridCol w="1080120"/>
                <a:gridCol w="849559"/>
                <a:gridCol w="806625"/>
                <a:gridCol w="887450"/>
                <a:gridCol w="961404"/>
                <a:gridCol w="887448"/>
              </a:tblGrid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 </a:t>
                      </a:r>
                      <a:r>
                        <a:rPr lang="en-US" altLang="ja-JP" b="1" dirty="0" err="1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endParaRPr lang="ja-JP" altLang="en-US" b="1" dirty="0">
                        <a:solidFill>
                          <a:srgbClr val="0000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 </a:t>
                      </a:r>
                      <a:r>
                        <a:rPr lang="en-US" altLang="ja-JP" b="1" dirty="0" err="1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endParaRPr lang="ja-JP" altLang="en-US" b="1" dirty="0">
                        <a:solidFill>
                          <a:srgbClr val="0000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 </a:t>
                      </a:r>
                      <a:r>
                        <a:rPr lang="en-US" altLang="ja-JP" b="1" dirty="0" err="1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endParaRPr lang="ja-JP" altLang="en-US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 - - m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 - - r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 - - r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7812360" y="4509120"/>
            <a:ext cx="158417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9062374" y="4437112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77398" y="3068960"/>
            <a:ext cx="432048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1687668" y="4402069"/>
            <a:ext cx="399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Average packet latency [cycles]</a:t>
            </a:r>
            <a:endParaRPr kumimoji="1" lang="en-US" altLang="ja-JP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537535" y="1052736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39552" y="1628800"/>
            <a:ext cx="432048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22299" y="2204864"/>
            <a:ext cx="432048" cy="432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1600" y="91046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 </a:t>
            </a:r>
            <a:r>
              <a:rPr lang="en-US" altLang="ja-JP" sz="3600" b="1" dirty="0" err="1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 err="1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 err="1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</a:t>
            </a:r>
            <a:endParaRPr lang="en-US" altLang="ja-JP" sz="3600" b="1" dirty="0" smtClean="0"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71600" y="148652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 </a:t>
            </a:r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m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1600" y="20608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 err="1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endParaRPr lang="en-US" altLang="ja-JP" sz="3600" b="1" dirty="0" smtClean="0"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7066402" y="3010644"/>
            <a:ext cx="676950" cy="3861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0" name="フローチャート : 代替処理 19"/>
          <p:cNvSpPr>
            <a:spLocks noChangeArrowheads="1"/>
          </p:cNvSpPr>
          <p:nvPr/>
        </p:nvSpPr>
        <p:spPr bwMode="auto">
          <a:xfrm flipH="1">
            <a:off x="1691680" y="5022874"/>
            <a:ext cx="4896984" cy="1214438"/>
          </a:xfrm>
          <a:prstGeom prst="flowChartAlternateProcess">
            <a:avLst/>
          </a:prstGeom>
          <a:solidFill>
            <a:srgbClr val="FFFF99"/>
          </a:solidFill>
          <a:ln w="2857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altLang="ja-JP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altLang="ja-JP" sz="2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rrr</a:t>
            </a:r>
            <a:r>
              <a:rPr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reduces latency by 20.7% compared to </a:t>
            </a:r>
            <a:r>
              <a:rPr lang="en-US" altLang="ja-JP" sz="2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mmmm</a:t>
            </a:r>
            <a:r>
              <a:rPr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ja-JP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8" y="2799100"/>
            <a:ext cx="9098886" cy="444632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Packet latency: </a:t>
            </a:r>
            <a:r>
              <a:rPr lang="en-US" altLang="ja-JP" sz="2800" dirty="0" smtClean="0"/>
              <a:t>Bus</a:t>
            </a:r>
            <a:r>
              <a:rPr kumimoji="1" lang="en-US" altLang="ja-JP" sz="2800" dirty="0" smtClean="0"/>
              <a:t> (</a:t>
            </a:r>
            <a:r>
              <a:rPr lang="en-US" altLang="ja-JP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  <a:r>
              <a:rPr kumimoji="1" lang="en-US" altLang="ja-JP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 ---r </a:t>
            </a:r>
            <a:r>
              <a:rPr lang="en-US" altLang="ja-JP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m--</a:t>
            </a:r>
            <a:r>
              <a:rPr kumimoji="1" lang="en-US" altLang="ja-JP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kumimoji="1" lang="en-US" altLang="ja-JP" sz="2800" dirty="0" smtClean="0"/>
              <a:t>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graphicFrame>
        <p:nvGraphicFramePr>
          <p:cNvPr id="12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213867"/>
              </p:ext>
            </p:extLst>
          </p:nvPr>
        </p:nvGraphicFramePr>
        <p:xfrm>
          <a:off x="3779912" y="789432"/>
          <a:ext cx="5472606" cy="2207520"/>
        </p:xfrm>
        <a:graphic>
          <a:graphicData uri="http://schemas.openxmlformats.org/drawingml/2006/table">
            <a:tbl>
              <a:tblPr/>
              <a:tblGrid>
                <a:gridCol w="1080120"/>
                <a:gridCol w="849559"/>
                <a:gridCol w="806625"/>
                <a:gridCol w="887450"/>
                <a:gridCol w="961404"/>
                <a:gridCol w="887448"/>
              </a:tblGrid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 r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 - - </a:t>
                      </a:r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endParaRPr lang="ja-JP" altLang="en-US" b="1" dirty="0">
                        <a:solidFill>
                          <a:srgbClr val="0000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 - - 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endParaRPr lang="ja-JP" altLang="en-US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 - 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endParaRPr lang="ja-JP" altLang="en-US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277398" y="3068960"/>
            <a:ext cx="432048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1687668" y="4402069"/>
            <a:ext cx="399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Average packet latency [cycles]</a:t>
            </a:r>
            <a:endParaRPr kumimoji="1" lang="en-US" altLang="ja-JP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537535" y="1052736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39552" y="1628800"/>
            <a:ext cx="432048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22299" y="2204864"/>
            <a:ext cx="432048" cy="432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1600" y="91046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-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-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-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m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71600" y="148652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-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- </a:t>
            </a:r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-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r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1600" y="20608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 - - r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7812360" y="4509120"/>
            <a:ext cx="158417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9062374" y="4437112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115616" y="3143968"/>
            <a:ext cx="6912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 bwMode="auto">
          <a:xfrm>
            <a:off x="7066402" y="3429000"/>
            <a:ext cx="676950" cy="34426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3" name="フローチャート : 代替処理 22"/>
          <p:cNvSpPr>
            <a:spLocks noChangeArrowheads="1"/>
          </p:cNvSpPr>
          <p:nvPr/>
        </p:nvSpPr>
        <p:spPr bwMode="auto">
          <a:xfrm flipH="1">
            <a:off x="1691680" y="5085184"/>
            <a:ext cx="4896984" cy="1214438"/>
          </a:xfrm>
          <a:prstGeom prst="flowChartAlternateProcess">
            <a:avLst/>
          </a:prstGeom>
          <a:solidFill>
            <a:srgbClr val="FFFF99"/>
          </a:solidFill>
          <a:ln w="2857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altLang="ja-JP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---r</a:t>
            </a:r>
            <a:r>
              <a:rPr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reduces latency by 26.2% compared to </a:t>
            </a:r>
            <a:r>
              <a:rPr lang="en-US" altLang="ja-JP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---m</a:t>
            </a:r>
            <a:r>
              <a:rPr lang="en-US" altLang="ja-JP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Design cost </a:t>
            </a:r>
            <a:r>
              <a:rPr lang="en-US" altLang="ja-JP" sz="4000" dirty="0" smtClean="0"/>
              <a:t>of</a:t>
            </a:r>
            <a:r>
              <a:rPr lang="en-US" altLang="ja-JP" dirty="0" smtClean="0"/>
              <a:t> LSI </a:t>
            </a:r>
            <a:r>
              <a:rPr lang="en-US" altLang="ja-JP" sz="4000" dirty="0" smtClean="0"/>
              <a:t>is</a:t>
            </a:r>
            <a:r>
              <a:rPr lang="en-US" altLang="ja-JP" dirty="0" smtClean="0"/>
              <a:t> increasing</a:t>
            </a:r>
            <a:r>
              <a:rPr lang="en-US" altLang="ja-JP" sz="3200" dirty="0" smtClean="0"/>
              <a:t> </a:t>
            </a:r>
            <a:endParaRPr lang="ja-JP" altLang="en-US" dirty="0" smtClean="0"/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 smtClean="0"/>
              <a:t>System-on-Chip (</a:t>
            </a:r>
            <a:r>
              <a:rPr lang="en-US" altLang="ja-JP" sz="2800" dirty="0" err="1" smtClean="0"/>
              <a:t>SoC</a:t>
            </a:r>
            <a:r>
              <a:rPr lang="en-US" altLang="ja-JP" sz="2800" dirty="0" smtClean="0"/>
              <a:t>)</a:t>
            </a:r>
            <a:endParaRPr lang="en-US" altLang="ja-JP" sz="2400" dirty="0" smtClean="0"/>
          </a:p>
          <a:p>
            <a:pPr lvl="1" eaLnBrk="1" hangingPunct="1"/>
            <a:r>
              <a:rPr lang="en-US" altLang="ja-JP" sz="2400" dirty="0" smtClean="0"/>
              <a:t>Required components are integrated on a single chip</a:t>
            </a:r>
          </a:p>
          <a:p>
            <a:pPr lvl="1" eaLnBrk="1" hangingPunct="1"/>
            <a:r>
              <a:rPr lang="en-US" altLang="ja-JP" sz="2400" dirty="0" smtClean="0"/>
              <a:t>Different LSI must be developed for each application</a:t>
            </a:r>
          </a:p>
          <a:p>
            <a:pPr eaLnBrk="1" hangingPunct="1"/>
            <a:r>
              <a:rPr lang="en-US" altLang="ja-JP" sz="2800" dirty="0" smtClean="0"/>
              <a:t>System-in-Package (</a:t>
            </a:r>
            <a:r>
              <a:rPr lang="en-US" altLang="ja-JP" sz="2800" dirty="0" err="1" smtClean="0"/>
              <a:t>SiP</a:t>
            </a:r>
            <a:r>
              <a:rPr lang="en-US" altLang="ja-JP" sz="2800" dirty="0" smtClean="0"/>
              <a:t>) or 3D IC</a:t>
            </a:r>
          </a:p>
          <a:p>
            <a:pPr lvl="1" eaLnBrk="1" hangingPunct="1"/>
            <a:r>
              <a:rPr lang="en-US" altLang="ja-JP" sz="2400" dirty="0" smtClean="0"/>
              <a:t>Required components are stacked for each application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14" y="3094758"/>
            <a:ext cx="6262446" cy="3790626"/>
          </a:xfrm>
          <a:prstGeom prst="rect">
            <a:avLst/>
          </a:prstGeom>
        </p:spPr>
      </p:pic>
      <p:sp>
        <p:nvSpPr>
          <p:cNvPr id="12" name="フローチャート : 代替処理 11"/>
          <p:cNvSpPr>
            <a:spLocks noChangeArrowheads="1"/>
          </p:cNvSpPr>
          <p:nvPr/>
        </p:nvSpPr>
        <p:spPr bwMode="auto">
          <a:xfrm flipH="1">
            <a:off x="214313" y="3292971"/>
            <a:ext cx="8786812" cy="1000125"/>
          </a:xfrm>
          <a:prstGeom prst="flowChartAlternateProcess">
            <a:avLst/>
          </a:prstGeom>
          <a:solidFill>
            <a:srgbClr val="FFFF99"/>
          </a:solidFill>
          <a:ln w="28575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US" altLang="ja-JP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changing the chips in a package, we can provide a wider range of chip family with modest design cost</a:t>
            </a:r>
            <a:endParaRPr lang="ja-JP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2" y="2786100"/>
            <a:ext cx="9143786" cy="44682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App. exec time</a:t>
            </a:r>
            <a:r>
              <a:rPr kumimoji="1" lang="en-US" altLang="ja-JP" dirty="0" smtClean="0"/>
              <a:t>: </a:t>
            </a:r>
            <a:r>
              <a:rPr kumimoji="1" lang="en-US" altLang="ja-JP" sz="2800" dirty="0" smtClean="0"/>
              <a:t>P2P (</a:t>
            </a:r>
            <a:r>
              <a:rPr kumimoji="1" lang="en-US" altLang="ja-JP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mmmm</a:t>
            </a:r>
            <a:r>
              <a:rPr kumimoji="1" lang="en-US" altLang="ja-JP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ja-JP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mrrm</a:t>
            </a:r>
            <a:r>
              <a:rPr kumimoji="1" lang="en-US" altLang="ja-JP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ja-JP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rrrr</a:t>
            </a:r>
            <a:r>
              <a:rPr kumimoji="1" lang="en-US" altLang="ja-JP" sz="2800" dirty="0" smtClean="0"/>
              <a:t>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graphicFrame>
        <p:nvGraphicFramePr>
          <p:cNvPr id="12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81198"/>
              </p:ext>
            </p:extLst>
          </p:nvPr>
        </p:nvGraphicFramePr>
        <p:xfrm>
          <a:off x="3779912" y="789432"/>
          <a:ext cx="5472606" cy="2207520"/>
        </p:xfrm>
        <a:graphic>
          <a:graphicData uri="http://schemas.openxmlformats.org/drawingml/2006/table">
            <a:tbl>
              <a:tblPr/>
              <a:tblGrid>
                <a:gridCol w="1080120"/>
                <a:gridCol w="849559"/>
                <a:gridCol w="806625"/>
                <a:gridCol w="887450"/>
                <a:gridCol w="961404"/>
                <a:gridCol w="887448"/>
              </a:tblGrid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 </a:t>
                      </a:r>
                      <a:r>
                        <a:rPr lang="en-US" altLang="ja-JP" b="1" dirty="0" err="1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endParaRPr lang="ja-JP" altLang="en-US" b="1" dirty="0">
                        <a:solidFill>
                          <a:srgbClr val="0000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 </a:t>
                      </a:r>
                      <a:r>
                        <a:rPr lang="en-US" altLang="ja-JP" b="1" dirty="0" err="1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endParaRPr lang="ja-JP" altLang="en-US" b="1" dirty="0">
                        <a:solidFill>
                          <a:srgbClr val="0000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 </a:t>
                      </a:r>
                      <a:r>
                        <a:rPr lang="en-US" altLang="ja-JP" b="1" dirty="0" err="1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endParaRPr lang="ja-JP" altLang="en-US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 - - m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 - - r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 - - r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277398" y="3212976"/>
            <a:ext cx="432048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1687668" y="4546085"/>
            <a:ext cx="399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App execution time (normalized)</a:t>
            </a:r>
            <a:endParaRPr kumimoji="1" lang="en-US" altLang="ja-JP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537535" y="1052736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39552" y="1628800"/>
            <a:ext cx="432048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22299" y="2204864"/>
            <a:ext cx="432048" cy="432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1600" y="91046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 </a:t>
            </a:r>
            <a:r>
              <a:rPr lang="en-US" altLang="ja-JP" sz="3600" b="1" dirty="0" err="1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 err="1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 err="1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</a:t>
            </a:r>
            <a:endParaRPr lang="en-US" altLang="ja-JP" sz="3600" b="1" dirty="0" smtClean="0"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71600" y="148652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 </a:t>
            </a:r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m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1600" y="20608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 err="1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r</a:t>
            </a:r>
            <a:endParaRPr lang="en-US" altLang="ja-JP" sz="3600" b="1" dirty="0" smtClean="0">
              <a:latin typeface="Consolas" panose="020B0609020204030204" pitchFamily="49" charset="0"/>
              <a:ea typeface="Tahom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668344" y="4653136"/>
            <a:ext cx="158417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8964488" y="4581128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 bwMode="auto">
          <a:xfrm>
            <a:off x="6974142" y="3010644"/>
            <a:ext cx="676950" cy="3861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2" name="フローチャート : 代替処理 21"/>
          <p:cNvSpPr>
            <a:spLocks noChangeArrowheads="1"/>
          </p:cNvSpPr>
          <p:nvPr/>
        </p:nvSpPr>
        <p:spPr bwMode="auto">
          <a:xfrm flipH="1">
            <a:off x="1691680" y="5022874"/>
            <a:ext cx="4896984" cy="1214438"/>
          </a:xfrm>
          <a:prstGeom prst="flowChartAlternateProcess">
            <a:avLst/>
          </a:prstGeom>
          <a:solidFill>
            <a:srgbClr val="FFFF99"/>
          </a:solidFill>
          <a:ln w="2857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altLang="ja-JP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altLang="ja-JP" sz="2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rrr</a:t>
            </a:r>
            <a:r>
              <a:rPr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improves exec time by 6.6% compared to </a:t>
            </a:r>
            <a:r>
              <a:rPr lang="en-US" altLang="ja-JP" sz="2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mmmm</a:t>
            </a:r>
            <a:r>
              <a:rPr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ja-JP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2" y="2780928"/>
            <a:ext cx="9150072" cy="447133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App. </a:t>
            </a:r>
            <a:r>
              <a:rPr lang="en-US" altLang="ja-JP" dirty="0" smtClean="0"/>
              <a:t>exec time</a:t>
            </a:r>
            <a:r>
              <a:rPr kumimoji="1" lang="en-US" altLang="ja-JP" dirty="0" smtClean="0"/>
              <a:t>: </a:t>
            </a:r>
            <a:r>
              <a:rPr lang="en-US" altLang="ja-JP" sz="2800" dirty="0" smtClean="0"/>
              <a:t>Bus</a:t>
            </a:r>
            <a:r>
              <a:rPr kumimoji="1" lang="en-US" altLang="ja-JP" sz="2800" dirty="0" smtClean="0"/>
              <a:t> (</a:t>
            </a:r>
            <a:r>
              <a:rPr lang="en-US" altLang="ja-JP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  <a:r>
              <a:rPr kumimoji="1" lang="en-US" altLang="ja-JP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 ---r </a:t>
            </a:r>
            <a:r>
              <a:rPr lang="en-US" altLang="ja-JP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m--</a:t>
            </a:r>
            <a:r>
              <a:rPr kumimoji="1" lang="en-US" altLang="ja-JP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kumimoji="1" lang="en-US" altLang="ja-JP" sz="2800" dirty="0" smtClean="0"/>
              <a:t>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graphicFrame>
        <p:nvGraphicFramePr>
          <p:cNvPr id="12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472488"/>
              </p:ext>
            </p:extLst>
          </p:nvPr>
        </p:nvGraphicFramePr>
        <p:xfrm>
          <a:off x="3779912" y="789432"/>
          <a:ext cx="5472606" cy="2207520"/>
        </p:xfrm>
        <a:graphic>
          <a:graphicData uri="http://schemas.openxmlformats.org/drawingml/2006/table">
            <a:tbl>
              <a:tblPr/>
              <a:tblGrid>
                <a:gridCol w="1080120"/>
                <a:gridCol w="849559"/>
                <a:gridCol w="806625"/>
                <a:gridCol w="887450"/>
                <a:gridCol w="961404"/>
                <a:gridCol w="887448"/>
              </a:tblGrid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 r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endParaRPr lang="ja-JP" altLang="en-US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P2P</a:t>
                      </a:r>
                      <a:endParaRPr lang="ja-JP" altLang="en-US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 - - </a:t>
                      </a:r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endParaRPr lang="ja-JP" altLang="en-US" b="1" dirty="0">
                        <a:solidFill>
                          <a:srgbClr val="0000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 - - 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endParaRPr lang="ja-JP" altLang="en-US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rgbClr val="0000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</a:t>
                      </a:r>
                      <a:r>
                        <a:rPr lang="en-US" altLang="ja-JP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ja-JP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 - </a:t>
                      </a:r>
                      <a:r>
                        <a:rPr lang="en-US" altLang="ja-JP" b="1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endParaRPr lang="ja-JP" altLang="en-US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Mesh</a:t>
                      </a:r>
                      <a:endParaRPr lang="ja-JP" altLang="en-US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  <a:endParaRPr lang="ja-JP" alt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Rand</a:t>
                      </a:r>
                      <a:endParaRPr lang="ja-JP" alt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Bus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277398" y="3284984"/>
            <a:ext cx="432048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 bwMode="auto">
          <a:xfrm>
            <a:off x="537535" y="1052736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39552" y="1628800"/>
            <a:ext cx="432048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22299" y="2204864"/>
            <a:ext cx="432048" cy="432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1600" y="91046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-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-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-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m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71600" y="148652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-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- </a:t>
            </a:r>
            <a:r>
              <a:rPr lang="en-US" altLang="ja-JP" sz="3600" b="1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-</a:t>
            </a:r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r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1600" y="20608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m - - r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-1687668" y="4546085"/>
            <a:ext cx="399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App execution time (normalized)</a:t>
            </a:r>
            <a:endParaRPr kumimoji="1" lang="en-US" altLang="ja-JP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668344" y="4653136"/>
            <a:ext cx="158417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8964488" y="4581128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 bwMode="auto">
          <a:xfrm>
            <a:off x="6982768" y="3010644"/>
            <a:ext cx="676950" cy="3861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6" name="フローチャート : 代替処理 25"/>
          <p:cNvSpPr>
            <a:spLocks noChangeArrowheads="1"/>
          </p:cNvSpPr>
          <p:nvPr/>
        </p:nvSpPr>
        <p:spPr bwMode="auto">
          <a:xfrm flipH="1">
            <a:off x="1691680" y="5022874"/>
            <a:ext cx="4896984" cy="1214438"/>
          </a:xfrm>
          <a:prstGeom prst="flowChartAlternateProcess">
            <a:avLst/>
          </a:prstGeom>
          <a:solidFill>
            <a:srgbClr val="FFFF99"/>
          </a:solidFill>
          <a:ln w="2857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altLang="ja-JP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---r</a:t>
            </a:r>
            <a:r>
              <a:rPr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improves exec time by 7.1% compared to </a:t>
            </a:r>
            <a:r>
              <a:rPr lang="en-US" altLang="ja-JP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---m</a:t>
            </a:r>
            <a:r>
              <a:rPr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ja-JP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Summary: </a:t>
            </a:r>
            <a:r>
              <a:rPr kumimoji="1" lang="en-US" altLang="ja-JP" sz="3200" dirty="0" smtClean="0"/>
              <a:t>Random </a:t>
            </a:r>
            <a:r>
              <a:rPr kumimoji="1" lang="en-US" altLang="ja-JP" sz="3200" dirty="0" err="1" smtClean="0"/>
              <a:t>NoC</a:t>
            </a:r>
            <a:r>
              <a:rPr kumimoji="1" lang="en-US" altLang="ja-JP" sz="3200" dirty="0" smtClean="0"/>
              <a:t> to 3D </a:t>
            </a:r>
            <a:r>
              <a:rPr kumimoji="1" lang="en-US" altLang="ja-JP" sz="3200" dirty="0" err="1" smtClean="0"/>
              <a:t>WiNoCs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836712"/>
            <a:ext cx="9145016" cy="602128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3D Wireless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(3D </a:t>
            </a:r>
            <a:r>
              <a:rPr lang="en-US" altLang="ja-JP" dirty="0" err="1" smtClean="0"/>
              <a:t>WiNoC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en-US" altLang="ja-JP" dirty="0" smtClean="0"/>
              <a:t>We can add necessary chips to build custo</a:t>
            </a:r>
            <a:r>
              <a:rPr lang="en-US" altLang="ja-JP" dirty="0" smtClean="0"/>
              <a:t>m </a:t>
            </a:r>
            <a:r>
              <a:rPr lang="en-US" altLang="ja-JP" dirty="0" err="1" smtClean="0"/>
              <a:t>SiP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Example: Cube-1 (1 CPU chip + 3 Accelerator chips)</a:t>
            </a:r>
          </a:p>
          <a:p>
            <a:pPr marL="457200" lvl="1" indent="0">
              <a:buNone/>
            </a:pPr>
            <a:r>
              <a:rPr lang="en-US" altLang="ja-JP" sz="2400" b="1" dirty="0" smtClean="0">
                <a:solidFill>
                  <a:srgbClr val="C00000"/>
                </a:solidFill>
              </a:rPr>
              <a:t>       </a:t>
            </a:r>
            <a:r>
              <a:rPr lang="en-US" altLang="ja-JP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Adding randomness induces small-world effect</a:t>
            </a:r>
          </a:p>
          <a:p>
            <a:r>
              <a:rPr kumimoji="1" lang="en-US" altLang="ja-JP" dirty="0" smtClean="0"/>
              <a:t>Two case studies</a:t>
            </a:r>
          </a:p>
          <a:p>
            <a:pPr lvl="1"/>
            <a:r>
              <a:rPr lang="en-US" altLang="ja-JP" dirty="0"/>
              <a:t>Adding </a:t>
            </a:r>
            <a:r>
              <a:rPr lang="en-US" altLang="ja-JP" b="1" u="sng" dirty="0"/>
              <a:t>random </a:t>
            </a:r>
            <a:r>
              <a:rPr lang="en-US" altLang="ja-JP" b="1" u="sng" dirty="0" err="1"/>
              <a:t>NoC</a:t>
            </a:r>
            <a:r>
              <a:rPr lang="en-US" altLang="ja-JP" b="1" u="sng" dirty="0"/>
              <a:t> chip</a:t>
            </a:r>
            <a:r>
              <a:rPr lang="en-US" altLang="ja-JP" dirty="0"/>
              <a:t> to </a:t>
            </a:r>
            <a:r>
              <a:rPr lang="en-US" altLang="ja-JP" b="1" u="sng" dirty="0" err="1"/>
              <a:t>NoC</a:t>
            </a:r>
            <a:r>
              <a:rPr lang="en-US" altLang="ja-JP" b="1" u="sng" dirty="0"/>
              <a:t>-less </a:t>
            </a:r>
            <a:r>
              <a:rPr lang="en-US" altLang="ja-JP" b="1" u="sng" dirty="0" smtClean="0"/>
              <a:t>3D ICs</a:t>
            </a:r>
            <a:endParaRPr lang="en-US" altLang="ja-JP" b="1" u="sng" dirty="0"/>
          </a:p>
          <a:p>
            <a:pPr lvl="1"/>
            <a:r>
              <a:rPr lang="en-US" altLang="ja-JP" dirty="0"/>
              <a:t>Replacing </a:t>
            </a:r>
            <a:r>
              <a:rPr lang="en-US" altLang="ja-JP" b="1" u="sng" dirty="0"/>
              <a:t>regular 2D </a:t>
            </a:r>
            <a:r>
              <a:rPr lang="en-US" altLang="ja-JP" b="1" u="sng" dirty="0" err="1"/>
              <a:t>NoC</a:t>
            </a:r>
            <a:r>
              <a:rPr lang="en-US" altLang="ja-JP" dirty="0"/>
              <a:t> with </a:t>
            </a:r>
            <a:r>
              <a:rPr lang="en-US" altLang="ja-JP" b="1" u="sng" dirty="0"/>
              <a:t>random 2D </a:t>
            </a:r>
            <a:r>
              <a:rPr lang="en-US" altLang="ja-JP" b="1" u="sng" dirty="0" err="1" smtClean="0"/>
              <a:t>NoC</a:t>
            </a:r>
            <a:endParaRPr lang="en-US" altLang="ja-JP" b="1" u="sng" dirty="0" smtClean="0"/>
          </a:p>
          <a:p>
            <a:r>
              <a:rPr lang="en-US" altLang="ja-JP" dirty="0" smtClean="0"/>
              <a:t>Reasonable solution</a:t>
            </a:r>
          </a:p>
          <a:p>
            <a:pPr lvl="1"/>
            <a:r>
              <a:rPr lang="en-US" altLang="ja-JP" dirty="0" smtClean="0"/>
              <a:t>Adding one or two random chips is enough</a:t>
            </a:r>
          </a:p>
          <a:p>
            <a:pPr lvl="1"/>
            <a:r>
              <a:rPr lang="en-US" altLang="ja-JP" dirty="0" smtClean="0"/>
              <a:t>Horizontal degree = 4; Max random link length = 2</a:t>
            </a:r>
          </a:p>
          <a:p>
            <a:r>
              <a:rPr lang="en-US" altLang="ja-JP" dirty="0" smtClean="0"/>
              <a:t>Experimental results</a:t>
            </a:r>
          </a:p>
          <a:p>
            <a:pPr lvl="1"/>
            <a:r>
              <a:rPr lang="en-US" altLang="ja-JP" dirty="0" smtClean="0"/>
              <a:t>Packet latency is improved by 26.2%</a:t>
            </a:r>
          </a:p>
          <a:p>
            <a:pPr lvl="1"/>
            <a:r>
              <a:rPr lang="en-US" altLang="ja-JP" dirty="0" smtClean="0"/>
              <a:t>Application execution time is reduced accordingly </a:t>
            </a:r>
          </a:p>
          <a:p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44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Thank you for listening!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7" name="スライド番号プレースホルダー 4"/>
          <p:cNvSpPr txBox="1">
            <a:spLocks/>
          </p:cNvSpPr>
          <p:nvPr/>
        </p:nvSpPr>
        <p:spPr>
          <a:xfrm>
            <a:off x="8604448" y="6525344"/>
            <a:ext cx="621432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400" kern="1200" baseline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pic>
        <p:nvPicPr>
          <p:cNvPr id="9" name="Picture 24" descr="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08" y="3407618"/>
            <a:ext cx="6318739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1974"/>
            <a:ext cx="4580793" cy="441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632611" y="1503065"/>
            <a:ext cx="201139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Cube-1</a:t>
            </a:r>
            <a:endParaRPr lang="en-US" altLang="ja-JP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971382" y="3573016"/>
            <a:ext cx="302455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Motherboard</a:t>
            </a:r>
            <a:endParaRPr lang="en-US" altLang="ja-JP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3426877" y="1970832"/>
            <a:ext cx="150862" cy="64864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3923928" y="2295153"/>
            <a:ext cx="3600400" cy="264601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203848" y="3253046"/>
            <a:ext cx="4032448" cy="219217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940152" y="2852936"/>
            <a:ext cx="334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Miura</a:t>
            </a:r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HotChips’13 Demo]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860032" y="1010574"/>
            <a:ext cx="4392488" cy="19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2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Cube-1 demo system</a:t>
            </a:r>
          </a:p>
          <a:p>
            <a:pPr>
              <a:lnSpc>
                <a:spcPct val="80000"/>
              </a:lnSpc>
            </a:pPr>
            <a:endParaRPr lang="en-US" altLang="ja-JP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ja-JP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 array chip performs image </a:t>
            </a:r>
            <a:r>
              <a:rPr lang="en-US" altLang="ja-JP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processing;</a:t>
            </a:r>
            <a:endParaRPr lang="en-US" altLang="ja-JP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ja-JP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ja-JP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CPU chip for control</a:t>
            </a:r>
            <a:endParaRPr lang="en-US" altLang="ja-JP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7056276" y="4869160"/>
            <a:ext cx="684076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Backup slides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8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3D IC technology </a:t>
            </a:r>
            <a:r>
              <a:rPr lang="en-US" altLang="ja-JP" sz="3200" dirty="0" smtClean="0"/>
              <a:t>for going vertical</a:t>
            </a:r>
            <a:endParaRPr lang="ja-JP" altLang="en-US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9" name="正方形/長方形 13"/>
          <p:cNvSpPr>
            <a:spLocks noChangeArrowheads="1"/>
          </p:cNvSpPr>
          <p:nvPr/>
        </p:nvSpPr>
        <p:spPr bwMode="auto">
          <a:xfrm>
            <a:off x="214313" y="812626"/>
            <a:ext cx="8715375" cy="6000750"/>
          </a:xfrm>
          <a:prstGeom prst="rect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endParaRPr lang="ja-JP" altLang="en-US" sz="200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506412" y="2228676"/>
            <a:ext cx="27860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chips (face-to-face)</a:t>
            </a:r>
            <a:endParaRPr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71688" y="3384376"/>
            <a:ext cx="220605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Microbump</a:t>
            </a:r>
            <a:endParaRPr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99047" y="6241876"/>
            <a:ext cx="3793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silicon via</a:t>
            </a:r>
            <a:endParaRPr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43500" y="3384376"/>
            <a:ext cx="4253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Capacitive coupling</a:t>
            </a:r>
            <a:endParaRPr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14938" y="6241876"/>
            <a:ext cx="3965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Inductive coupling</a:t>
            </a:r>
            <a:endParaRPr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直線コネクタ 17"/>
          <p:cNvCxnSpPr>
            <a:cxnSpLocks noChangeShapeType="1"/>
          </p:cNvCxnSpPr>
          <p:nvPr/>
        </p:nvCxnSpPr>
        <p:spPr bwMode="auto">
          <a:xfrm rot="5400000">
            <a:off x="-1500187" y="3813001"/>
            <a:ext cx="60007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直線コネクタ 18"/>
          <p:cNvCxnSpPr>
            <a:cxnSpLocks noChangeShapeType="1"/>
          </p:cNvCxnSpPr>
          <p:nvPr/>
        </p:nvCxnSpPr>
        <p:spPr bwMode="auto">
          <a:xfrm rot="5400000">
            <a:off x="2071688" y="3813001"/>
            <a:ext cx="60007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直線コネクタ 20"/>
          <p:cNvCxnSpPr>
            <a:cxnSpLocks noChangeShapeType="1"/>
          </p:cNvCxnSpPr>
          <p:nvPr/>
        </p:nvCxnSpPr>
        <p:spPr bwMode="auto">
          <a:xfrm>
            <a:off x="214313" y="4027314"/>
            <a:ext cx="87153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直線コネクタ 21"/>
          <p:cNvCxnSpPr>
            <a:cxnSpLocks noChangeShapeType="1"/>
          </p:cNvCxnSpPr>
          <p:nvPr/>
        </p:nvCxnSpPr>
        <p:spPr bwMode="auto">
          <a:xfrm>
            <a:off x="214313" y="1384126"/>
            <a:ext cx="87153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テキスト ボックス 18"/>
          <p:cNvSpPr txBox="1"/>
          <p:nvPr/>
        </p:nvSpPr>
        <p:spPr>
          <a:xfrm>
            <a:off x="2571750" y="860251"/>
            <a:ext cx="12570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Wired</a:t>
            </a:r>
            <a:endParaRPr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27775" y="860251"/>
            <a:ext cx="17219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Wireless</a:t>
            </a:r>
            <a:endParaRPr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318294" y="4979020"/>
            <a:ext cx="24288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three chips</a:t>
            </a:r>
            <a:endParaRPr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図 21" descr="mbum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754" y="1770452"/>
            <a:ext cx="3456384" cy="1637563"/>
          </a:xfrm>
          <a:prstGeom prst="rect">
            <a:avLst/>
          </a:prstGeom>
        </p:spPr>
      </p:pic>
      <p:pic>
        <p:nvPicPr>
          <p:cNvPr id="23" name="図 22" descr="tsv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5" y="4536504"/>
            <a:ext cx="3456384" cy="1756217"/>
          </a:xfrm>
          <a:prstGeom prst="rect">
            <a:avLst/>
          </a:prstGeom>
        </p:spPr>
      </p:pic>
      <p:grpSp>
        <p:nvGrpSpPr>
          <p:cNvPr id="24" name="グループ化 24"/>
          <p:cNvGrpSpPr>
            <a:grpSpLocks/>
          </p:cNvGrpSpPr>
          <p:nvPr/>
        </p:nvGrpSpPr>
        <p:grpSpPr bwMode="auto">
          <a:xfrm>
            <a:off x="285750" y="4170189"/>
            <a:ext cx="4718298" cy="2500312"/>
            <a:chOff x="285720" y="4214818"/>
            <a:chExt cx="4718331" cy="2500330"/>
          </a:xfrm>
        </p:grpSpPr>
        <p:sp>
          <p:nvSpPr>
            <p:cNvPr id="25" name="円/楕円 24"/>
            <p:cNvSpPr/>
            <p:nvPr/>
          </p:nvSpPr>
          <p:spPr bwMode="auto">
            <a:xfrm>
              <a:off x="285720" y="4214818"/>
              <a:ext cx="1285884" cy="2500330"/>
            </a:xfrm>
            <a:prstGeom prst="ellipse">
              <a:avLst/>
            </a:prstGeom>
            <a:noFill/>
            <a:ln w="76200" algn="ctr">
              <a:solidFill>
                <a:srgbClr val="0000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2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 bwMode="auto">
            <a:xfrm>
              <a:off x="1643042" y="4653144"/>
              <a:ext cx="3361009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テキスト ボックス 26"/>
            <p:cNvSpPr txBox="1"/>
            <p:nvPr/>
          </p:nvSpPr>
          <p:spPr>
            <a:xfrm>
              <a:off x="2293922" y="4762509"/>
              <a:ext cx="2050575" cy="52322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Scalability</a:t>
              </a:r>
              <a:endParaRPr lang="ja-JP" altLang="en-US" sz="28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8" name="図 27" descr="in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392488"/>
            <a:ext cx="3776930" cy="1919089"/>
          </a:xfrm>
          <a:prstGeom prst="rect">
            <a:avLst/>
          </a:prstGeom>
        </p:spPr>
      </p:pic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072063" y="4027314"/>
            <a:ext cx="3857625" cy="2786062"/>
          </a:xfrm>
          <a:prstGeom prst="rect">
            <a:avLst/>
          </a:prstGeom>
          <a:noFill/>
          <a:ln w="63500">
            <a:solidFill>
              <a:srgbClr val="0000CC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図 29" descr="cap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6690" y="1656184"/>
            <a:ext cx="3785790" cy="1793629"/>
          </a:xfrm>
          <a:prstGeom prst="rect">
            <a:avLst/>
          </a:prstGeom>
        </p:spPr>
      </p:pic>
      <p:grpSp>
        <p:nvGrpSpPr>
          <p:cNvPr id="31" name="グループ化 29"/>
          <p:cNvGrpSpPr>
            <a:grpSpLocks/>
          </p:cNvGrpSpPr>
          <p:nvPr/>
        </p:nvGrpSpPr>
        <p:grpSpPr bwMode="auto">
          <a:xfrm>
            <a:off x="5176838" y="812626"/>
            <a:ext cx="3038475" cy="3143249"/>
            <a:chOff x="5177259" y="857232"/>
            <a:chExt cx="3038079" cy="3143271"/>
          </a:xfrm>
        </p:grpSpPr>
        <p:sp>
          <p:nvSpPr>
            <p:cNvPr id="32" name="円/楕円 31"/>
            <p:cNvSpPr/>
            <p:nvPr/>
          </p:nvSpPr>
          <p:spPr bwMode="auto">
            <a:xfrm>
              <a:off x="6143920" y="857232"/>
              <a:ext cx="2071418" cy="642943"/>
            </a:xfrm>
            <a:prstGeom prst="ellipse">
              <a:avLst/>
            </a:prstGeom>
            <a:noFill/>
            <a:ln w="76200" algn="ctr">
              <a:solidFill>
                <a:srgbClr val="0000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2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3" name="直線矢印コネクタ 32"/>
            <p:cNvCxnSpPr>
              <a:stCxn id="32" idx="4"/>
            </p:cNvCxnSpPr>
            <p:nvPr/>
          </p:nvCxnSpPr>
          <p:spPr bwMode="auto">
            <a:xfrm rot="16200000" flipH="1">
              <a:off x="5946925" y="2732085"/>
              <a:ext cx="2500329" cy="36508"/>
            </a:xfrm>
            <a:prstGeom prst="straightConnector1">
              <a:avLst/>
            </a:prstGeom>
            <a:noFill/>
            <a:ln w="762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テキスト ボックス 33"/>
            <p:cNvSpPr txBox="1"/>
            <p:nvPr/>
          </p:nvSpPr>
          <p:spPr>
            <a:xfrm>
              <a:off x="5177259" y="2143116"/>
              <a:ext cx="1950921" cy="52322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Flexibility</a:t>
              </a:r>
              <a:endParaRPr lang="ja-JP" altLang="en-US" sz="28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8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46" y="1844824"/>
            <a:ext cx="4714790" cy="402706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" y="1748166"/>
            <a:ext cx="3752532" cy="41291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3D Wireless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(3D </a:t>
            </a:r>
            <a:r>
              <a:rPr lang="en-US" altLang="ja-JP" dirty="0" err="1" smtClean="0"/>
              <a:t>WiNoC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0" y="836712"/>
            <a:ext cx="4495800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Three chips are stacked wirelessly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2"/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Each router has a wireless transceiver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4932040" y="836712"/>
            <a:ext cx="4752528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Each router has TX/RX coils (inductors)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Coils are implemented with metal layers</a:t>
            </a:r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44024" y="1825660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Chip#2</a:t>
            </a:r>
            <a:endParaRPr kumimoji="1"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43808" y="3193812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Chip#1</a:t>
            </a:r>
            <a:endParaRPr kumimoji="1"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4437112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Chip#0</a:t>
            </a:r>
            <a:endParaRPr kumimoji="1"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55976" y="2617748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TX</a:t>
            </a:r>
            <a:endParaRPr kumimoji="1" lang="ja-JP" altLang="en-US" sz="2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00192" y="4561964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RX</a:t>
            </a:r>
            <a:endParaRPr kumimoji="1" lang="ja-JP" altLang="en-US" sz="2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 example: </a:t>
            </a:r>
            <a:r>
              <a:rPr kumimoji="1" lang="en-US" altLang="ja-JP" sz="3200" dirty="0" smtClean="0"/>
              <a:t>Cube-1 (2012)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602128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Test chips for building-block 3D systems</a:t>
            </a:r>
          </a:p>
          <a:p>
            <a:pPr lvl="1"/>
            <a:r>
              <a:rPr lang="en-US" altLang="ja-JP" u="sng" dirty="0" smtClean="0"/>
              <a:t>Two chip types</a:t>
            </a:r>
            <a:r>
              <a:rPr lang="en-US" altLang="ja-JP" dirty="0" smtClean="0"/>
              <a:t>: Host CPU chip &amp; Accelerator chip</a:t>
            </a:r>
          </a:p>
          <a:p>
            <a:pPr lvl="1"/>
            <a:r>
              <a:rPr lang="en-US" altLang="ja-JP" dirty="0" smtClean="0"/>
              <a:t>We can customize number &amp; types of chips in </a:t>
            </a:r>
            <a:r>
              <a:rPr lang="en-US" altLang="ja-JP" dirty="0" err="1" smtClean="0"/>
              <a:t>SiP</a:t>
            </a:r>
            <a:endParaRPr lang="en-US" altLang="ja-JP" dirty="0" smtClean="0"/>
          </a:p>
          <a:p>
            <a:pPr lvl="3"/>
            <a:endParaRPr lang="en-US" altLang="ja-JP" dirty="0" smtClean="0"/>
          </a:p>
          <a:p>
            <a:r>
              <a:rPr kumimoji="1" lang="en-US" altLang="ja-JP" dirty="0" smtClean="0"/>
              <a:t>Cube-1 Host CPU chip</a:t>
            </a:r>
          </a:p>
          <a:p>
            <a:pPr lvl="1"/>
            <a:r>
              <a:rPr lang="en-US" altLang="ja-JP" dirty="0" smtClean="0"/>
              <a:t>Two 3D wireless routers</a:t>
            </a:r>
          </a:p>
          <a:p>
            <a:pPr lvl="1"/>
            <a:r>
              <a:rPr kumimoji="1" lang="en-US" altLang="ja-JP" dirty="0" smtClean="0"/>
              <a:t>MIPS-like CPU</a:t>
            </a:r>
          </a:p>
          <a:p>
            <a:pPr lvl="2"/>
            <a:endParaRPr kumimoji="1" lang="en-US" altLang="ja-JP" dirty="0" smtClean="0"/>
          </a:p>
          <a:p>
            <a:r>
              <a:rPr lang="en-US" altLang="ja-JP" dirty="0" smtClean="0"/>
              <a:t>Cube-1 Accelerator chip</a:t>
            </a:r>
          </a:p>
          <a:p>
            <a:pPr lvl="1"/>
            <a:r>
              <a:rPr kumimoji="1" lang="en-US" altLang="ja-JP" dirty="0" smtClean="0"/>
              <a:t>Two 3D wireless routers</a:t>
            </a:r>
          </a:p>
          <a:p>
            <a:pPr lvl="1"/>
            <a:r>
              <a:rPr lang="en-US" altLang="ja-JP" dirty="0" smtClean="0"/>
              <a:t>Processing element array</a:t>
            </a:r>
            <a:endParaRPr kumimoji="1"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13180"/>
            <a:ext cx="3350480" cy="223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229" t="22080" r="4966" b="19634"/>
          <a:stretch/>
        </p:blipFill>
        <p:spPr bwMode="auto">
          <a:xfrm>
            <a:off x="5290538" y="4719048"/>
            <a:ext cx="3352022" cy="216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2411760" y="238081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Miura</a:t>
            </a:r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IEEE Micro 13]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5695210" y="2883575"/>
            <a:ext cx="1685102" cy="3428767"/>
            <a:chOff x="5695210" y="2883575"/>
            <a:chExt cx="1685102" cy="3428767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5695210" y="2883575"/>
              <a:ext cx="1314429" cy="1299166"/>
              <a:chOff x="5695210" y="2883575"/>
              <a:chExt cx="1314429" cy="1299166"/>
            </a:xfrm>
          </p:grpSpPr>
          <p:sp>
            <p:nvSpPr>
              <p:cNvPr id="12" name="正方形/長方形 11"/>
              <p:cNvSpPr/>
              <p:nvPr/>
            </p:nvSpPr>
            <p:spPr bwMode="auto">
              <a:xfrm>
                <a:off x="5724127" y="2883575"/>
                <a:ext cx="1242421" cy="1299166"/>
              </a:xfrm>
              <a:prstGeom prst="rect">
                <a:avLst/>
              </a:prstGeom>
              <a:solidFill>
                <a:srgbClr val="FF0000">
                  <a:alpha val="29804"/>
                </a:srgbClr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ＭＳ Ｐゴシック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5695210" y="3153162"/>
                <a:ext cx="13144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MIP CPU</a:t>
                </a:r>
              </a:p>
              <a:p>
                <a:r>
                  <a:rPr lang="en-US" altLang="ja-JP" sz="20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Core</a:t>
                </a:r>
                <a:endParaRPr kumimoji="1" lang="ja-JP" altLang="en-US" sz="2000" b="1" dirty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8" name="グループ化 27"/>
            <p:cNvGrpSpPr/>
            <p:nvPr/>
          </p:nvGrpSpPr>
          <p:grpSpPr>
            <a:xfrm>
              <a:off x="5825748" y="5157192"/>
              <a:ext cx="1554564" cy="1155150"/>
              <a:chOff x="5825748" y="5157192"/>
              <a:chExt cx="1554564" cy="1155150"/>
            </a:xfrm>
          </p:grpSpPr>
          <p:sp>
            <p:nvSpPr>
              <p:cNvPr id="13" name="正方形/長方形 12"/>
              <p:cNvSpPr/>
              <p:nvPr/>
            </p:nvSpPr>
            <p:spPr bwMode="auto">
              <a:xfrm>
                <a:off x="5825748" y="5157192"/>
                <a:ext cx="1554564" cy="1155150"/>
              </a:xfrm>
              <a:prstGeom prst="rect">
                <a:avLst/>
              </a:prstGeom>
              <a:solidFill>
                <a:srgbClr val="FF0000">
                  <a:alpha val="29804"/>
                </a:srgbClr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ＭＳ Ｐゴシック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921867" y="5445224"/>
                <a:ext cx="13144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8x8 </a:t>
                </a:r>
              </a:p>
              <a:p>
                <a:r>
                  <a:rPr lang="en-US" altLang="ja-JP" sz="20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PE Array</a:t>
                </a:r>
                <a:endParaRPr kumimoji="1" lang="en-US" altLang="ja-JP" sz="2000" b="1" dirty="0" smtClean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3" name="グループ化 22"/>
          <p:cNvGrpSpPr/>
          <p:nvPr/>
        </p:nvGrpSpPr>
        <p:grpSpPr>
          <a:xfrm>
            <a:off x="7362025" y="2883575"/>
            <a:ext cx="1530454" cy="3569761"/>
            <a:chOff x="7362025" y="2883575"/>
            <a:chExt cx="1530454" cy="3569761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7740352" y="2883575"/>
              <a:ext cx="504056" cy="3569761"/>
              <a:chOff x="7740352" y="2883575"/>
              <a:chExt cx="504056" cy="3569761"/>
            </a:xfrm>
          </p:grpSpPr>
          <p:sp>
            <p:nvSpPr>
              <p:cNvPr id="16" name="正方形/長方形 15"/>
              <p:cNvSpPr/>
              <p:nvPr/>
            </p:nvSpPr>
            <p:spPr bwMode="auto">
              <a:xfrm>
                <a:off x="7740352" y="2883575"/>
                <a:ext cx="504056" cy="1299166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ＭＳ Ｐゴシック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 bwMode="auto">
              <a:xfrm>
                <a:off x="7740352" y="5157192"/>
                <a:ext cx="504056" cy="1296144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ＭＳ Ｐゴシック" charset="-128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7362025" y="4135780"/>
              <a:ext cx="1530454" cy="1093420"/>
              <a:chOff x="7362025" y="4135780"/>
              <a:chExt cx="1530454" cy="1093420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 flipH="1">
                <a:off x="7362025" y="4469050"/>
                <a:ext cx="15304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Inductors</a:t>
                </a:r>
                <a:endParaRPr kumimoji="1" lang="ja-JP" altLang="en-US" sz="2000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4" name="直線矢印コネクタ 3"/>
              <p:cNvCxnSpPr/>
              <p:nvPr/>
            </p:nvCxnSpPr>
            <p:spPr>
              <a:xfrm flipV="1">
                <a:off x="7482980" y="4135780"/>
                <a:ext cx="176457" cy="398386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/>
              <p:nvPr/>
            </p:nvCxnSpPr>
            <p:spPr>
              <a:xfrm>
                <a:off x="7491887" y="4830814"/>
                <a:ext cx="176457" cy="398386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111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 example: </a:t>
            </a:r>
            <a:r>
              <a:rPr kumimoji="1" lang="en-US" altLang="ja-JP" sz="3200" dirty="0" smtClean="0"/>
              <a:t>Cube-1 (2012)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52" name="コンテンツ プレースホルダー 5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5144218" cy="253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コンテンツ プレースホルダー 6"/>
          <p:cNvSpPr txBox="1">
            <a:spLocks/>
          </p:cNvSpPr>
          <p:nvPr/>
        </p:nvSpPr>
        <p:spPr>
          <a:xfrm>
            <a:off x="107504" y="836712"/>
            <a:ext cx="8928992" cy="60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 baseline="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 baseline="0">
                <a:solidFill>
                  <a:srgbClr val="333399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 baseline="0">
                <a:solidFill>
                  <a:srgbClr val="333399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 baseline="0">
                <a:solidFill>
                  <a:srgbClr val="333399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 baseline="0">
                <a:solidFill>
                  <a:srgbClr val="333399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Microphotographs of test chips</a:t>
            </a: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0793"/>
            <a:ext cx="5172797" cy="256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テキスト ボックス 55"/>
          <p:cNvSpPr txBox="1"/>
          <p:nvPr/>
        </p:nvSpPr>
        <p:spPr>
          <a:xfrm>
            <a:off x="1187624" y="3532946"/>
            <a:ext cx="2376264" cy="40011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Host CPU Chip</a:t>
            </a:r>
            <a:endParaRPr kumimoji="1" lang="ja-JP" altLang="en-US" sz="20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87624" y="6413266"/>
            <a:ext cx="2376264" cy="40011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Accelerator </a:t>
            </a:r>
            <a:r>
              <a:rPr kumimoji="1" lang="en-US" altLang="ja-JP" sz="20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Chip</a:t>
            </a:r>
            <a:endParaRPr kumimoji="1" lang="ja-JP" altLang="en-US" sz="20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3707075" y="1844824"/>
            <a:ext cx="5401429" cy="4360550"/>
            <a:chOff x="3707075" y="1844824"/>
            <a:chExt cx="5401429" cy="4360550"/>
          </a:xfrm>
        </p:grpSpPr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075" y="1844824"/>
              <a:ext cx="5401429" cy="40677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5532837" y="5805264"/>
              <a:ext cx="3575667" cy="40011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C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Host CPU + 3 Accelerators</a:t>
              </a:r>
              <a:endParaRPr kumimoji="1" lang="ja-JP" altLang="en-US" sz="20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6444208" y="101266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Miura</a:t>
            </a:r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IEEE Micro 13]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フローチャート : 代替処理 12"/>
          <p:cNvSpPr>
            <a:spLocks noChangeArrowheads="1"/>
          </p:cNvSpPr>
          <p:nvPr/>
        </p:nvSpPr>
        <p:spPr bwMode="auto">
          <a:xfrm flipH="1">
            <a:off x="0" y="44624"/>
            <a:ext cx="9108504" cy="1296144"/>
          </a:xfrm>
          <a:prstGeom prst="flowChartAlternateProcess">
            <a:avLst/>
          </a:prstGeom>
          <a:solidFill>
            <a:srgbClr val="FFFF99"/>
          </a:solidFill>
          <a:ln w="28575" algn="ctr">
            <a:noFill/>
            <a:round/>
            <a:headEnd/>
            <a:tailEnd/>
          </a:ln>
        </p:spPr>
        <p:txBody>
          <a:bodyPr lIns="90000" tIns="0" rIns="90000" bIns="0" anchor="ctr"/>
          <a:lstStyle/>
          <a:p>
            <a:pPr algn="ctr">
              <a:spcBef>
                <a:spcPct val="50000"/>
              </a:spcBef>
            </a:pPr>
            <a:r>
              <a:rPr lang="en-US" altLang="ja-JP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We can change the number and types of chips in a package according to application requirements</a:t>
            </a:r>
            <a:endParaRPr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 example: </a:t>
            </a:r>
            <a:r>
              <a:rPr kumimoji="1" lang="en-US" altLang="ja-JP" sz="3200" dirty="0" smtClean="0"/>
              <a:t>Cube-0 (2010)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Test chip for vertical communication </a:t>
            </a:r>
            <a:r>
              <a:rPr lang="en-US" altLang="ja-JP" dirty="0" smtClean="0"/>
              <a:t>schemes</a:t>
            </a:r>
          </a:p>
          <a:p>
            <a:pPr lvl="1"/>
            <a:r>
              <a:rPr lang="en-US" altLang="ja-JP" dirty="0" smtClean="0"/>
              <a:t>Vertical point-to-point link between adjacent chips</a:t>
            </a:r>
            <a:endParaRPr lang="en-US" altLang="ja-JP" dirty="0"/>
          </a:p>
          <a:p>
            <a:pPr lvl="1"/>
            <a:r>
              <a:rPr lang="en-US" altLang="ja-JP" dirty="0"/>
              <a:t>Vertical shared </a:t>
            </a:r>
            <a:r>
              <a:rPr lang="en-US" altLang="ja-JP" dirty="0" smtClean="0"/>
              <a:t>bus (broadcast)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4716016" y="2060848"/>
            <a:ext cx="4464496" cy="4968552"/>
            <a:chOff x="4716016" y="2060848"/>
            <a:chExt cx="4464496" cy="4968552"/>
          </a:xfrm>
        </p:grpSpPr>
        <p:pic>
          <p:nvPicPr>
            <p:cNvPr id="8" name="図 7" descr="CUBE_TOP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4719244" y="2568131"/>
              <a:ext cx="4458042" cy="44644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9" name="グループ化 8"/>
            <p:cNvGrpSpPr/>
            <p:nvPr/>
          </p:nvGrpSpPr>
          <p:grpSpPr>
            <a:xfrm>
              <a:off x="4716016" y="2060848"/>
              <a:ext cx="4427984" cy="432048"/>
              <a:chOff x="4716016" y="2060848"/>
              <a:chExt cx="4427984" cy="432048"/>
            </a:xfrm>
          </p:grpSpPr>
          <p:cxnSp>
            <p:nvCxnSpPr>
              <p:cNvPr id="10" name="直線矢印コネクタ 9"/>
              <p:cNvCxnSpPr/>
              <p:nvPr/>
            </p:nvCxnSpPr>
            <p:spPr bwMode="auto">
              <a:xfrm>
                <a:off x="4716016" y="2491308"/>
                <a:ext cx="4427984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11" name="テキスト ボックス 10"/>
              <p:cNvSpPr txBox="1"/>
              <p:nvPr/>
            </p:nvSpPr>
            <p:spPr>
              <a:xfrm>
                <a:off x="6732240" y="2060848"/>
                <a:ext cx="20425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2.1mm</a:t>
                </a:r>
                <a:r>
                  <a:rPr lang="ja-JP" altLang="en-US" sz="2000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ja-JP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 2.1mm</a:t>
                </a:r>
                <a:endParaRPr kumimoji="1" lang="en-US" altLang="ja-JP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2" name="グループ化 11"/>
          <p:cNvGrpSpPr/>
          <p:nvPr/>
        </p:nvGrpSpPr>
        <p:grpSpPr>
          <a:xfrm>
            <a:off x="6306238" y="3068960"/>
            <a:ext cx="1584176" cy="1121216"/>
            <a:chOff x="6306238" y="3068960"/>
            <a:chExt cx="1584176" cy="1121216"/>
          </a:xfrm>
        </p:grpSpPr>
        <p:sp>
          <p:nvSpPr>
            <p:cNvPr id="13" name="正方形/長方形 12"/>
            <p:cNvSpPr/>
            <p:nvPr/>
          </p:nvSpPr>
          <p:spPr bwMode="auto">
            <a:xfrm>
              <a:off x="6522262" y="3830136"/>
              <a:ext cx="360040" cy="36004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ahoma" panose="020B0604030504040204" pitchFamily="34" charset="0"/>
                <a:ea typeface="ＭＳ Ｐゴシック" charset="-128"/>
                <a:cs typeface="Tahoma" panose="020B0604030504040204" pitchFamily="34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7026318" y="3830136"/>
              <a:ext cx="360040" cy="36004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ahoma" panose="020B0604030504040204" pitchFamily="34" charset="0"/>
                <a:ea typeface="ＭＳ Ｐゴシック" charset="-128"/>
                <a:cs typeface="Tahoma" panose="020B0604030504040204" pitchFamily="34" charset="0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306238" y="3068960"/>
              <a:ext cx="1584176" cy="40011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Core 0 &amp; 1</a:t>
              </a:r>
              <a:endParaRPr kumimoji="1" lang="ja-JP" altLang="en-US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 bwMode="auto">
            <a:xfrm rot="5400000">
              <a:off x="6558663" y="3535821"/>
              <a:ext cx="360834" cy="14560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直線矢印コネクタ 16"/>
            <p:cNvCxnSpPr/>
            <p:nvPr/>
          </p:nvCxnSpPr>
          <p:spPr bwMode="auto">
            <a:xfrm rot="16200000" flipH="1">
              <a:off x="6991108" y="3537012"/>
              <a:ext cx="360040" cy="14242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グループ化 17"/>
          <p:cNvGrpSpPr/>
          <p:nvPr/>
        </p:nvGrpSpPr>
        <p:grpSpPr>
          <a:xfrm>
            <a:off x="5641846" y="4725144"/>
            <a:ext cx="2592288" cy="1443182"/>
            <a:chOff x="5641846" y="4725144"/>
            <a:chExt cx="2592288" cy="1443182"/>
          </a:xfrm>
        </p:grpSpPr>
        <p:sp>
          <p:nvSpPr>
            <p:cNvPr id="19" name="正方形/長方形 18"/>
            <p:cNvSpPr/>
            <p:nvPr/>
          </p:nvSpPr>
          <p:spPr bwMode="auto">
            <a:xfrm>
              <a:off x="5641846" y="5005924"/>
              <a:ext cx="2592288" cy="1152128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ahoma" panose="020B0604030504040204" pitchFamily="34" charset="0"/>
                <a:ea typeface="ＭＳ Ｐゴシック" charset="-128"/>
                <a:cs typeface="Tahoma" panose="020B0604030504040204" pitchFamily="34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946198" y="5768216"/>
              <a:ext cx="2287936" cy="40011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Inductors (bus)</a:t>
              </a:r>
              <a:endParaRPr kumimoji="1" lang="ja-JP" altLang="en-US" sz="20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フリーフォーム 20"/>
            <p:cNvSpPr/>
            <p:nvPr/>
          </p:nvSpPr>
          <p:spPr bwMode="auto">
            <a:xfrm rot="16200000" flipV="1">
              <a:off x="6397860" y="4993561"/>
              <a:ext cx="939125" cy="402291"/>
            </a:xfrm>
            <a:custGeom>
              <a:avLst/>
              <a:gdLst>
                <a:gd name="connsiteX0" fmla="*/ 0 w 451945"/>
                <a:gd name="connsiteY0" fmla="*/ 0 h 451944"/>
                <a:gd name="connsiteX1" fmla="*/ 0 w 451945"/>
                <a:gd name="connsiteY1" fmla="*/ 451944 h 451944"/>
                <a:gd name="connsiteX2" fmla="*/ 451945 w 451945"/>
                <a:gd name="connsiteY2" fmla="*/ 451944 h 45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945" h="451944">
                  <a:moveTo>
                    <a:pt x="0" y="0"/>
                  </a:moveTo>
                  <a:lnTo>
                    <a:pt x="0" y="451944"/>
                  </a:lnTo>
                  <a:lnTo>
                    <a:pt x="451945" y="451944"/>
                  </a:lnTo>
                </a:path>
              </a:pathLst>
            </a:cu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ahoma" panose="020B0604030504040204" pitchFamily="34" charset="0"/>
                <a:ea typeface="ＭＳ Ｐゴシック" charset="-128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574066" y="2636912"/>
            <a:ext cx="2736304" cy="2091254"/>
            <a:chOff x="5574066" y="2636912"/>
            <a:chExt cx="2736304" cy="2091254"/>
          </a:xfrm>
        </p:grpSpPr>
        <p:sp>
          <p:nvSpPr>
            <p:cNvPr id="23" name="正方形/長方形 22"/>
            <p:cNvSpPr/>
            <p:nvPr/>
          </p:nvSpPr>
          <p:spPr bwMode="auto">
            <a:xfrm>
              <a:off x="5574066" y="3429000"/>
              <a:ext cx="798134" cy="1299166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ahoma" panose="020B0604030504040204" pitchFamily="34" charset="0"/>
                <a:ea typeface="ＭＳ Ｐゴシック" charset="-128"/>
                <a:cs typeface="Tahoma" panose="020B0604030504040204" pitchFamily="34" charset="0"/>
              </a:endParaRPr>
            </a:p>
          </p:txBody>
        </p:sp>
        <p:sp>
          <p:nvSpPr>
            <p:cNvPr id="24" name="正方形/長方形 23"/>
            <p:cNvSpPr/>
            <p:nvPr/>
          </p:nvSpPr>
          <p:spPr bwMode="auto">
            <a:xfrm>
              <a:off x="7524328" y="3429000"/>
              <a:ext cx="786042" cy="1299166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ahoma" panose="020B0604030504040204" pitchFamily="34" charset="0"/>
                <a:ea typeface="ＭＳ Ｐゴシック" charset="-128"/>
                <a:cs typeface="Tahoma" panose="020B0604030504040204" pitchFamily="34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946198" y="2636912"/>
              <a:ext cx="2287936" cy="40011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Inductors (P2P)</a:t>
              </a:r>
              <a:endParaRPr kumimoji="1" lang="ja-JP" altLang="en-US" sz="20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 bwMode="auto">
            <a:xfrm rot="5400000">
              <a:off x="5694170" y="3145034"/>
              <a:ext cx="648072" cy="28803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直線矢印コネクタ 26"/>
            <p:cNvCxnSpPr/>
            <p:nvPr/>
          </p:nvCxnSpPr>
          <p:spPr bwMode="auto">
            <a:xfrm rot="16200000" flipH="1">
              <a:off x="7494370" y="3145034"/>
              <a:ext cx="648072" cy="28803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8" name="グループ化 27"/>
          <p:cNvGrpSpPr/>
          <p:nvPr/>
        </p:nvGrpSpPr>
        <p:grpSpPr>
          <a:xfrm>
            <a:off x="6522262" y="4221088"/>
            <a:ext cx="2304256" cy="1267228"/>
            <a:chOff x="6522262" y="4221088"/>
            <a:chExt cx="2304256" cy="1267228"/>
          </a:xfrm>
        </p:grpSpPr>
        <p:cxnSp>
          <p:nvCxnSpPr>
            <p:cNvPr id="29" name="直線コネクタ 28"/>
            <p:cNvCxnSpPr/>
            <p:nvPr/>
          </p:nvCxnSpPr>
          <p:spPr bwMode="auto">
            <a:xfrm rot="5400000">
              <a:off x="7098326" y="4365104"/>
              <a:ext cx="288032" cy="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線コネクタ 29"/>
            <p:cNvCxnSpPr/>
            <p:nvPr/>
          </p:nvCxnSpPr>
          <p:spPr bwMode="auto">
            <a:xfrm rot="5400000">
              <a:off x="6522262" y="4365104"/>
              <a:ext cx="288032" cy="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テキスト ボックス 30"/>
            <p:cNvSpPr txBox="1"/>
            <p:nvPr/>
          </p:nvSpPr>
          <p:spPr>
            <a:xfrm>
              <a:off x="7026318" y="5088206"/>
              <a:ext cx="1800200" cy="40011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Router 0 &amp; 1</a:t>
              </a:r>
              <a:endParaRPr kumimoji="1" lang="ja-JP" altLang="en-US" sz="20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2" name="直線矢印コネクタ 31"/>
            <p:cNvCxnSpPr/>
            <p:nvPr/>
          </p:nvCxnSpPr>
          <p:spPr bwMode="auto">
            <a:xfrm rot="16200000" flipV="1">
              <a:off x="6774291" y="4836179"/>
              <a:ext cx="360039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直線矢印コネクタ 32"/>
            <p:cNvCxnSpPr/>
            <p:nvPr/>
          </p:nvCxnSpPr>
          <p:spPr bwMode="auto">
            <a:xfrm rot="5400000" flipH="1" flipV="1">
              <a:off x="7128284" y="4977172"/>
              <a:ext cx="360039" cy="1"/>
            </a:xfrm>
            <a:prstGeom prst="straightConnector1">
              <a:avLst/>
            </a:prstGeom>
            <a:noFill/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正方形/長方形 33"/>
            <p:cNvSpPr/>
            <p:nvPr/>
          </p:nvSpPr>
          <p:spPr bwMode="auto">
            <a:xfrm>
              <a:off x="6522262" y="4509120"/>
              <a:ext cx="216024" cy="216024"/>
            </a:xfrm>
            <a:prstGeom prst="rect">
              <a:avLst/>
            </a:prstGeom>
            <a:solidFill>
              <a:srgbClr val="0000CC">
                <a:alpha val="49804"/>
              </a:srgbClr>
            </a:solidFill>
            <a:ln w="762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ahoma" panose="020B0604030504040204" pitchFamily="34" charset="0"/>
                <a:ea typeface="ＭＳ Ｐゴシック" charset="-128"/>
                <a:cs typeface="Tahoma" panose="020B0604030504040204" pitchFamily="34" charset="0"/>
              </a:endParaRPr>
            </a:p>
          </p:txBody>
        </p:sp>
        <p:sp>
          <p:nvSpPr>
            <p:cNvPr id="35" name="正方形/長方形 34"/>
            <p:cNvSpPr/>
            <p:nvPr/>
          </p:nvSpPr>
          <p:spPr bwMode="auto">
            <a:xfrm>
              <a:off x="7170334" y="4509120"/>
              <a:ext cx="216024" cy="216024"/>
            </a:xfrm>
            <a:prstGeom prst="rect">
              <a:avLst/>
            </a:prstGeom>
            <a:solidFill>
              <a:srgbClr val="0000CC">
                <a:alpha val="49804"/>
              </a:srgbClr>
            </a:solidFill>
            <a:ln w="762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ahoma" panose="020B0604030504040204" pitchFamily="34" charset="0"/>
                <a:ea typeface="ＭＳ Ｐゴシック" charset="-128"/>
                <a:cs typeface="Tahoma" panose="020B0604030504040204" pitchFamily="34" charset="0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5940152" y="4149080"/>
            <a:ext cx="2016224" cy="504056"/>
            <a:chOff x="5940152" y="4149080"/>
            <a:chExt cx="2016224" cy="504056"/>
          </a:xfrm>
        </p:grpSpPr>
        <p:sp>
          <p:nvSpPr>
            <p:cNvPr id="37" name="フリーフォーム 36"/>
            <p:cNvSpPr/>
            <p:nvPr/>
          </p:nvSpPr>
          <p:spPr bwMode="auto">
            <a:xfrm>
              <a:off x="5940152" y="4149080"/>
              <a:ext cx="551901" cy="504056"/>
            </a:xfrm>
            <a:custGeom>
              <a:avLst/>
              <a:gdLst>
                <a:gd name="connsiteX0" fmla="*/ 0 w 451945"/>
                <a:gd name="connsiteY0" fmla="*/ 0 h 451944"/>
                <a:gd name="connsiteX1" fmla="*/ 0 w 451945"/>
                <a:gd name="connsiteY1" fmla="*/ 451944 h 451944"/>
                <a:gd name="connsiteX2" fmla="*/ 451945 w 451945"/>
                <a:gd name="connsiteY2" fmla="*/ 451944 h 45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945" h="451944">
                  <a:moveTo>
                    <a:pt x="0" y="0"/>
                  </a:moveTo>
                  <a:lnTo>
                    <a:pt x="0" y="451944"/>
                  </a:lnTo>
                  <a:lnTo>
                    <a:pt x="451945" y="451944"/>
                  </a:lnTo>
                </a:path>
              </a:pathLst>
            </a:cu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ahoma" panose="020B0604030504040204" pitchFamily="34" charset="0"/>
                <a:ea typeface="ＭＳ Ｐゴシック" charset="-128"/>
                <a:cs typeface="Tahoma" panose="020B0604030504040204" pitchFamily="34" charset="0"/>
              </a:endParaRPr>
            </a:p>
          </p:txBody>
        </p:sp>
        <p:sp>
          <p:nvSpPr>
            <p:cNvPr id="38" name="フリーフォーム 37"/>
            <p:cNvSpPr/>
            <p:nvPr/>
          </p:nvSpPr>
          <p:spPr bwMode="auto">
            <a:xfrm flipH="1">
              <a:off x="7404475" y="4149080"/>
              <a:ext cx="551901" cy="504056"/>
            </a:xfrm>
            <a:custGeom>
              <a:avLst/>
              <a:gdLst>
                <a:gd name="connsiteX0" fmla="*/ 0 w 451945"/>
                <a:gd name="connsiteY0" fmla="*/ 0 h 451944"/>
                <a:gd name="connsiteX1" fmla="*/ 0 w 451945"/>
                <a:gd name="connsiteY1" fmla="*/ 451944 h 451944"/>
                <a:gd name="connsiteX2" fmla="*/ 451945 w 451945"/>
                <a:gd name="connsiteY2" fmla="*/ 451944 h 45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945" h="451944">
                  <a:moveTo>
                    <a:pt x="0" y="0"/>
                  </a:moveTo>
                  <a:lnTo>
                    <a:pt x="0" y="451944"/>
                  </a:lnTo>
                  <a:lnTo>
                    <a:pt x="451945" y="451944"/>
                  </a:lnTo>
                </a:path>
              </a:pathLst>
            </a:cu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ahoma" panose="020B0604030504040204" pitchFamily="34" charset="0"/>
                <a:ea typeface="ＭＳ Ｐゴシック" charset="-128"/>
                <a:cs typeface="Tahoma" panose="020B0604030504040204" pitchFamily="34" charset="0"/>
              </a:endParaRP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354250" y="259684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TX</a:t>
            </a:r>
            <a:endParaRPr kumimoji="1" lang="en-US" altLang="ja-JP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グループ化 154"/>
          <p:cNvGrpSpPr/>
          <p:nvPr/>
        </p:nvGrpSpPr>
        <p:grpSpPr>
          <a:xfrm>
            <a:off x="251520" y="3140968"/>
            <a:ext cx="2016224" cy="216024"/>
            <a:chOff x="323528" y="4149080"/>
            <a:chExt cx="2016224" cy="216024"/>
          </a:xfrm>
        </p:grpSpPr>
        <p:grpSp>
          <p:nvGrpSpPr>
            <p:cNvPr id="42" name="グループ化 135"/>
            <p:cNvGrpSpPr/>
            <p:nvPr/>
          </p:nvGrpSpPr>
          <p:grpSpPr>
            <a:xfrm>
              <a:off x="323528" y="4149080"/>
              <a:ext cx="2016224" cy="216024"/>
              <a:chOff x="539552" y="5805264"/>
              <a:chExt cx="2016224" cy="216024"/>
            </a:xfrm>
          </p:grpSpPr>
          <p:sp>
            <p:nvSpPr>
              <p:cNvPr id="44" name="正方形/長方形 43"/>
              <p:cNvSpPr/>
              <p:nvPr/>
            </p:nvSpPr>
            <p:spPr bwMode="auto">
              <a:xfrm>
                <a:off x="539552" y="5805264"/>
                <a:ext cx="2016224" cy="216024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45" name="正方形/長方形 44"/>
              <p:cNvSpPr/>
              <p:nvPr/>
            </p:nvSpPr>
            <p:spPr bwMode="auto">
              <a:xfrm>
                <a:off x="827584" y="5805264"/>
                <a:ext cx="216024" cy="216024"/>
              </a:xfrm>
              <a:prstGeom prst="rect">
                <a:avLst/>
              </a:prstGeom>
              <a:solidFill>
                <a:srgbClr val="FF66C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46" name="正方形/長方形 45"/>
              <p:cNvSpPr/>
              <p:nvPr/>
            </p:nvSpPr>
            <p:spPr bwMode="auto">
              <a:xfrm>
                <a:off x="1043608" y="5805264"/>
                <a:ext cx="216024" cy="216024"/>
              </a:xfrm>
              <a:prstGeom prst="rect">
                <a:avLst/>
              </a:prstGeom>
              <a:solidFill>
                <a:srgbClr val="99CC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47" name="正方形/長方形 46"/>
              <p:cNvSpPr/>
              <p:nvPr/>
            </p:nvSpPr>
            <p:spPr bwMode="auto">
              <a:xfrm>
                <a:off x="2051720" y="5805264"/>
                <a:ext cx="216024" cy="216024"/>
              </a:xfrm>
              <a:prstGeom prst="rect">
                <a:avLst/>
              </a:prstGeom>
              <a:solidFill>
                <a:srgbClr val="FF66C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48" name="正方形/長方形 47"/>
              <p:cNvSpPr/>
              <p:nvPr/>
            </p:nvSpPr>
            <p:spPr bwMode="auto">
              <a:xfrm>
                <a:off x="1835696" y="5805264"/>
                <a:ext cx="216024" cy="216024"/>
              </a:xfrm>
              <a:prstGeom prst="rect">
                <a:avLst/>
              </a:prstGeom>
              <a:solidFill>
                <a:srgbClr val="99CC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</p:grpSp>
        <p:sp>
          <p:nvSpPr>
            <p:cNvPr id="43" name="正方形/長方形 42"/>
            <p:cNvSpPr/>
            <p:nvPr/>
          </p:nvSpPr>
          <p:spPr bwMode="auto">
            <a:xfrm>
              <a:off x="323528" y="4149080"/>
              <a:ext cx="2016224" cy="21602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49" name="グループ化 155"/>
          <p:cNvGrpSpPr/>
          <p:nvPr/>
        </p:nvGrpSpPr>
        <p:grpSpPr>
          <a:xfrm>
            <a:off x="467544" y="3573016"/>
            <a:ext cx="2016224" cy="216024"/>
            <a:chOff x="323528" y="4149080"/>
            <a:chExt cx="2016224" cy="216024"/>
          </a:xfrm>
        </p:grpSpPr>
        <p:grpSp>
          <p:nvGrpSpPr>
            <p:cNvPr id="50" name="グループ化 135"/>
            <p:cNvGrpSpPr/>
            <p:nvPr/>
          </p:nvGrpSpPr>
          <p:grpSpPr>
            <a:xfrm>
              <a:off x="323528" y="4149080"/>
              <a:ext cx="2016224" cy="216024"/>
              <a:chOff x="539552" y="5805264"/>
              <a:chExt cx="2016224" cy="216024"/>
            </a:xfrm>
          </p:grpSpPr>
          <p:sp>
            <p:nvSpPr>
              <p:cNvPr id="52" name="正方形/長方形 51"/>
              <p:cNvSpPr/>
              <p:nvPr/>
            </p:nvSpPr>
            <p:spPr bwMode="auto">
              <a:xfrm>
                <a:off x="539552" y="5805264"/>
                <a:ext cx="2016224" cy="216024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53" name="正方形/長方形 52"/>
              <p:cNvSpPr/>
              <p:nvPr/>
            </p:nvSpPr>
            <p:spPr bwMode="auto">
              <a:xfrm>
                <a:off x="827584" y="5805264"/>
                <a:ext cx="216024" cy="216024"/>
              </a:xfrm>
              <a:prstGeom prst="rect">
                <a:avLst/>
              </a:prstGeom>
              <a:solidFill>
                <a:srgbClr val="FF66C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54" name="正方形/長方形 53"/>
              <p:cNvSpPr/>
              <p:nvPr/>
            </p:nvSpPr>
            <p:spPr bwMode="auto">
              <a:xfrm>
                <a:off x="1043608" y="5805264"/>
                <a:ext cx="216024" cy="216024"/>
              </a:xfrm>
              <a:prstGeom prst="rect">
                <a:avLst/>
              </a:prstGeom>
              <a:solidFill>
                <a:srgbClr val="99CC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55" name="正方形/長方形 54"/>
              <p:cNvSpPr/>
              <p:nvPr/>
            </p:nvSpPr>
            <p:spPr bwMode="auto">
              <a:xfrm>
                <a:off x="2051720" y="5805264"/>
                <a:ext cx="216024" cy="216024"/>
              </a:xfrm>
              <a:prstGeom prst="rect">
                <a:avLst/>
              </a:prstGeom>
              <a:solidFill>
                <a:srgbClr val="FF66C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 bwMode="auto">
              <a:xfrm>
                <a:off x="1835696" y="5805264"/>
                <a:ext cx="216024" cy="216024"/>
              </a:xfrm>
              <a:prstGeom prst="rect">
                <a:avLst/>
              </a:prstGeom>
              <a:solidFill>
                <a:srgbClr val="99CC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</p:grpSp>
        <p:sp>
          <p:nvSpPr>
            <p:cNvPr id="51" name="正方形/長方形 50"/>
            <p:cNvSpPr/>
            <p:nvPr/>
          </p:nvSpPr>
          <p:spPr bwMode="auto">
            <a:xfrm>
              <a:off x="323528" y="4149080"/>
              <a:ext cx="2016224" cy="21602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57" name="グループ化 163"/>
          <p:cNvGrpSpPr/>
          <p:nvPr/>
        </p:nvGrpSpPr>
        <p:grpSpPr>
          <a:xfrm>
            <a:off x="683568" y="4005064"/>
            <a:ext cx="2016224" cy="216024"/>
            <a:chOff x="323528" y="4149080"/>
            <a:chExt cx="2016224" cy="216024"/>
          </a:xfrm>
        </p:grpSpPr>
        <p:grpSp>
          <p:nvGrpSpPr>
            <p:cNvPr id="58" name="グループ化 135"/>
            <p:cNvGrpSpPr/>
            <p:nvPr/>
          </p:nvGrpSpPr>
          <p:grpSpPr>
            <a:xfrm>
              <a:off x="323528" y="4149080"/>
              <a:ext cx="2016224" cy="216024"/>
              <a:chOff x="539552" y="5805264"/>
              <a:chExt cx="2016224" cy="216024"/>
            </a:xfrm>
          </p:grpSpPr>
          <p:sp>
            <p:nvSpPr>
              <p:cNvPr id="60" name="正方形/長方形 59"/>
              <p:cNvSpPr/>
              <p:nvPr/>
            </p:nvSpPr>
            <p:spPr bwMode="auto">
              <a:xfrm>
                <a:off x="539552" y="5805264"/>
                <a:ext cx="2016224" cy="216024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61" name="正方形/長方形 60"/>
              <p:cNvSpPr/>
              <p:nvPr/>
            </p:nvSpPr>
            <p:spPr bwMode="auto">
              <a:xfrm>
                <a:off x="827584" y="5805264"/>
                <a:ext cx="216024" cy="216024"/>
              </a:xfrm>
              <a:prstGeom prst="rect">
                <a:avLst/>
              </a:prstGeom>
              <a:solidFill>
                <a:srgbClr val="FF66C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 bwMode="auto">
              <a:xfrm>
                <a:off x="1043608" y="5805264"/>
                <a:ext cx="216024" cy="216024"/>
              </a:xfrm>
              <a:prstGeom prst="rect">
                <a:avLst/>
              </a:prstGeom>
              <a:solidFill>
                <a:srgbClr val="99CC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63" name="正方形/長方形 62"/>
              <p:cNvSpPr/>
              <p:nvPr/>
            </p:nvSpPr>
            <p:spPr bwMode="auto">
              <a:xfrm>
                <a:off x="2051720" y="5805264"/>
                <a:ext cx="216024" cy="216024"/>
              </a:xfrm>
              <a:prstGeom prst="rect">
                <a:avLst/>
              </a:prstGeom>
              <a:solidFill>
                <a:srgbClr val="FF66C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64" name="正方形/長方形 63"/>
              <p:cNvSpPr/>
              <p:nvPr/>
            </p:nvSpPr>
            <p:spPr bwMode="auto">
              <a:xfrm>
                <a:off x="1835696" y="5805264"/>
                <a:ext cx="216024" cy="216024"/>
              </a:xfrm>
              <a:prstGeom prst="rect">
                <a:avLst/>
              </a:prstGeom>
              <a:solidFill>
                <a:srgbClr val="99CC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</p:grpSp>
        <p:sp>
          <p:nvSpPr>
            <p:cNvPr id="59" name="正方形/長方形 58"/>
            <p:cNvSpPr/>
            <p:nvPr/>
          </p:nvSpPr>
          <p:spPr bwMode="auto">
            <a:xfrm>
              <a:off x="323528" y="4149080"/>
              <a:ext cx="2016224" cy="21602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65" name="グループ化 171"/>
          <p:cNvGrpSpPr/>
          <p:nvPr/>
        </p:nvGrpSpPr>
        <p:grpSpPr>
          <a:xfrm>
            <a:off x="899592" y="4437112"/>
            <a:ext cx="2016224" cy="216024"/>
            <a:chOff x="323528" y="4149080"/>
            <a:chExt cx="2016224" cy="216024"/>
          </a:xfrm>
        </p:grpSpPr>
        <p:grpSp>
          <p:nvGrpSpPr>
            <p:cNvPr id="66" name="グループ化 135"/>
            <p:cNvGrpSpPr/>
            <p:nvPr/>
          </p:nvGrpSpPr>
          <p:grpSpPr>
            <a:xfrm>
              <a:off x="323528" y="4149080"/>
              <a:ext cx="2016224" cy="216024"/>
              <a:chOff x="539552" y="5805264"/>
              <a:chExt cx="2016224" cy="216024"/>
            </a:xfrm>
          </p:grpSpPr>
          <p:sp>
            <p:nvSpPr>
              <p:cNvPr id="68" name="正方形/長方形 67"/>
              <p:cNvSpPr/>
              <p:nvPr/>
            </p:nvSpPr>
            <p:spPr bwMode="auto">
              <a:xfrm>
                <a:off x="539552" y="5805264"/>
                <a:ext cx="2016224" cy="216024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69" name="正方形/長方形 68"/>
              <p:cNvSpPr/>
              <p:nvPr/>
            </p:nvSpPr>
            <p:spPr bwMode="auto">
              <a:xfrm>
                <a:off x="827584" y="5805264"/>
                <a:ext cx="216024" cy="216024"/>
              </a:xfrm>
              <a:prstGeom prst="rect">
                <a:avLst/>
              </a:prstGeom>
              <a:solidFill>
                <a:srgbClr val="FF66C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70" name="正方形/長方形 69"/>
              <p:cNvSpPr/>
              <p:nvPr/>
            </p:nvSpPr>
            <p:spPr bwMode="auto">
              <a:xfrm>
                <a:off x="1043608" y="5805264"/>
                <a:ext cx="216024" cy="216024"/>
              </a:xfrm>
              <a:prstGeom prst="rect">
                <a:avLst/>
              </a:prstGeom>
              <a:solidFill>
                <a:srgbClr val="99CC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71" name="正方形/長方形 70"/>
              <p:cNvSpPr/>
              <p:nvPr/>
            </p:nvSpPr>
            <p:spPr bwMode="auto">
              <a:xfrm>
                <a:off x="2051720" y="5805264"/>
                <a:ext cx="216024" cy="216024"/>
              </a:xfrm>
              <a:prstGeom prst="rect">
                <a:avLst/>
              </a:prstGeom>
              <a:solidFill>
                <a:srgbClr val="FF66C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72" name="正方形/長方形 71"/>
              <p:cNvSpPr/>
              <p:nvPr/>
            </p:nvSpPr>
            <p:spPr bwMode="auto">
              <a:xfrm>
                <a:off x="1835696" y="5805264"/>
                <a:ext cx="216024" cy="216024"/>
              </a:xfrm>
              <a:prstGeom prst="rect">
                <a:avLst/>
              </a:prstGeom>
              <a:solidFill>
                <a:srgbClr val="99CC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</p:grpSp>
        <p:sp>
          <p:nvSpPr>
            <p:cNvPr id="67" name="正方形/長方形 66"/>
            <p:cNvSpPr/>
            <p:nvPr/>
          </p:nvSpPr>
          <p:spPr bwMode="auto">
            <a:xfrm>
              <a:off x="323528" y="4149080"/>
              <a:ext cx="2016224" cy="21602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2699792" y="3140968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Stacking for 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Ring network</a:t>
            </a:r>
            <a:endParaRPr kumimoji="1" lang="en-US" altLang="ja-JP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4" name="直線矢印コネクタ 73"/>
          <p:cNvCxnSpPr/>
          <p:nvPr/>
        </p:nvCxnSpPr>
        <p:spPr bwMode="auto">
          <a:xfrm rot="16200000" flipH="1">
            <a:off x="539552" y="2996952"/>
            <a:ext cx="360040" cy="21602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テキスト ボックス 74"/>
          <p:cNvSpPr txBox="1"/>
          <p:nvPr/>
        </p:nvSpPr>
        <p:spPr>
          <a:xfrm>
            <a:off x="1938426" y="259684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RX</a:t>
            </a:r>
            <a:endParaRPr kumimoji="1" lang="en-US" altLang="ja-JP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6" name="直線矢印コネクタ 75"/>
          <p:cNvCxnSpPr/>
          <p:nvPr/>
        </p:nvCxnSpPr>
        <p:spPr bwMode="auto">
          <a:xfrm rot="5400000">
            <a:off x="1794410" y="2996952"/>
            <a:ext cx="360040" cy="21602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直線矢印コネクタ 76"/>
          <p:cNvCxnSpPr/>
          <p:nvPr/>
        </p:nvCxnSpPr>
        <p:spPr bwMode="auto">
          <a:xfrm rot="5400000">
            <a:off x="647167" y="3428603"/>
            <a:ext cx="432048" cy="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直線矢印コネクタ 77"/>
          <p:cNvCxnSpPr/>
          <p:nvPr/>
        </p:nvCxnSpPr>
        <p:spPr bwMode="auto">
          <a:xfrm rot="5400000">
            <a:off x="858803" y="3860651"/>
            <a:ext cx="432048" cy="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直線矢印コネクタ 78"/>
          <p:cNvCxnSpPr/>
          <p:nvPr/>
        </p:nvCxnSpPr>
        <p:spPr bwMode="auto">
          <a:xfrm rot="5400000">
            <a:off x="1084397" y="4292699"/>
            <a:ext cx="432048" cy="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直線矢印コネクタ 79"/>
          <p:cNvCxnSpPr/>
          <p:nvPr/>
        </p:nvCxnSpPr>
        <p:spPr bwMode="auto">
          <a:xfrm rot="5400000">
            <a:off x="2092419" y="4364707"/>
            <a:ext cx="432048" cy="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1" name="直線矢印コネクタ 80"/>
          <p:cNvCxnSpPr/>
          <p:nvPr/>
        </p:nvCxnSpPr>
        <p:spPr bwMode="auto">
          <a:xfrm rot="5400000">
            <a:off x="1876485" y="3912111"/>
            <a:ext cx="432048" cy="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2" name="直線矢印コネクタ 81"/>
          <p:cNvCxnSpPr/>
          <p:nvPr/>
        </p:nvCxnSpPr>
        <p:spPr bwMode="auto">
          <a:xfrm rot="5400000">
            <a:off x="1650187" y="3469699"/>
            <a:ext cx="432048" cy="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3" name="直線矢印コネクタ 82"/>
          <p:cNvCxnSpPr/>
          <p:nvPr/>
        </p:nvCxnSpPr>
        <p:spPr bwMode="auto">
          <a:xfrm>
            <a:off x="1331640" y="4579540"/>
            <a:ext cx="936104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直線矢印コネクタ 83"/>
          <p:cNvCxnSpPr/>
          <p:nvPr/>
        </p:nvCxnSpPr>
        <p:spPr bwMode="auto">
          <a:xfrm>
            <a:off x="899592" y="3212976"/>
            <a:ext cx="936104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89" name="グループ化 125"/>
          <p:cNvGrpSpPr/>
          <p:nvPr/>
        </p:nvGrpSpPr>
        <p:grpSpPr>
          <a:xfrm>
            <a:off x="251520" y="4797152"/>
            <a:ext cx="4488353" cy="2016224"/>
            <a:chOff x="251520" y="4797152"/>
            <a:chExt cx="4488353" cy="2016224"/>
          </a:xfrm>
        </p:grpSpPr>
        <p:grpSp>
          <p:nvGrpSpPr>
            <p:cNvPr id="90" name="グループ化 243"/>
            <p:cNvGrpSpPr/>
            <p:nvPr/>
          </p:nvGrpSpPr>
          <p:grpSpPr>
            <a:xfrm>
              <a:off x="251520" y="5301208"/>
              <a:ext cx="2016224" cy="216024"/>
              <a:chOff x="107504" y="5013176"/>
              <a:chExt cx="2016224" cy="216024"/>
            </a:xfrm>
          </p:grpSpPr>
          <p:sp>
            <p:nvSpPr>
              <p:cNvPr id="116" name="正方形/長方形 115"/>
              <p:cNvSpPr/>
              <p:nvPr/>
            </p:nvSpPr>
            <p:spPr bwMode="auto">
              <a:xfrm>
                <a:off x="107504" y="5013176"/>
                <a:ext cx="2016224" cy="216024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117" name="正方形/長方形 116"/>
              <p:cNvSpPr/>
              <p:nvPr/>
            </p:nvSpPr>
            <p:spPr bwMode="auto">
              <a:xfrm>
                <a:off x="251520" y="5013176"/>
                <a:ext cx="432048" cy="2160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18" name="正方形/長方形 117"/>
              <p:cNvSpPr/>
              <p:nvPr/>
            </p:nvSpPr>
            <p:spPr bwMode="auto">
              <a:xfrm>
                <a:off x="683568" y="5013176"/>
                <a:ext cx="432048" cy="2160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19" name="正方形/長方形 118"/>
              <p:cNvSpPr/>
              <p:nvPr/>
            </p:nvSpPr>
            <p:spPr bwMode="auto">
              <a:xfrm>
                <a:off x="1115616" y="5013176"/>
                <a:ext cx="432048" cy="2160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20" name="正方形/長方形 119"/>
              <p:cNvSpPr/>
              <p:nvPr/>
            </p:nvSpPr>
            <p:spPr bwMode="auto">
              <a:xfrm>
                <a:off x="1547664" y="5013176"/>
                <a:ext cx="432048" cy="216024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21" name="正方形/長方形 120"/>
              <p:cNvSpPr/>
              <p:nvPr/>
            </p:nvSpPr>
            <p:spPr bwMode="auto">
              <a:xfrm>
                <a:off x="107504" y="5013176"/>
                <a:ext cx="2016224" cy="216024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omic Sans MS" pitchFamily="66" charset="0"/>
                  <a:ea typeface="ＭＳ Ｐゴシック" charset="-128"/>
                </a:endParaRPr>
              </a:p>
            </p:txBody>
          </p:sp>
        </p:grpSp>
        <p:grpSp>
          <p:nvGrpSpPr>
            <p:cNvPr id="91" name="グループ化 244"/>
            <p:cNvGrpSpPr/>
            <p:nvPr/>
          </p:nvGrpSpPr>
          <p:grpSpPr>
            <a:xfrm>
              <a:off x="683568" y="5733256"/>
              <a:ext cx="2016224" cy="216024"/>
              <a:chOff x="107504" y="5013176"/>
              <a:chExt cx="2016224" cy="216024"/>
            </a:xfrm>
          </p:grpSpPr>
          <p:sp>
            <p:nvSpPr>
              <p:cNvPr id="110" name="正方形/長方形 109"/>
              <p:cNvSpPr/>
              <p:nvPr/>
            </p:nvSpPr>
            <p:spPr bwMode="auto">
              <a:xfrm>
                <a:off x="107504" y="5013176"/>
                <a:ext cx="2016224" cy="216024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111" name="正方形/長方形 110"/>
              <p:cNvSpPr/>
              <p:nvPr/>
            </p:nvSpPr>
            <p:spPr bwMode="auto">
              <a:xfrm>
                <a:off x="251520" y="5013176"/>
                <a:ext cx="432048" cy="2160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12" name="正方形/長方形 111"/>
              <p:cNvSpPr/>
              <p:nvPr/>
            </p:nvSpPr>
            <p:spPr bwMode="auto">
              <a:xfrm>
                <a:off x="683568" y="5013176"/>
                <a:ext cx="432048" cy="2160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13" name="正方形/長方形 112"/>
              <p:cNvSpPr/>
              <p:nvPr/>
            </p:nvSpPr>
            <p:spPr bwMode="auto">
              <a:xfrm>
                <a:off x="1115616" y="5013176"/>
                <a:ext cx="432048" cy="216024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14" name="正方形/長方形 113"/>
              <p:cNvSpPr/>
              <p:nvPr/>
            </p:nvSpPr>
            <p:spPr bwMode="auto">
              <a:xfrm>
                <a:off x="1547664" y="5013176"/>
                <a:ext cx="432048" cy="2160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15" name="正方形/長方形 114"/>
              <p:cNvSpPr/>
              <p:nvPr/>
            </p:nvSpPr>
            <p:spPr bwMode="auto">
              <a:xfrm>
                <a:off x="107504" y="5013176"/>
                <a:ext cx="2016224" cy="216024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omic Sans MS" pitchFamily="66" charset="0"/>
                  <a:ea typeface="ＭＳ Ｐゴシック" charset="-128"/>
                </a:endParaRPr>
              </a:p>
            </p:txBody>
          </p:sp>
        </p:grpSp>
        <p:grpSp>
          <p:nvGrpSpPr>
            <p:cNvPr id="92" name="グループ化 251"/>
            <p:cNvGrpSpPr/>
            <p:nvPr/>
          </p:nvGrpSpPr>
          <p:grpSpPr>
            <a:xfrm>
              <a:off x="1115616" y="6165304"/>
              <a:ext cx="2016224" cy="216024"/>
              <a:chOff x="107504" y="5013176"/>
              <a:chExt cx="2016224" cy="216024"/>
            </a:xfrm>
          </p:grpSpPr>
          <p:sp>
            <p:nvSpPr>
              <p:cNvPr id="104" name="正方形/長方形 103"/>
              <p:cNvSpPr/>
              <p:nvPr/>
            </p:nvSpPr>
            <p:spPr bwMode="auto">
              <a:xfrm>
                <a:off x="107504" y="5013176"/>
                <a:ext cx="2016224" cy="216024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105" name="正方形/長方形 104"/>
              <p:cNvSpPr/>
              <p:nvPr/>
            </p:nvSpPr>
            <p:spPr bwMode="auto">
              <a:xfrm>
                <a:off x="251520" y="5013176"/>
                <a:ext cx="432048" cy="2160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 bwMode="auto">
              <a:xfrm>
                <a:off x="683568" y="5013176"/>
                <a:ext cx="432048" cy="216024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07" name="正方形/長方形 106"/>
              <p:cNvSpPr/>
              <p:nvPr/>
            </p:nvSpPr>
            <p:spPr bwMode="auto">
              <a:xfrm>
                <a:off x="1115616" y="5013176"/>
                <a:ext cx="432048" cy="2160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 bwMode="auto">
              <a:xfrm>
                <a:off x="1547664" y="5013176"/>
                <a:ext cx="432048" cy="2160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 bwMode="auto">
              <a:xfrm>
                <a:off x="107504" y="5013176"/>
                <a:ext cx="2016224" cy="216024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omic Sans MS" pitchFamily="66" charset="0"/>
                  <a:ea typeface="ＭＳ Ｐゴシック" charset="-128"/>
                </a:endParaRPr>
              </a:p>
            </p:txBody>
          </p:sp>
        </p:grpSp>
        <p:grpSp>
          <p:nvGrpSpPr>
            <p:cNvPr id="93" name="グループ化 258"/>
            <p:cNvGrpSpPr/>
            <p:nvPr/>
          </p:nvGrpSpPr>
          <p:grpSpPr>
            <a:xfrm>
              <a:off x="1547664" y="6597352"/>
              <a:ext cx="2016224" cy="216024"/>
              <a:chOff x="107504" y="5013176"/>
              <a:chExt cx="2016224" cy="216024"/>
            </a:xfrm>
          </p:grpSpPr>
          <p:sp>
            <p:nvSpPr>
              <p:cNvPr id="98" name="正方形/長方形 97"/>
              <p:cNvSpPr/>
              <p:nvPr/>
            </p:nvSpPr>
            <p:spPr bwMode="auto">
              <a:xfrm>
                <a:off x="107504" y="5013176"/>
                <a:ext cx="2016224" cy="216024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omic Sans MS" pitchFamily="66" charset="0"/>
                  <a:ea typeface="ＭＳ Ｐゴシック" charset="-128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 bwMode="auto">
              <a:xfrm>
                <a:off x="251520" y="5013176"/>
                <a:ext cx="432048" cy="216024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00" name="正方形/長方形 99"/>
              <p:cNvSpPr/>
              <p:nvPr/>
            </p:nvSpPr>
            <p:spPr bwMode="auto">
              <a:xfrm>
                <a:off x="683568" y="5013176"/>
                <a:ext cx="432048" cy="2160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01" name="正方形/長方形 100"/>
              <p:cNvSpPr/>
              <p:nvPr/>
            </p:nvSpPr>
            <p:spPr bwMode="auto">
              <a:xfrm>
                <a:off x="1115616" y="5013176"/>
                <a:ext cx="432048" cy="2160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02" name="正方形/長方形 101"/>
              <p:cNvSpPr/>
              <p:nvPr/>
            </p:nvSpPr>
            <p:spPr bwMode="auto">
              <a:xfrm>
                <a:off x="1547664" y="5013176"/>
                <a:ext cx="432048" cy="2160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noAutofit/>
              </a:bodyPr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 bwMode="auto">
              <a:xfrm>
                <a:off x="107504" y="5013176"/>
                <a:ext cx="2016224" cy="216024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omic Sans MS" pitchFamily="66" charset="0"/>
                  <a:ea typeface="ＭＳ Ｐゴシック" charset="-128"/>
                </a:endParaRPr>
              </a:p>
            </p:txBody>
          </p:sp>
        </p:grpSp>
        <p:sp>
          <p:nvSpPr>
            <p:cNvPr id="94" name="テキスト ボックス 93"/>
            <p:cNvSpPr txBox="1"/>
            <p:nvPr/>
          </p:nvSpPr>
          <p:spPr>
            <a:xfrm>
              <a:off x="1907704" y="4797152"/>
              <a:ext cx="8883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TX/RX</a:t>
              </a:r>
              <a:endPara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2846213" y="5334307"/>
              <a:ext cx="18936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Stacking for </a:t>
              </a:r>
            </a:p>
            <a:p>
              <a:r>
                <a:rPr lang="en-US" altLang="ja-JP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Vertical bus</a:t>
              </a:r>
              <a:endPara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6" name="直線矢印コネクタ 95"/>
            <p:cNvCxnSpPr/>
            <p:nvPr/>
          </p:nvCxnSpPr>
          <p:spPr bwMode="auto">
            <a:xfrm rot="5400000">
              <a:off x="1763688" y="5157192"/>
              <a:ext cx="360040" cy="21602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直線矢印コネクタ 96"/>
            <p:cNvCxnSpPr/>
            <p:nvPr/>
          </p:nvCxnSpPr>
          <p:spPr bwMode="auto">
            <a:xfrm rot="5400000">
              <a:off x="1259632" y="6092502"/>
              <a:ext cx="1296144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122" name="テキスト ボックス 121"/>
          <p:cNvSpPr txBox="1"/>
          <p:nvPr/>
        </p:nvSpPr>
        <p:spPr>
          <a:xfrm>
            <a:off x="2051720" y="2276872"/>
            <a:ext cx="334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altLang="ja-JP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Matsutani</a:t>
            </a:r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NOCS’11]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フローチャート : 代替処理 122"/>
          <p:cNvSpPr>
            <a:spLocks noChangeArrowheads="1"/>
          </p:cNvSpPr>
          <p:nvPr/>
        </p:nvSpPr>
        <p:spPr bwMode="auto">
          <a:xfrm flipH="1">
            <a:off x="647564" y="44624"/>
            <a:ext cx="8028892" cy="1296144"/>
          </a:xfrm>
          <a:prstGeom prst="flowChartAlternateProcess">
            <a:avLst/>
          </a:prstGeom>
          <a:solidFill>
            <a:srgbClr val="FFFF99"/>
          </a:solidFill>
          <a:ln w="28575" algn="ctr">
            <a:noFill/>
            <a:round/>
            <a:headEnd/>
            <a:tailEnd/>
          </a:ln>
        </p:spPr>
        <p:txBody>
          <a:bodyPr lIns="90000" tIns="0" rIns="90000" bIns="0" anchor="ctr"/>
          <a:lstStyle/>
          <a:p>
            <a:pPr algn="ctr">
              <a:spcBef>
                <a:spcPct val="50000"/>
              </a:spcBef>
            </a:pPr>
            <a:r>
              <a:rPr lang="en-US" altLang="ja-JP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Either vertical P2P links or broadcast bus can be formed for 3D </a:t>
            </a:r>
            <a:r>
              <a:rPr lang="en-US" altLang="ja-JP" sz="2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WiNoC</a:t>
            </a:r>
            <a:endParaRPr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Outline: </a:t>
            </a:r>
            <a:r>
              <a:rPr kumimoji="1" lang="en-US" altLang="ja-JP" sz="3200" dirty="0" smtClean="0"/>
              <a:t>Random chip for 3D </a:t>
            </a:r>
            <a:r>
              <a:rPr kumimoji="1" lang="en-US" altLang="ja-JP" sz="3200" dirty="0" err="1" smtClean="0"/>
              <a:t>WiNoCs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9721080" cy="57606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3D Wireless </a:t>
            </a:r>
            <a:r>
              <a:rPr lang="en-US" altLang="ja-JP" dirty="0" err="1" smtClean="0"/>
              <a:t>NoCs</a:t>
            </a:r>
            <a:r>
              <a:rPr lang="en-US" altLang="ja-JP" dirty="0" smtClean="0"/>
              <a:t> (3D </a:t>
            </a:r>
            <a:r>
              <a:rPr lang="en-US" altLang="ja-JP" dirty="0" err="1" smtClean="0"/>
              <a:t>WiNoCs</a:t>
            </a:r>
            <a:r>
              <a:rPr lang="en-US" altLang="ja-JP" dirty="0" smtClean="0"/>
              <a:t>)  </a:t>
            </a:r>
            <a:r>
              <a:rPr lang="en-US" altLang="ja-JP" sz="2000" dirty="0" smtClean="0"/>
              <a:t>[</a:t>
            </a:r>
            <a:r>
              <a:rPr lang="en-US" altLang="ja-JP" sz="2000" dirty="0"/>
              <a:t>7</a:t>
            </a:r>
            <a:r>
              <a:rPr lang="en-US" altLang="ja-JP" sz="2000" dirty="0" smtClean="0"/>
              <a:t>min]</a:t>
            </a:r>
          </a:p>
          <a:p>
            <a:pPr lvl="1"/>
            <a:r>
              <a:rPr lang="en-US" altLang="ja-JP" dirty="0" smtClean="0"/>
              <a:t>Wireless 3D IC technology</a:t>
            </a:r>
          </a:p>
          <a:p>
            <a:pPr lvl="1"/>
            <a:r>
              <a:rPr lang="en-US" altLang="ja-JP" dirty="0" smtClean="0"/>
              <a:t>3D </a:t>
            </a:r>
            <a:r>
              <a:rPr lang="en-US" altLang="ja-JP" dirty="0" err="1" smtClean="0"/>
              <a:t>WiNoC</a:t>
            </a:r>
            <a:r>
              <a:rPr lang="en-US" altLang="ja-JP" dirty="0" smtClean="0"/>
              <a:t> design example (65nm)</a:t>
            </a:r>
          </a:p>
          <a:p>
            <a:pPr lvl="1"/>
            <a:endParaRPr lang="en-US" altLang="ja-JP" sz="1200" dirty="0" smtClean="0"/>
          </a:p>
          <a:p>
            <a:r>
              <a:rPr lang="en-US" altLang="ja-JP" dirty="0" smtClean="0"/>
              <a:t>Adding random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chip for 3D </a:t>
            </a:r>
            <a:r>
              <a:rPr lang="en-US" altLang="ja-JP" dirty="0" err="1" smtClean="0"/>
              <a:t>WiNoCs</a:t>
            </a:r>
            <a:r>
              <a:rPr lang="en-US" altLang="ja-JP" dirty="0" smtClean="0"/>
              <a:t>  </a:t>
            </a:r>
            <a:r>
              <a:rPr lang="en-US" altLang="ja-JP" sz="2200" dirty="0" smtClean="0"/>
              <a:t>[8min]</a:t>
            </a:r>
          </a:p>
          <a:p>
            <a:pPr marL="457200" lvl="1" indent="0">
              <a:buNone/>
            </a:pPr>
            <a:r>
              <a:rPr lang="en-US" altLang="ja-JP" sz="2400" b="1" dirty="0" smtClean="0">
                <a:solidFill>
                  <a:srgbClr val="C00000"/>
                </a:solidFill>
              </a:rPr>
              <a:t>Adding randomness induces small-world effects</a:t>
            </a:r>
          </a:p>
          <a:p>
            <a:pPr lvl="1"/>
            <a:r>
              <a:rPr lang="en-US" altLang="ja-JP" dirty="0" smtClean="0"/>
              <a:t>Adding random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chip to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-less 3D ICs</a:t>
            </a:r>
          </a:p>
          <a:p>
            <a:pPr lvl="1"/>
            <a:r>
              <a:rPr lang="en-US" altLang="ja-JP" dirty="0" smtClean="0"/>
              <a:t>Replacing regular 2D </a:t>
            </a:r>
            <a:r>
              <a:rPr lang="en-US" altLang="ja-JP" dirty="0" err="1" smtClean="0"/>
              <a:t>NoC</a:t>
            </a:r>
            <a:r>
              <a:rPr lang="en-US" altLang="ja-JP" dirty="0" smtClean="0"/>
              <a:t> with random 2D </a:t>
            </a:r>
            <a:r>
              <a:rPr lang="en-US" altLang="ja-JP" dirty="0" err="1" smtClean="0"/>
              <a:t>NoC</a:t>
            </a:r>
            <a:endParaRPr lang="en-US" altLang="ja-JP" dirty="0"/>
          </a:p>
          <a:p>
            <a:pPr lvl="1"/>
            <a:endParaRPr lang="en-US" altLang="ja-JP" sz="1200" dirty="0"/>
          </a:p>
          <a:p>
            <a:r>
              <a:rPr lang="en-US" altLang="ja-JP" dirty="0" smtClean="0"/>
              <a:t>Design space exploration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 [5min]</a:t>
            </a:r>
            <a:endParaRPr lang="en-US" altLang="ja-JP" dirty="0"/>
          </a:p>
          <a:p>
            <a:pPr lvl="1"/>
            <a:endParaRPr lang="en-US" altLang="ja-JP" sz="800" dirty="0"/>
          </a:p>
          <a:p>
            <a:r>
              <a:rPr lang="en-US" altLang="ja-JP" dirty="0"/>
              <a:t>Experiment results and Summary </a:t>
            </a:r>
            <a:r>
              <a:rPr lang="en-US" altLang="ja-JP" sz="2000" dirty="0" smtClean="0"/>
              <a:t>[</a:t>
            </a:r>
            <a:r>
              <a:rPr lang="en-US" altLang="ja-JP" sz="2000" dirty="0"/>
              <a:t>5</a:t>
            </a:r>
            <a:r>
              <a:rPr lang="en-US" altLang="ja-JP" sz="2000" dirty="0" smtClean="0"/>
              <a:t>min]</a:t>
            </a: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7504" y="2852936"/>
            <a:ext cx="8856984" cy="2232248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8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date-tutorial</Template>
  <TotalTime>7525</TotalTime>
  <Words>2286</Words>
  <Application>Microsoft Office PowerPoint</Application>
  <PresentationFormat>画面に合わせる (4:3)</PresentationFormat>
  <Paragraphs>651</Paragraphs>
  <Slides>34</Slides>
  <Notes>0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class_en</vt:lpstr>
      <vt:lpstr>Low-Latency Wireless 3D NoCs   via Randomized Shortcut Chips</vt:lpstr>
      <vt:lpstr>Outline: Random chip for 3D WiNoCs</vt:lpstr>
      <vt:lpstr>Design cost of LSI is increasing </vt:lpstr>
      <vt:lpstr>3D IC technology for going vertical</vt:lpstr>
      <vt:lpstr>3D Wireless NoC (3D WiNoC)</vt:lpstr>
      <vt:lpstr>An example: Cube-1 (2012)</vt:lpstr>
      <vt:lpstr>An example: Cube-1 (2012)</vt:lpstr>
      <vt:lpstr>An example: Cube-0 (2010)</vt:lpstr>
      <vt:lpstr>Outline: Random chip for 3D WiNoCs</vt:lpstr>
      <vt:lpstr>Big picture: 3D Wireless NoC</vt:lpstr>
      <vt:lpstr>Big picture: 3D Wireless NoC</vt:lpstr>
      <vt:lpstr>Big picture: 3D WiNoC w/ Random</vt:lpstr>
      <vt:lpstr>Big picture: 3D WiNoC w/ Random</vt:lpstr>
      <vt:lpstr>Case 1: Random NoC to NoC-less 3D ICs</vt:lpstr>
      <vt:lpstr>Case 1: Random NoC to NoC-less 3D ICs</vt:lpstr>
      <vt:lpstr>Case 1: Random NoC to NoC-less 3D ICs</vt:lpstr>
      <vt:lpstr>Case 1: Random NoC to NoC-less 3D ICs</vt:lpstr>
      <vt:lpstr>Case 1: Random NoC to NoC-less 3D ICs</vt:lpstr>
      <vt:lpstr>Case 2: Replacing regular NoC w/ random</vt:lpstr>
      <vt:lpstr>Case 2: Replacing regular NoC w/ random</vt:lpstr>
      <vt:lpstr>Routing: Spanning tree optimization</vt:lpstr>
      <vt:lpstr>Outline: Random chip for 3D WiNoCs</vt:lpstr>
      <vt:lpstr>Q1: How many random chips do we need?</vt:lpstr>
      <vt:lpstr>Q1: How many random chips do we need?</vt:lpstr>
      <vt:lpstr>Q2: How should we design random chip?</vt:lpstr>
      <vt:lpstr>Outline: Random chip for 3D WiNoCs</vt:lpstr>
      <vt:lpstr>Full-system simulations (gem5)</vt:lpstr>
      <vt:lpstr>Packet latency: P2P (mmmm mrrm rrrr)</vt:lpstr>
      <vt:lpstr>Packet latency: Bus (---m ---r m--r)</vt:lpstr>
      <vt:lpstr>App. exec time: P2P (mmmm mrrm rrrr)</vt:lpstr>
      <vt:lpstr>App. exec time: Bus (---m ---r m--r)</vt:lpstr>
      <vt:lpstr>Summary: Random NoC to 3D WiNoCs</vt:lpstr>
      <vt:lpstr>Thank you for listening!</vt:lpstr>
      <vt:lpstr>Backup slides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DATE'14</dc:title>
  <cp:lastModifiedBy>matutani</cp:lastModifiedBy>
  <cp:revision>2268</cp:revision>
  <dcterms:modified xsi:type="dcterms:W3CDTF">2014-03-26T17:27:19Z</dcterms:modified>
</cp:coreProperties>
</file>