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0"/>
  </p:notesMasterIdLst>
  <p:sldIdLst>
    <p:sldId id="256" r:id="rId2"/>
    <p:sldId id="258" r:id="rId3"/>
    <p:sldId id="259" r:id="rId4"/>
    <p:sldId id="260" r:id="rId5"/>
    <p:sldId id="261" r:id="rId6"/>
    <p:sldId id="297" r:id="rId7"/>
    <p:sldId id="264" r:id="rId8"/>
    <p:sldId id="307" r:id="rId9"/>
    <p:sldId id="309" r:id="rId10"/>
    <p:sldId id="342" r:id="rId11"/>
    <p:sldId id="347" r:id="rId12"/>
    <p:sldId id="343" r:id="rId13"/>
    <p:sldId id="344" r:id="rId14"/>
    <p:sldId id="345" r:id="rId15"/>
    <p:sldId id="346" r:id="rId16"/>
    <p:sldId id="304" r:id="rId17"/>
    <p:sldId id="311" r:id="rId18"/>
    <p:sldId id="312" r:id="rId19"/>
    <p:sldId id="313" r:id="rId20"/>
    <p:sldId id="314" r:id="rId21"/>
    <p:sldId id="315" r:id="rId22"/>
    <p:sldId id="317" r:id="rId23"/>
    <p:sldId id="318" r:id="rId24"/>
    <p:sldId id="325" r:id="rId25"/>
    <p:sldId id="326" r:id="rId26"/>
    <p:sldId id="273" r:id="rId27"/>
    <p:sldId id="331" r:id="rId28"/>
    <p:sldId id="321" r:id="rId29"/>
    <p:sldId id="305" r:id="rId30"/>
    <p:sldId id="275" r:id="rId31"/>
    <p:sldId id="276" r:id="rId32"/>
    <p:sldId id="348" r:id="rId33"/>
    <p:sldId id="278" r:id="rId34"/>
    <p:sldId id="279" r:id="rId35"/>
    <p:sldId id="280" r:id="rId36"/>
    <p:sldId id="281" r:id="rId37"/>
    <p:sldId id="282" r:id="rId38"/>
    <p:sldId id="319" r:id="rId39"/>
    <p:sldId id="284" r:id="rId40"/>
    <p:sldId id="333" r:id="rId41"/>
    <p:sldId id="334" r:id="rId42"/>
    <p:sldId id="327" r:id="rId43"/>
    <p:sldId id="291" r:id="rId44"/>
    <p:sldId id="292" r:id="rId45"/>
    <p:sldId id="293" r:id="rId46"/>
    <p:sldId id="294" r:id="rId47"/>
    <p:sldId id="302" r:id="rId48"/>
    <p:sldId id="296" r:id="rId4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00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8730" autoAdjust="0"/>
  </p:normalViewPr>
  <p:slideViewPr>
    <p:cSldViewPr>
      <p:cViewPr varScale="1">
        <p:scale>
          <a:sx n="93" d="100"/>
          <a:sy n="93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6B006-6AFA-4ADF-A527-A1EF0DC8D972}" type="datetimeFigureOut">
              <a:rPr kumimoji="1" lang="ja-JP" altLang="en-US" smtClean="0"/>
              <a:pPr/>
              <a:t>2010/5/5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C49E8-D9E0-434F-864C-98A23F877F9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3DEE42-3790-4BE7-9162-F084FD0C43A1}" type="slidenum">
              <a:rPr lang="ja-JP" altLang="en-US" smtClean="0"/>
              <a:pPr/>
              <a:t>7</a:t>
            </a:fld>
            <a:endParaRPr lang="ja-JP" alt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706438"/>
            <a:ext cx="4516437" cy="33877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0275" y="4376738"/>
            <a:ext cx="5043488" cy="4095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3DEE42-3790-4BE7-9162-F084FD0C43A1}" type="slidenum">
              <a:rPr lang="ja-JP" altLang="en-US" smtClean="0"/>
              <a:pPr/>
              <a:t>8</a:t>
            </a:fld>
            <a:endParaRPr lang="ja-JP" alt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706438"/>
            <a:ext cx="4516437" cy="33877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0275" y="4376738"/>
            <a:ext cx="5043488" cy="4095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3DEE42-3790-4BE7-9162-F084FD0C43A1}" type="slidenum">
              <a:rPr lang="ja-JP" altLang="en-US" smtClean="0"/>
              <a:pPr/>
              <a:t>9</a:t>
            </a:fld>
            <a:endParaRPr lang="ja-JP" alt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706438"/>
            <a:ext cx="4516437" cy="33877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0275" y="4376738"/>
            <a:ext cx="5043488" cy="4095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3C3DAF-02DC-4336-B6E4-582AFBB00FCA}" type="slidenum">
              <a:rPr lang="ja-JP" altLang="en-US" smtClean="0"/>
              <a:pPr/>
              <a:t>10</a:t>
            </a:fld>
            <a:endParaRPr lang="ja-JP" alt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706438"/>
            <a:ext cx="4516437" cy="33877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0275" y="4376738"/>
            <a:ext cx="5043488" cy="4095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3C3DAF-02DC-4336-B6E4-582AFBB00FCA}" type="slidenum">
              <a:rPr lang="ja-JP" altLang="en-US" smtClean="0"/>
              <a:pPr/>
              <a:t>11</a:t>
            </a:fld>
            <a:endParaRPr lang="ja-JP" alt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706438"/>
            <a:ext cx="4516437" cy="33877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0275" y="4376738"/>
            <a:ext cx="5043488" cy="4095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3C3DAF-02DC-4336-B6E4-582AFBB00FCA}" type="slidenum">
              <a:rPr lang="ja-JP" altLang="en-US" smtClean="0"/>
              <a:pPr/>
              <a:t>12</a:t>
            </a:fld>
            <a:endParaRPr lang="ja-JP" alt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706438"/>
            <a:ext cx="4516437" cy="33877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0275" y="4376738"/>
            <a:ext cx="5043488" cy="4095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3C3DAF-02DC-4336-B6E4-582AFBB00FCA}" type="slidenum">
              <a:rPr lang="ja-JP" altLang="en-US" smtClean="0"/>
              <a:pPr/>
              <a:t>13</a:t>
            </a:fld>
            <a:endParaRPr lang="ja-JP" alt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706438"/>
            <a:ext cx="4516437" cy="33877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0275" y="4376738"/>
            <a:ext cx="5043488" cy="4095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3C3DAF-02DC-4336-B6E4-582AFBB00FCA}" type="slidenum">
              <a:rPr lang="ja-JP" altLang="en-US" smtClean="0"/>
              <a:pPr/>
              <a:t>14</a:t>
            </a:fld>
            <a:endParaRPr lang="ja-JP" alt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706438"/>
            <a:ext cx="4516437" cy="33877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0275" y="4376738"/>
            <a:ext cx="5043488" cy="4095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3C3DAF-02DC-4336-B6E4-582AFBB00FCA}" type="slidenum">
              <a:rPr lang="ja-JP" altLang="en-US" smtClean="0"/>
              <a:pPr/>
              <a:t>15</a:t>
            </a:fld>
            <a:endParaRPr lang="ja-JP" alt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5388" y="706438"/>
            <a:ext cx="4516437" cy="33877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0275" y="4376738"/>
            <a:ext cx="5043488" cy="409575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>
              <a:ea typeface="ＭＳ Ｐ明朝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2010/5/5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2010/5/5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3700" y="76200"/>
            <a:ext cx="2171700" cy="64770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28600" y="76200"/>
            <a:ext cx="6362700" cy="64770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2010/5/5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2010/5/5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2010/5/5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2672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2672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2010/5/5</a:t>
            </a:fld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2010/5/5</a:t>
            </a:fld>
            <a:endParaRPr kumimoji="1" lang="ja-JP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2010/5/5</a:t>
            </a:fld>
            <a:endParaRPr kumimoji="1" lang="ja-JP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2010/5/5</a:t>
            </a:fld>
            <a:endParaRPr kumimoji="1"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2010/5/5</a:t>
            </a:fld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2010/5/5</a:t>
            </a:fld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CCFFC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14400"/>
            <a:ext cx="8686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smtClean="0">
                <a:solidFill>
                  <a:schemeClr val="tx1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2010/5/5</a:t>
            </a:fld>
            <a:endParaRPr kumimoji="1" lang="ja-JP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smtClean="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53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>
                <a:solidFill>
                  <a:schemeClr val="tx1"/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152400" y="838200"/>
            <a:ext cx="8915400" cy="0"/>
          </a:xfrm>
          <a:prstGeom prst="line">
            <a:avLst/>
          </a:prstGeom>
          <a:noFill/>
          <a:ln w="76200">
            <a:solidFill>
              <a:srgbClr val="CCFFC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accent2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accent2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://en.wikipedia.org/wiki/Image:Keio-logo.png" TargetMode="Externa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0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57158" y="2143116"/>
            <a:ext cx="8643998" cy="1143000"/>
          </a:xfrm>
        </p:spPr>
        <p:txBody>
          <a:bodyPr/>
          <a:lstStyle/>
          <a:p>
            <a:r>
              <a:rPr kumimoji="1" lang="en-US" altLang="ja-JP" dirty="0" smtClean="0"/>
              <a:t>Ultra Fine-Grained Run-Time Power Gating of </a:t>
            </a:r>
            <a:br>
              <a:rPr kumimoji="1" lang="en-US" altLang="ja-JP" dirty="0" smtClean="0"/>
            </a:br>
            <a:r>
              <a:rPr kumimoji="1" lang="en-US" altLang="ja-JP" dirty="0" smtClean="0"/>
              <a:t>On-Chip Routers for CMPs 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43042" y="4071942"/>
            <a:ext cx="3214710" cy="1857388"/>
          </a:xfrm>
        </p:spPr>
        <p:txBody>
          <a:bodyPr/>
          <a:lstStyle/>
          <a:p>
            <a:pPr algn="l"/>
            <a:r>
              <a:rPr lang="en-US" altLang="ja-JP" sz="2400" dirty="0" smtClean="0"/>
              <a:t>Hiroki </a:t>
            </a:r>
            <a:r>
              <a:rPr lang="en-US" altLang="ja-JP" sz="2400" dirty="0" err="1" smtClean="0"/>
              <a:t>Matsutani</a:t>
            </a:r>
            <a:endParaRPr lang="en-US" altLang="ja-JP" sz="2400" dirty="0" smtClean="0"/>
          </a:p>
          <a:p>
            <a:pPr algn="l"/>
            <a:r>
              <a:rPr lang="en-US" altLang="ja-JP" sz="2400" dirty="0" err="1" smtClean="0"/>
              <a:t>Michihiro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Koibuchi</a:t>
            </a:r>
            <a:endParaRPr lang="en-US" altLang="ja-JP" sz="2400" dirty="0" smtClean="0"/>
          </a:p>
          <a:p>
            <a:pPr algn="l"/>
            <a:r>
              <a:rPr lang="en-US" altLang="ja-JP" sz="2400" dirty="0" smtClean="0"/>
              <a:t>Daisuke </a:t>
            </a:r>
            <a:r>
              <a:rPr lang="en-US" altLang="ja-JP" sz="2400" dirty="0" err="1" smtClean="0"/>
              <a:t>Ikebuchi</a:t>
            </a:r>
            <a:endParaRPr lang="en-US" altLang="ja-JP" sz="2400" dirty="0" smtClean="0"/>
          </a:p>
          <a:p>
            <a:pPr algn="l"/>
            <a:r>
              <a:rPr lang="en-US" altLang="ja-JP" sz="2400" dirty="0" err="1" smtClean="0"/>
              <a:t>Kimiyoshi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Usami</a:t>
            </a:r>
            <a:endParaRPr lang="en-US" altLang="ja-JP" sz="2400" dirty="0" smtClean="0"/>
          </a:p>
          <a:p>
            <a:pPr algn="l"/>
            <a:r>
              <a:rPr lang="en-US" altLang="ja-JP" sz="2400" dirty="0" smtClean="0"/>
              <a:t>Hiroshi Nakamura </a:t>
            </a:r>
          </a:p>
          <a:p>
            <a:pPr algn="l"/>
            <a:r>
              <a:rPr lang="en-US" altLang="ja-JP" sz="2400" dirty="0" err="1" smtClean="0"/>
              <a:t>Hideharu</a:t>
            </a:r>
            <a:r>
              <a:rPr lang="en-US" altLang="ja-JP" sz="2400" dirty="0" smtClean="0"/>
              <a:t> Amano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500430" y="0"/>
            <a:ext cx="5643570" cy="1447800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pic>
        <p:nvPicPr>
          <p:cNvPr id="6" name="図 5" descr="NII_logo4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6355" y="382588"/>
            <a:ext cx="129540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C:\Documents and Settings\nn\My Documents\U-tokyo_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3" y="71438"/>
            <a:ext cx="1257300" cy="125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図 7" descr="a02_05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81748" y="1"/>
            <a:ext cx="1362251" cy="1357298"/>
          </a:xfrm>
          <a:prstGeom prst="rect">
            <a:avLst/>
          </a:prstGeom>
        </p:spPr>
      </p:pic>
      <p:pic>
        <p:nvPicPr>
          <p:cNvPr id="5" name="Picture 5" descr="Image:Keio-logo.png">
            <a:hlinkClick r:id="rId5" tooltip="Image:Keio-logo.png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26218" y="0"/>
            <a:ext cx="1303337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サブタイトル 2"/>
          <p:cNvSpPr txBox="1">
            <a:spLocks/>
          </p:cNvSpPr>
          <p:nvPr/>
        </p:nvSpPr>
        <p:spPr bwMode="auto">
          <a:xfrm>
            <a:off x="4214810" y="4071942"/>
            <a:ext cx="328614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1" lang="en-US" altLang="ja-JP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Tokyo, Japan)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(NII, Japan)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(Keio </a:t>
            </a:r>
            <a:r>
              <a:rPr kumimoji="1" lang="en-US" altLang="ja-JP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Japan)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(Shibaura IT, Japan)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1" lang="en-US" altLang="ja-JP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Tokyo, Japan)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(Keio </a:t>
            </a:r>
            <a:r>
              <a:rPr kumimoji="1" lang="en-US" altLang="ja-JP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Japan)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コンテンツ プレースホルダ 13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701118" cy="1514468"/>
          </a:xfrm>
        </p:spPr>
        <p:txBody>
          <a:bodyPr/>
          <a:lstStyle/>
          <a:p>
            <a:r>
              <a:rPr lang="en-US" altLang="ja-JP" dirty="0" smtClean="0"/>
              <a:t>Router is divided into many Micro-power-domains</a:t>
            </a:r>
          </a:p>
          <a:p>
            <a:pPr lvl="1"/>
            <a:r>
              <a:rPr lang="en-US" altLang="ja-JP" dirty="0" smtClean="0"/>
              <a:t>Input VC buffers, Output latches</a:t>
            </a:r>
          </a:p>
          <a:p>
            <a:pPr lvl="1"/>
            <a:r>
              <a:rPr lang="en-US" altLang="ja-JP" dirty="0" smtClean="0"/>
              <a:t>Crossbar </a:t>
            </a:r>
            <a:r>
              <a:rPr lang="en-US" altLang="ja-JP" dirty="0" err="1" smtClean="0"/>
              <a:t>MUXes</a:t>
            </a:r>
            <a:r>
              <a:rPr lang="en-US" altLang="ja-JP" dirty="0" smtClean="0"/>
              <a:t>, VC </a:t>
            </a:r>
            <a:r>
              <a:rPr lang="en-US" altLang="ja-JP" dirty="0" err="1" smtClean="0"/>
              <a:t>MUXes</a:t>
            </a:r>
            <a:endParaRPr lang="en-US" altLang="ja-JP" dirty="0" smtClean="0"/>
          </a:p>
        </p:txBody>
      </p:sp>
      <p:sp>
        <p:nvSpPr>
          <p:cNvPr id="139" name="タイトル 12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Fine-grain run-time PG router</a:t>
            </a:r>
            <a:endParaRPr kumimoji="1" lang="ja-JP" altLang="en-US" dirty="0"/>
          </a:p>
        </p:txBody>
      </p:sp>
      <p:sp>
        <p:nvSpPr>
          <p:cNvPr id="140" name="右中かっこ 5"/>
          <p:cNvSpPr>
            <a:spLocks/>
          </p:cNvSpPr>
          <p:nvPr/>
        </p:nvSpPr>
        <p:spPr bwMode="auto">
          <a:xfrm>
            <a:off x="5929322" y="1428744"/>
            <a:ext cx="285750" cy="1000124"/>
          </a:xfrm>
          <a:prstGeom prst="rightBrace">
            <a:avLst>
              <a:gd name="adj1" fmla="val 101823"/>
              <a:gd name="adj2" fmla="val 50000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noAutofit/>
          </a:bodyPr>
          <a:lstStyle/>
          <a:p>
            <a:pPr>
              <a:spcBef>
                <a:spcPct val="50000"/>
              </a:spcBef>
            </a:pPr>
            <a:endParaRPr lang="ja-JP" altLang="en-US" sz="20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41" name="テキスト ボックス 6"/>
          <p:cNvSpPr txBox="1">
            <a:spLocks noChangeArrowheads="1"/>
          </p:cNvSpPr>
          <p:nvPr/>
        </p:nvSpPr>
        <p:spPr bwMode="auto">
          <a:xfrm>
            <a:off x="6215104" y="1571620"/>
            <a:ext cx="2357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dirty="0" smtClean="0"/>
              <a:t>35 power domains</a:t>
            </a:r>
          </a:p>
          <a:p>
            <a:r>
              <a:rPr lang="en-US" altLang="ja-JP" sz="2000" dirty="0" smtClean="0"/>
              <a:t>in a 5-port router</a:t>
            </a:r>
            <a:endParaRPr lang="ja-JP" altLang="en-US" sz="2000" dirty="0"/>
          </a:p>
        </p:txBody>
      </p:sp>
      <p:sp>
        <p:nvSpPr>
          <p:cNvPr id="136" name="Rectangle 2"/>
          <p:cNvSpPr>
            <a:spLocks noChangeArrowheads="1"/>
          </p:cNvSpPr>
          <p:nvPr/>
        </p:nvSpPr>
        <p:spPr bwMode="auto">
          <a:xfrm>
            <a:off x="2143108" y="2357430"/>
            <a:ext cx="5213395" cy="4429133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37" name="Rectangle 47"/>
          <p:cNvSpPr>
            <a:spLocks noChangeArrowheads="1"/>
          </p:cNvSpPr>
          <p:nvPr/>
        </p:nvSpPr>
        <p:spPr bwMode="auto">
          <a:xfrm>
            <a:off x="4572000" y="2469818"/>
            <a:ext cx="2000264" cy="459116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138" name="Text Box 48"/>
          <p:cNvSpPr txBox="1">
            <a:spLocks noChangeArrowheads="1"/>
          </p:cNvSpPr>
          <p:nvPr/>
        </p:nvSpPr>
        <p:spPr bwMode="auto">
          <a:xfrm>
            <a:off x="4919674" y="2527297"/>
            <a:ext cx="129540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ARBITER</a:t>
            </a:r>
          </a:p>
        </p:txBody>
      </p:sp>
      <p:sp>
        <p:nvSpPr>
          <p:cNvPr id="142" name="Line 54"/>
          <p:cNvSpPr>
            <a:spLocks noChangeShapeType="1"/>
          </p:cNvSpPr>
          <p:nvPr/>
        </p:nvSpPr>
        <p:spPr bwMode="auto">
          <a:xfrm>
            <a:off x="1819250" y="3238500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43" name="Text Box 55"/>
          <p:cNvSpPr txBox="1">
            <a:spLocks noChangeArrowheads="1"/>
          </p:cNvSpPr>
          <p:nvPr/>
        </p:nvSpPr>
        <p:spPr bwMode="auto">
          <a:xfrm>
            <a:off x="1211237" y="3027363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44" name="Text Box 56"/>
          <p:cNvSpPr txBox="1">
            <a:spLocks noChangeArrowheads="1"/>
          </p:cNvSpPr>
          <p:nvPr/>
        </p:nvSpPr>
        <p:spPr bwMode="auto">
          <a:xfrm>
            <a:off x="1211237" y="3778250"/>
            <a:ext cx="4381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X-</a:t>
            </a:r>
          </a:p>
        </p:txBody>
      </p:sp>
      <p:sp>
        <p:nvSpPr>
          <p:cNvPr id="145" name="Text Box 57"/>
          <p:cNvSpPr txBox="1">
            <a:spLocks noChangeArrowheads="1"/>
          </p:cNvSpPr>
          <p:nvPr/>
        </p:nvSpPr>
        <p:spPr bwMode="auto">
          <a:xfrm>
            <a:off x="1211237" y="4540250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146" name="Text Box 58"/>
          <p:cNvSpPr txBox="1">
            <a:spLocks noChangeArrowheads="1"/>
          </p:cNvSpPr>
          <p:nvPr/>
        </p:nvSpPr>
        <p:spPr bwMode="auto">
          <a:xfrm>
            <a:off x="1209650" y="5302250"/>
            <a:ext cx="414337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47" name="Text Box 59"/>
          <p:cNvSpPr txBox="1">
            <a:spLocks noChangeArrowheads="1"/>
          </p:cNvSpPr>
          <p:nvPr/>
        </p:nvSpPr>
        <p:spPr bwMode="auto">
          <a:xfrm>
            <a:off x="928662" y="6064250"/>
            <a:ext cx="923925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148" name="Text Box 60"/>
          <p:cNvSpPr txBox="1">
            <a:spLocks noChangeArrowheads="1"/>
          </p:cNvSpPr>
          <p:nvPr/>
        </p:nvSpPr>
        <p:spPr bwMode="auto">
          <a:xfrm>
            <a:off x="7753378" y="3016250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49" name="Text Box 61"/>
          <p:cNvSpPr txBox="1">
            <a:spLocks noChangeArrowheads="1"/>
          </p:cNvSpPr>
          <p:nvPr/>
        </p:nvSpPr>
        <p:spPr bwMode="auto">
          <a:xfrm>
            <a:off x="7753378" y="3767138"/>
            <a:ext cx="4381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150" name="Text Box 62"/>
          <p:cNvSpPr txBox="1">
            <a:spLocks noChangeArrowheads="1"/>
          </p:cNvSpPr>
          <p:nvPr/>
        </p:nvSpPr>
        <p:spPr bwMode="auto">
          <a:xfrm>
            <a:off x="7753378" y="4529138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Y+</a:t>
            </a:r>
          </a:p>
        </p:txBody>
      </p:sp>
      <p:sp>
        <p:nvSpPr>
          <p:cNvPr id="151" name="Text Box 63"/>
          <p:cNvSpPr txBox="1">
            <a:spLocks noChangeArrowheads="1"/>
          </p:cNvSpPr>
          <p:nvPr/>
        </p:nvSpPr>
        <p:spPr bwMode="auto">
          <a:xfrm>
            <a:off x="7751791" y="5291138"/>
            <a:ext cx="414337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52" name="Text Box 64"/>
          <p:cNvSpPr txBox="1">
            <a:spLocks noChangeArrowheads="1"/>
          </p:cNvSpPr>
          <p:nvPr/>
        </p:nvSpPr>
        <p:spPr bwMode="auto">
          <a:xfrm>
            <a:off x="7720041" y="6053138"/>
            <a:ext cx="923925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153" name="Line 80"/>
          <p:cNvSpPr>
            <a:spLocks noChangeShapeType="1"/>
          </p:cNvSpPr>
          <p:nvPr/>
        </p:nvSpPr>
        <p:spPr bwMode="auto">
          <a:xfrm>
            <a:off x="1817662" y="4043363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4" name="Line 81"/>
          <p:cNvSpPr>
            <a:spLocks noChangeShapeType="1"/>
          </p:cNvSpPr>
          <p:nvPr/>
        </p:nvSpPr>
        <p:spPr bwMode="auto">
          <a:xfrm>
            <a:off x="1828775" y="4795838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6" name="Line 82"/>
          <p:cNvSpPr>
            <a:spLocks noChangeShapeType="1"/>
          </p:cNvSpPr>
          <p:nvPr/>
        </p:nvSpPr>
        <p:spPr bwMode="auto">
          <a:xfrm>
            <a:off x="1828775" y="5556250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7" name="Line 83"/>
          <p:cNvSpPr>
            <a:spLocks noChangeShapeType="1"/>
          </p:cNvSpPr>
          <p:nvPr/>
        </p:nvSpPr>
        <p:spPr bwMode="auto">
          <a:xfrm>
            <a:off x="1828775" y="6308725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8" name="Line 84"/>
          <p:cNvSpPr>
            <a:spLocks noChangeShapeType="1"/>
          </p:cNvSpPr>
          <p:nvPr/>
        </p:nvSpPr>
        <p:spPr bwMode="auto">
          <a:xfrm flipV="1">
            <a:off x="3371837" y="30861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9" name="Line 85"/>
          <p:cNvSpPr>
            <a:spLocks noChangeShapeType="1"/>
          </p:cNvSpPr>
          <p:nvPr/>
        </p:nvSpPr>
        <p:spPr bwMode="auto">
          <a:xfrm flipV="1">
            <a:off x="3371837" y="33909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0" name="Line 86"/>
          <p:cNvSpPr>
            <a:spLocks noChangeShapeType="1"/>
          </p:cNvSpPr>
          <p:nvPr/>
        </p:nvSpPr>
        <p:spPr bwMode="auto">
          <a:xfrm flipV="1">
            <a:off x="3368662" y="3890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1" name="Line 87"/>
          <p:cNvSpPr>
            <a:spLocks noChangeShapeType="1"/>
          </p:cNvSpPr>
          <p:nvPr/>
        </p:nvSpPr>
        <p:spPr bwMode="auto">
          <a:xfrm flipV="1">
            <a:off x="3368662" y="4195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2" name="Line 88"/>
          <p:cNvSpPr>
            <a:spLocks noChangeShapeType="1"/>
          </p:cNvSpPr>
          <p:nvPr/>
        </p:nvSpPr>
        <p:spPr bwMode="auto">
          <a:xfrm flipV="1">
            <a:off x="3368662" y="4652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3" name="Line 89"/>
          <p:cNvSpPr>
            <a:spLocks noChangeShapeType="1"/>
          </p:cNvSpPr>
          <p:nvPr/>
        </p:nvSpPr>
        <p:spPr bwMode="auto">
          <a:xfrm flipV="1">
            <a:off x="3368662" y="4957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4" name="Line 90"/>
          <p:cNvSpPr>
            <a:spLocks noChangeShapeType="1"/>
          </p:cNvSpPr>
          <p:nvPr/>
        </p:nvSpPr>
        <p:spPr bwMode="auto">
          <a:xfrm flipV="1">
            <a:off x="3368662" y="5414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5" name="Line 91"/>
          <p:cNvSpPr>
            <a:spLocks noChangeShapeType="1"/>
          </p:cNvSpPr>
          <p:nvPr/>
        </p:nvSpPr>
        <p:spPr bwMode="auto">
          <a:xfrm flipV="1">
            <a:off x="3368662" y="5719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6" name="Line 92"/>
          <p:cNvSpPr>
            <a:spLocks noChangeShapeType="1"/>
          </p:cNvSpPr>
          <p:nvPr/>
        </p:nvSpPr>
        <p:spPr bwMode="auto">
          <a:xfrm flipV="1">
            <a:off x="3368662" y="6176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7" name="Line 93"/>
          <p:cNvSpPr>
            <a:spLocks noChangeShapeType="1"/>
          </p:cNvSpPr>
          <p:nvPr/>
        </p:nvSpPr>
        <p:spPr bwMode="auto">
          <a:xfrm flipV="1">
            <a:off x="3368662" y="6481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8" name="Freeform 94"/>
          <p:cNvSpPr>
            <a:spLocks/>
          </p:cNvSpPr>
          <p:nvPr/>
        </p:nvSpPr>
        <p:spPr bwMode="auto">
          <a:xfrm>
            <a:off x="3730580" y="2913063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69" name="Line 99"/>
          <p:cNvSpPr>
            <a:spLocks noChangeShapeType="1"/>
          </p:cNvSpPr>
          <p:nvPr/>
        </p:nvSpPr>
        <p:spPr bwMode="auto">
          <a:xfrm>
            <a:off x="4073513" y="3238500"/>
            <a:ext cx="423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0" name="Line 100"/>
          <p:cNvSpPr>
            <a:spLocks noChangeShapeType="1"/>
          </p:cNvSpPr>
          <p:nvPr/>
        </p:nvSpPr>
        <p:spPr bwMode="auto">
          <a:xfrm>
            <a:off x="4062400" y="4022725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1" name="Line 101"/>
          <p:cNvSpPr>
            <a:spLocks noChangeShapeType="1"/>
          </p:cNvSpPr>
          <p:nvPr/>
        </p:nvSpPr>
        <p:spPr bwMode="auto">
          <a:xfrm>
            <a:off x="4062400" y="479583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2" name="Line 102"/>
          <p:cNvSpPr>
            <a:spLocks noChangeShapeType="1"/>
          </p:cNvSpPr>
          <p:nvPr/>
        </p:nvSpPr>
        <p:spPr bwMode="auto">
          <a:xfrm>
            <a:off x="4062400" y="5580063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3" name="Line 103"/>
          <p:cNvSpPr>
            <a:spLocks noChangeShapeType="1"/>
          </p:cNvSpPr>
          <p:nvPr/>
        </p:nvSpPr>
        <p:spPr bwMode="auto">
          <a:xfrm>
            <a:off x="4062400" y="631983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5" name="Freeform 94"/>
          <p:cNvSpPr>
            <a:spLocks/>
          </p:cNvSpPr>
          <p:nvPr/>
        </p:nvSpPr>
        <p:spPr bwMode="auto">
          <a:xfrm>
            <a:off x="3730580" y="4514850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6" name="Freeform 94"/>
          <p:cNvSpPr>
            <a:spLocks/>
          </p:cNvSpPr>
          <p:nvPr/>
        </p:nvSpPr>
        <p:spPr bwMode="auto">
          <a:xfrm>
            <a:off x="3730580" y="5270500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7" name="Freeform 94"/>
          <p:cNvSpPr>
            <a:spLocks/>
          </p:cNvSpPr>
          <p:nvPr/>
        </p:nvSpPr>
        <p:spPr bwMode="auto">
          <a:xfrm>
            <a:off x="3730580" y="6015038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8" name="Rectangle 38"/>
          <p:cNvSpPr>
            <a:spLocks noChangeArrowheads="1"/>
          </p:cNvSpPr>
          <p:nvPr/>
        </p:nvSpPr>
        <p:spPr bwMode="auto">
          <a:xfrm>
            <a:off x="2587579" y="321468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79" name="Rectangle 38"/>
          <p:cNvSpPr>
            <a:spLocks noChangeArrowheads="1"/>
          </p:cNvSpPr>
          <p:nvPr/>
        </p:nvSpPr>
        <p:spPr bwMode="auto">
          <a:xfrm>
            <a:off x="2760617" y="32146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0" name="Rectangle 38"/>
          <p:cNvSpPr>
            <a:spLocks noChangeArrowheads="1"/>
          </p:cNvSpPr>
          <p:nvPr/>
        </p:nvSpPr>
        <p:spPr bwMode="auto">
          <a:xfrm>
            <a:off x="2935242" y="32146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181" name="グループ化 135"/>
          <p:cNvGrpSpPr/>
          <p:nvPr/>
        </p:nvGrpSpPr>
        <p:grpSpPr>
          <a:xfrm>
            <a:off x="2587579" y="2857498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82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3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4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5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86" name="Rectangle 38"/>
          <p:cNvSpPr>
            <a:spLocks noChangeArrowheads="1"/>
          </p:cNvSpPr>
          <p:nvPr/>
        </p:nvSpPr>
        <p:spPr bwMode="auto">
          <a:xfrm>
            <a:off x="3108279" y="321468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7" name="Rectangle 38"/>
          <p:cNvSpPr>
            <a:spLocks noChangeArrowheads="1"/>
          </p:cNvSpPr>
          <p:nvPr/>
        </p:nvSpPr>
        <p:spPr bwMode="auto">
          <a:xfrm>
            <a:off x="2587579" y="3643313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8" name="Rectangle 38"/>
          <p:cNvSpPr>
            <a:spLocks noChangeArrowheads="1"/>
          </p:cNvSpPr>
          <p:nvPr/>
        </p:nvSpPr>
        <p:spPr bwMode="auto">
          <a:xfrm>
            <a:off x="2587579" y="400050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9" name="Rectangle 38"/>
          <p:cNvSpPr>
            <a:spLocks noChangeArrowheads="1"/>
          </p:cNvSpPr>
          <p:nvPr/>
        </p:nvSpPr>
        <p:spPr bwMode="auto">
          <a:xfrm>
            <a:off x="2760617" y="36433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0" name="Rectangle 38"/>
          <p:cNvSpPr>
            <a:spLocks noChangeArrowheads="1"/>
          </p:cNvSpPr>
          <p:nvPr/>
        </p:nvSpPr>
        <p:spPr bwMode="auto">
          <a:xfrm>
            <a:off x="2760617" y="40005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1" name="Rectangle 38"/>
          <p:cNvSpPr>
            <a:spLocks noChangeArrowheads="1"/>
          </p:cNvSpPr>
          <p:nvPr/>
        </p:nvSpPr>
        <p:spPr bwMode="auto">
          <a:xfrm>
            <a:off x="2935242" y="36433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2" name="Rectangle 38"/>
          <p:cNvSpPr>
            <a:spLocks noChangeArrowheads="1"/>
          </p:cNvSpPr>
          <p:nvPr/>
        </p:nvSpPr>
        <p:spPr bwMode="auto">
          <a:xfrm>
            <a:off x="2935242" y="40005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3" name="Rectangle 38"/>
          <p:cNvSpPr>
            <a:spLocks noChangeArrowheads="1"/>
          </p:cNvSpPr>
          <p:nvPr/>
        </p:nvSpPr>
        <p:spPr bwMode="auto">
          <a:xfrm>
            <a:off x="3108279" y="3643313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4" name="Rectangle 38"/>
          <p:cNvSpPr>
            <a:spLocks noChangeArrowheads="1"/>
          </p:cNvSpPr>
          <p:nvPr/>
        </p:nvSpPr>
        <p:spPr bwMode="auto">
          <a:xfrm>
            <a:off x="3108279" y="400050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5" name="Rectangle 38"/>
          <p:cNvSpPr>
            <a:spLocks noChangeArrowheads="1"/>
          </p:cNvSpPr>
          <p:nvPr/>
        </p:nvSpPr>
        <p:spPr bwMode="auto">
          <a:xfrm>
            <a:off x="2587579" y="4429125"/>
            <a:ext cx="173038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6" name="Rectangle 38"/>
          <p:cNvSpPr>
            <a:spLocks noChangeArrowheads="1"/>
          </p:cNvSpPr>
          <p:nvPr/>
        </p:nvSpPr>
        <p:spPr bwMode="auto">
          <a:xfrm>
            <a:off x="2587579" y="4786313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7" name="Rectangle 38"/>
          <p:cNvSpPr>
            <a:spLocks noChangeArrowheads="1"/>
          </p:cNvSpPr>
          <p:nvPr/>
        </p:nvSpPr>
        <p:spPr bwMode="auto">
          <a:xfrm>
            <a:off x="2760617" y="4429125"/>
            <a:ext cx="173037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8" name="Rectangle 38"/>
          <p:cNvSpPr>
            <a:spLocks noChangeArrowheads="1"/>
          </p:cNvSpPr>
          <p:nvPr/>
        </p:nvSpPr>
        <p:spPr bwMode="auto">
          <a:xfrm>
            <a:off x="2760617" y="47863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9" name="Rectangle 38"/>
          <p:cNvSpPr>
            <a:spLocks noChangeArrowheads="1"/>
          </p:cNvSpPr>
          <p:nvPr/>
        </p:nvSpPr>
        <p:spPr bwMode="auto">
          <a:xfrm>
            <a:off x="2935242" y="4429125"/>
            <a:ext cx="173037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0" name="Rectangle 38"/>
          <p:cNvSpPr>
            <a:spLocks noChangeArrowheads="1"/>
          </p:cNvSpPr>
          <p:nvPr/>
        </p:nvSpPr>
        <p:spPr bwMode="auto">
          <a:xfrm>
            <a:off x="2935242" y="47863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1" name="Rectangle 38"/>
          <p:cNvSpPr>
            <a:spLocks noChangeArrowheads="1"/>
          </p:cNvSpPr>
          <p:nvPr/>
        </p:nvSpPr>
        <p:spPr bwMode="auto">
          <a:xfrm>
            <a:off x="3108279" y="4429125"/>
            <a:ext cx="173038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2" name="Rectangle 38"/>
          <p:cNvSpPr>
            <a:spLocks noChangeArrowheads="1"/>
          </p:cNvSpPr>
          <p:nvPr/>
        </p:nvSpPr>
        <p:spPr bwMode="auto">
          <a:xfrm>
            <a:off x="3108279" y="4786313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3" name="Rectangle 38"/>
          <p:cNvSpPr>
            <a:spLocks noChangeArrowheads="1"/>
          </p:cNvSpPr>
          <p:nvPr/>
        </p:nvSpPr>
        <p:spPr bwMode="auto">
          <a:xfrm>
            <a:off x="2587579" y="521493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4" name="Rectangle 38"/>
          <p:cNvSpPr>
            <a:spLocks noChangeArrowheads="1"/>
          </p:cNvSpPr>
          <p:nvPr/>
        </p:nvSpPr>
        <p:spPr bwMode="auto">
          <a:xfrm>
            <a:off x="2587579" y="5572125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5" name="Rectangle 38"/>
          <p:cNvSpPr>
            <a:spLocks noChangeArrowheads="1"/>
          </p:cNvSpPr>
          <p:nvPr/>
        </p:nvSpPr>
        <p:spPr bwMode="auto">
          <a:xfrm>
            <a:off x="2760617" y="521493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6" name="Rectangle 38"/>
          <p:cNvSpPr>
            <a:spLocks noChangeArrowheads="1"/>
          </p:cNvSpPr>
          <p:nvPr/>
        </p:nvSpPr>
        <p:spPr bwMode="auto">
          <a:xfrm>
            <a:off x="2760617" y="55721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7" name="Rectangle 38"/>
          <p:cNvSpPr>
            <a:spLocks noChangeArrowheads="1"/>
          </p:cNvSpPr>
          <p:nvPr/>
        </p:nvSpPr>
        <p:spPr bwMode="auto">
          <a:xfrm>
            <a:off x="2935242" y="521493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8" name="Rectangle 38"/>
          <p:cNvSpPr>
            <a:spLocks noChangeArrowheads="1"/>
          </p:cNvSpPr>
          <p:nvPr/>
        </p:nvSpPr>
        <p:spPr bwMode="auto">
          <a:xfrm>
            <a:off x="2935242" y="55721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9" name="Rectangle 38"/>
          <p:cNvSpPr>
            <a:spLocks noChangeArrowheads="1"/>
          </p:cNvSpPr>
          <p:nvPr/>
        </p:nvSpPr>
        <p:spPr bwMode="auto">
          <a:xfrm>
            <a:off x="3108279" y="521493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0" name="Rectangle 38"/>
          <p:cNvSpPr>
            <a:spLocks noChangeArrowheads="1"/>
          </p:cNvSpPr>
          <p:nvPr/>
        </p:nvSpPr>
        <p:spPr bwMode="auto">
          <a:xfrm>
            <a:off x="3108279" y="5572125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1" name="Rectangle 38"/>
          <p:cNvSpPr>
            <a:spLocks noChangeArrowheads="1"/>
          </p:cNvSpPr>
          <p:nvPr/>
        </p:nvSpPr>
        <p:spPr bwMode="auto">
          <a:xfrm>
            <a:off x="2587579" y="600075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2" name="Rectangle 38"/>
          <p:cNvSpPr>
            <a:spLocks noChangeArrowheads="1"/>
          </p:cNvSpPr>
          <p:nvPr/>
        </p:nvSpPr>
        <p:spPr bwMode="auto">
          <a:xfrm>
            <a:off x="2587579" y="6357938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3" name="Rectangle 38"/>
          <p:cNvSpPr>
            <a:spLocks noChangeArrowheads="1"/>
          </p:cNvSpPr>
          <p:nvPr/>
        </p:nvSpPr>
        <p:spPr bwMode="auto">
          <a:xfrm>
            <a:off x="2760617" y="600075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4" name="Rectangle 38"/>
          <p:cNvSpPr>
            <a:spLocks noChangeArrowheads="1"/>
          </p:cNvSpPr>
          <p:nvPr/>
        </p:nvSpPr>
        <p:spPr bwMode="auto">
          <a:xfrm>
            <a:off x="2760617" y="635793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5" name="Rectangle 38"/>
          <p:cNvSpPr>
            <a:spLocks noChangeArrowheads="1"/>
          </p:cNvSpPr>
          <p:nvPr/>
        </p:nvSpPr>
        <p:spPr bwMode="auto">
          <a:xfrm>
            <a:off x="2935242" y="600075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6" name="Rectangle 38"/>
          <p:cNvSpPr>
            <a:spLocks noChangeArrowheads="1"/>
          </p:cNvSpPr>
          <p:nvPr/>
        </p:nvSpPr>
        <p:spPr bwMode="auto">
          <a:xfrm>
            <a:off x="2935242" y="635793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7" name="Rectangle 38"/>
          <p:cNvSpPr>
            <a:spLocks noChangeArrowheads="1"/>
          </p:cNvSpPr>
          <p:nvPr/>
        </p:nvSpPr>
        <p:spPr bwMode="auto">
          <a:xfrm>
            <a:off x="3108279" y="600075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8" name="Rectangle 38"/>
          <p:cNvSpPr>
            <a:spLocks noChangeArrowheads="1"/>
          </p:cNvSpPr>
          <p:nvPr/>
        </p:nvSpPr>
        <p:spPr bwMode="auto">
          <a:xfrm>
            <a:off x="3108279" y="6357938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9" name="Rectangle 38"/>
          <p:cNvSpPr>
            <a:spLocks noChangeArrowheads="1"/>
          </p:cNvSpPr>
          <p:nvPr/>
        </p:nvSpPr>
        <p:spPr bwMode="auto">
          <a:xfrm>
            <a:off x="6897716" y="53578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0" name="Rectangle 38"/>
          <p:cNvSpPr>
            <a:spLocks noChangeArrowheads="1"/>
          </p:cNvSpPr>
          <p:nvPr/>
        </p:nvSpPr>
        <p:spPr bwMode="auto">
          <a:xfrm>
            <a:off x="6897716" y="61436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1" name="Rectangle 38"/>
          <p:cNvSpPr>
            <a:spLocks noChangeArrowheads="1"/>
          </p:cNvSpPr>
          <p:nvPr/>
        </p:nvSpPr>
        <p:spPr bwMode="auto">
          <a:xfrm>
            <a:off x="6897716" y="45720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2" name="Rectangle 38"/>
          <p:cNvSpPr>
            <a:spLocks noChangeArrowheads="1"/>
          </p:cNvSpPr>
          <p:nvPr/>
        </p:nvSpPr>
        <p:spPr bwMode="auto">
          <a:xfrm>
            <a:off x="6897716" y="30718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3" name="Rectangle 38"/>
          <p:cNvSpPr>
            <a:spLocks noChangeArrowheads="1"/>
          </p:cNvSpPr>
          <p:nvPr/>
        </p:nvSpPr>
        <p:spPr bwMode="auto">
          <a:xfrm>
            <a:off x="6897716" y="37861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224" name="グループ化 136"/>
          <p:cNvGrpSpPr/>
          <p:nvPr/>
        </p:nvGrpSpPr>
        <p:grpSpPr>
          <a:xfrm>
            <a:off x="2587572" y="2857496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2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29" name="グループ化 142"/>
          <p:cNvGrpSpPr/>
          <p:nvPr/>
        </p:nvGrpSpPr>
        <p:grpSpPr>
          <a:xfrm>
            <a:off x="2587572" y="3214686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3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34" name="グループ化 152"/>
          <p:cNvGrpSpPr/>
          <p:nvPr/>
        </p:nvGrpSpPr>
        <p:grpSpPr>
          <a:xfrm>
            <a:off x="2587572" y="4000504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3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39" name="グループ化 167"/>
          <p:cNvGrpSpPr/>
          <p:nvPr/>
        </p:nvGrpSpPr>
        <p:grpSpPr>
          <a:xfrm>
            <a:off x="2587572" y="5214950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4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44" name="グループ化 172"/>
          <p:cNvGrpSpPr/>
          <p:nvPr/>
        </p:nvGrpSpPr>
        <p:grpSpPr>
          <a:xfrm>
            <a:off x="2587572" y="5572140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4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49" name="グループ化 177"/>
          <p:cNvGrpSpPr/>
          <p:nvPr/>
        </p:nvGrpSpPr>
        <p:grpSpPr>
          <a:xfrm>
            <a:off x="2587572" y="6000768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5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254" name="Rectangle 3"/>
          <p:cNvSpPr>
            <a:spLocks noChangeArrowheads="1"/>
          </p:cNvSpPr>
          <p:nvPr/>
        </p:nvSpPr>
        <p:spPr bwMode="auto">
          <a:xfrm>
            <a:off x="4572000" y="3000372"/>
            <a:ext cx="1998705" cy="35719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55" name="Text Box 46"/>
          <p:cNvSpPr txBox="1">
            <a:spLocks noChangeArrowheads="1"/>
          </p:cNvSpPr>
          <p:nvPr/>
        </p:nvSpPr>
        <p:spPr bwMode="auto">
          <a:xfrm>
            <a:off x="4572000" y="5657848"/>
            <a:ext cx="1655762" cy="7096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ja-JP" altLang="en-US" sz="2000" dirty="0">
                <a:cs typeface="Arial" charset="0"/>
              </a:rPr>
              <a:t>5</a:t>
            </a:r>
            <a:r>
              <a:rPr lang="en-US" altLang="ja-JP" sz="2000" dirty="0">
                <a:cs typeface="Arial" charset="0"/>
              </a:rPr>
              <a:t>x5 CROSSBAR</a:t>
            </a:r>
          </a:p>
        </p:txBody>
      </p:sp>
      <p:sp>
        <p:nvSpPr>
          <p:cNvPr id="256" name="Line 104"/>
          <p:cNvSpPr>
            <a:spLocks noChangeShapeType="1"/>
          </p:cNvSpPr>
          <p:nvPr/>
        </p:nvSpPr>
        <p:spPr bwMode="auto">
          <a:xfrm flipH="1">
            <a:off x="4929198" y="3905248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7" name="Line 105"/>
          <p:cNvSpPr>
            <a:spLocks noChangeShapeType="1"/>
          </p:cNvSpPr>
          <p:nvPr/>
        </p:nvSpPr>
        <p:spPr bwMode="auto">
          <a:xfrm>
            <a:off x="4929198" y="3905248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8" name="Line 106"/>
          <p:cNvSpPr>
            <a:spLocks noChangeShapeType="1"/>
          </p:cNvSpPr>
          <p:nvPr/>
        </p:nvSpPr>
        <p:spPr bwMode="auto">
          <a:xfrm>
            <a:off x="4776798" y="55054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9" name="Line 107"/>
          <p:cNvSpPr>
            <a:spLocks noChangeShapeType="1"/>
          </p:cNvSpPr>
          <p:nvPr/>
        </p:nvSpPr>
        <p:spPr bwMode="auto">
          <a:xfrm>
            <a:off x="5919798" y="55054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0" name="Line 108"/>
          <p:cNvSpPr>
            <a:spLocks noChangeShapeType="1"/>
          </p:cNvSpPr>
          <p:nvPr/>
        </p:nvSpPr>
        <p:spPr bwMode="auto">
          <a:xfrm>
            <a:off x="4776798" y="39052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1" name="Line 109"/>
          <p:cNvSpPr>
            <a:spLocks noChangeShapeType="1"/>
          </p:cNvSpPr>
          <p:nvPr/>
        </p:nvSpPr>
        <p:spPr bwMode="auto">
          <a:xfrm>
            <a:off x="5919798" y="39052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2" name="Rectangle 38"/>
          <p:cNvSpPr>
            <a:spLocks noChangeArrowheads="1"/>
          </p:cNvSpPr>
          <p:nvPr/>
        </p:nvSpPr>
        <p:spPr bwMode="auto">
          <a:xfrm>
            <a:off x="6897734" y="3786190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3" name="Rectangle 38"/>
          <p:cNvSpPr>
            <a:spLocks noChangeArrowheads="1"/>
          </p:cNvSpPr>
          <p:nvPr/>
        </p:nvSpPr>
        <p:spPr bwMode="auto">
          <a:xfrm>
            <a:off x="6897734" y="457200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4" name="Rectangle 38"/>
          <p:cNvSpPr>
            <a:spLocks noChangeArrowheads="1"/>
          </p:cNvSpPr>
          <p:nvPr/>
        </p:nvSpPr>
        <p:spPr bwMode="auto">
          <a:xfrm>
            <a:off x="6897734" y="6143644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5" name="Line 118"/>
          <p:cNvSpPr>
            <a:spLocks noChangeShapeType="1"/>
          </p:cNvSpPr>
          <p:nvPr/>
        </p:nvSpPr>
        <p:spPr bwMode="auto">
          <a:xfrm>
            <a:off x="6654828" y="5524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6" name="Line 119"/>
          <p:cNvSpPr>
            <a:spLocks noChangeShapeType="1"/>
          </p:cNvSpPr>
          <p:nvPr/>
        </p:nvSpPr>
        <p:spPr bwMode="auto">
          <a:xfrm>
            <a:off x="6654828" y="6286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7" name="Line 115"/>
          <p:cNvSpPr>
            <a:spLocks noChangeShapeType="1"/>
          </p:cNvSpPr>
          <p:nvPr/>
        </p:nvSpPr>
        <p:spPr bwMode="auto">
          <a:xfrm>
            <a:off x="6654828" y="3238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8" name="Line 116"/>
          <p:cNvSpPr>
            <a:spLocks noChangeShapeType="1"/>
          </p:cNvSpPr>
          <p:nvPr/>
        </p:nvSpPr>
        <p:spPr bwMode="auto">
          <a:xfrm>
            <a:off x="6654828" y="4000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9" name="Line 117"/>
          <p:cNvSpPr>
            <a:spLocks noChangeShapeType="1"/>
          </p:cNvSpPr>
          <p:nvPr/>
        </p:nvSpPr>
        <p:spPr bwMode="auto">
          <a:xfrm>
            <a:off x="6654828" y="4762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grpSp>
        <p:nvGrpSpPr>
          <p:cNvPr id="270" name="グループ化 157"/>
          <p:cNvGrpSpPr/>
          <p:nvPr/>
        </p:nvGrpSpPr>
        <p:grpSpPr>
          <a:xfrm>
            <a:off x="2587572" y="4786324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71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2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3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4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275" name="Freeform 94"/>
          <p:cNvSpPr>
            <a:spLocks/>
          </p:cNvSpPr>
          <p:nvPr/>
        </p:nvSpPr>
        <p:spPr bwMode="auto">
          <a:xfrm>
            <a:off x="6216631" y="304165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6" name="Freeform 94"/>
          <p:cNvSpPr>
            <a:spLocks/>
          </p:cNvSpPr>
          <p:nvPr/>
        </p:nvSpPr>
        <p:spPr bwMode="auto">
          <a:xfrm>
            <a:off x="6215074" y="447041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7" name="Freeform 94"/>
          <p:cNvSpPr>
            <a:spLocks/>
          </p:cNvSpPr>
          <p:nvPr/>
        </p:nvSpPr>
        <p:spPr bwMode="auto">
          <a:xfrm>
            <a:off x="6216631" y="375603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8" name="Freeform 94"/>
          <p:cNvSpPr>
            <a:spLocks/>
          </p:cNvSpPr>
          <p:nvPr/>
        </p:nvSpPr>
        <p:spPr bwMode="auto">
          <a:xfrm>
            <a:off x="6215074" y="518479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9" name="Freeform 94"/>
          <p:cNvSpPr>
            <a:spLocks/>
          </p:cNvSpPr>
          <p:nvPr/>
        </p:nvSpPr>
        <p:spPr bwMode="auto">
          <a:xfrm>
            <a:off x="6215074" y="589917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96" name="Freeform 94"/>
          <p:cNvSpPr>
            <a:spLocks/>
          </p:cNvSpPr>
          <p:nvPr/>
        </p:nvSpPr>
        <p:spPr bwMode="auto">
          <a:xfrm>
            <a:off x="3730580" y="3729038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grpSp>
        <p:nvGrpSpPr>
          <p:cNvPr id="323" name="グループ化 322"/>
          <p:cNvGrpSpPr/>
          <p:nvPr/>
        </p:nvGrpSpPr>
        <p:grpSpPr>
          <a:xfrm>
            <a:off x="2071670" y="1785926"/>
            <a:ext cx="1428760" cy="1500198"/>
            <a:chOff x="2071670" y="1785926"/>
            <a:chExt cx="1428760" cy="1500198"/>
          </a:xfrm>
        </p:grpSpPr>
        <p:sp>
          <p:nvSpPr>
            <p:cNvPr id="305" name="角丸四角形 304"/>
            <p:cNvSpPr/>
            <p:nvPr/>
          </p:nvSpPr>
          <p:spPr bwMode="auto">
            <a:xfrm>
              <a:off x="2357422" y="2786058"/>
              <a:ext cx="1143008" cy="500066"/>
            </a:xfrm>
            <a:prstGeom prst="roundRect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cxnSp>
          <p:nvCxnSpPr>
            <p:cNvPr id="307" name="直線矢印コネクタ 306"/>
            <p:cNvCxnSpPr/>
            <p:nvPr/>
          </p:nvCxnSpPr>
          <p:spPr bwMode="auto">
            <a:xfrm rot="16200000" flipH="1">
              <a:off x="1857356" y="2000240"/>
              <a:ext cx="928694" cy="500066"/>
            </a:xfrm>
            <a:prstGeom prst="straightConnector1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24" name="グループ化 323"/>
          <p:cNvGrpSpPr/>
          <p:nvPr/>
        </p:nvGrpSpPr>
        <p:grpSpPr>
          <a:xfrm>
            <a:off x="5572132" y="1785926"/>
            <a:ext cx="1643074" cy="1785950"/>
            <a:chOff x="5572132" y="1785926"/>
            <a:chExt cx="1643074" cy="1785950"/>
          </a:xfrm>
        </p:grpSpPr>
        <p:sp>
          <p:nvSpPr>
            <p:cNvPr id="308" name="角丸四角形 307"/>
            <p:cNvSpPr/>
            <p:nvPr/>
          </p:nvSpPr>
          <p:spPr bwMode="auto">
            <a:xfrm>
              <a:off x="6786578" y="2928934"/>
              <a:ext cx="428628" cy="642942"/>
            </a:xfrm>
            <a:prstGeom prst="roundRect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cxnSp>
          <p:nvCxnSpPr>
            <p:cNvPr id="309" name="直線矢印コネクタ 308"/>
            <p:cNvCxnSpPr/>
            <p:nvPr/>
          </p:nvCxnSpPr>
          <p:spPr bwMode="auto">
            <a:xfrm>
              <a:off x="5572132" y="1785926"/>
              <a:ext cx="1214446" cy="1071571"/>
            </a:xfrm>
            <a:prstGeom prst="straightConnector1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25" name="グループ化 324"/>
          <p:cNvGrpSpPr/>
          <p:nvPr/>
        </p:nvGrpSpPr>
        <p:grpSpPr>
          <a:xfrm>
            <a:off x="2786050" y="2214554"/>
            <a:ext cx="3857652" cy="1571636"/>
            <a:chOff x="2786050" y="2214554"/>
            <a:chExt cx="3857652" cy="1571636"/>
          </a:xfrm>
        </p:grpSpPr>
        <p:sp>
          <p:nvSpPr>
            <p:cNvPr id="312" name="角丸四角形 311"/>
            <p:cNvSpPr/>
            <p:nvPr/>
          </p:nvSpPr>
          <p:spPr bwMode="auto">
            <a:xfrm>
              <a:off x="6072198" y="2928934"/>
              <a:ext cx="571504" cy="857256"/>
            </a:xfrm>
            <a:prstGeom prst="roundRect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cxnSp>
          <p:nvCxnSpPr>
            <p:cNvPr id="313" name="直線矢印コネクタ 312"/>
            <p:cNvCxnSpPr/>
            <p:nvPr/>
          </p:nvCxnSpPr>
          <p:spPr bwMode="auto">
            <a:xfrm>
              <a:off x="2786050" y="2214554"/>
              <a:ext cx="3214710" cy="1000132"/>
            </a:xfrm>
            <a:prstGeom prst="straightConnector1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26" name="グループ化 325"/>
          <p:cNvGrpSpPr/>
          <p:nvPr/>
        </p:nvGrpSpPr>
        <p:grpSpPr>
          <a:xfrm>
            <a:off x="3571868" y="2215348"/>
            <a:ext cx="571504" cy="2285222"/>
            <a:chOff x="3571868" y="2215348"/>
            <a:chExt cx="571504" cy="2285222"/>
          </a:xfrm>
        </p:grpSpPr>
        <p:sp>
          <p:nvSpPr>
            <p:cNvPr id="316" name="角丸四角形 315"/>
            <p:cNvSpPr/>
            <p:nvPr/>
          </p:nvSpPr>
          <p:spPr bwMode="auto">
            <a:xfrm>
              <a:off x="3571868" y="3643314"/>
              <a:ext cx="571504" cy="857256"/>
            </a:xfrm>
            <a:prstGeom prst="roundRect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cxnSp>
          <p:nvCxnSpPr>
            <p:cNvPr id="317" name="直線矢印コネクタ 316"/>
            <p:cNvCxnSpPr>
              <a:endCxn id="316" idx="0"/>
            </p:cNvCxnSpPr>
            <p:nvPr/>
          </p:nvCxnSpPr>
          <p:spPr bwMode="auto">
            <a:xfrm rot="5400000">
              <a:off x="3144034" y="2928934"/>
              <a:ext cx="1427966" cy="794"/>
            </a:xfrm>
            <a:prstGeom prst="straightConnector1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コンテンツ プレースホルダ 13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701118" cy="1514468"/>
          </a:xfrm>
        </p:spPr>
        <p:txBody>
          <a:bodyPr/>
          <a:lstStyle/>
          <a:p>
            <a:r>
              <a:rPr lang="en-US" altLang="ja-JP" dirty="0" smtClean="0"/>
              <a:t>Router is divided into many Micro-power-domains</a:t>
            </a:r>
          </a:p>
          <a:p>
            <a:pPr lvl="1"/>
            <a:r>
              <a:rPr lang="en-US" altLang="ja-JP" dirty="0" smtClean="0"/>
              <a:t>Input VC buffers, Output latches</a:t>
            </a:r>
          </a:p>
          <a:p>
            <a:pPr lvl="1"/>
            <a:r>
              <a:rPr lang="en-US" altLang="ja-JP" dirty="0" smtClean="0"/>
              <a:t>Crossbar </a:t>
            </a:r>
            <a:r>
              <a:rPr lang="en-US" altLang="ja-JP" dirty="0" err="1" smtClean="0"/>
              <a:t>MUXes</a:t>
            </a:r>
            <a:r>
              <a:rPr lang="en-US" altLang="ja-JP" dirty="0" smtClean="0"/>
              <a:t>, VC </a:t>
            </a:r>
            <a:r>
              <a:rPr lang="en-US" altLang="ja-JP" dirty="0" err="1" smtClean="0"/>
              <a:t>MUXes</a:t>
            </a:r>
            <a:endParaRPr lang="en-US" altLang="ja-JP" dirty="0" smtClean="0"/>
          </a:p>
        </p:txBody>
      </p:sp>
      <p:sp>
        <p:nvSpPr>
          <p:cNvPr id="139" name="タイトル 12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Fine-grain run-time PG router</a:t>
            </a:r>
            <a:endParaRPr kumimoji="1" lang="ja-JP" altLang="en-US" dirty="0"/>
          </a:p>
        </p:txBody>
      </p:sp>
      <p:sp>
        <p:nvSpPr>
          <p:cNvPr id="140" name="右中かっこ 5"/>
          <p:cNvSpPr>
            <a:spLocks/>
          </p:cNvSpPr>
          <p:nvPr/>
        </p:nvSpPr>
        <p:spPr bwMode="auto">
          <a:xfrm>
            <a:off x="5929322" y="1428744"/>
            <a:ext cx="285750" cy="1000124"/>
          </a:xfrm>
          <a:prstGeom prst="rightBrace">
            <a:avLst>
              <a:gd name="adj1" fmla="val 101823"/>
              <a:gd name="adj2" fmla="val 50000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noAutofit/>
          </a:bodyPr>
          <a:lstStyle/>
          <a:p>
            <a:pPr>
              <a:spcBef>
                <a:spcPct val="50000"/>
              </a:spcBef>
            </a:pPr>
            <a:endParaRPr lang="ja-JP" altLang="en-US" sz="20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41" name="テキスト ボックス 6"/>
          <p:cNvSpPr txBox="1">
            <a:spLocks noChangeArrowheads="1"/>
          </p:cNvSpPr>
          <p:nvPr/>
        </p:nvSpPr>
        <p:spPr bwMode="auto">
          <a:xfrm>
            <a:off x="6215104" y="1571620"/>
            <a:ext cx="2357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dirty="0" smtClean="0"/>
              <a:t>35 power domains</a:t>
            </a:r>
          </a:p>
          <a:p>
            <a:r>
              <a:rPr lang="en-US" altLang="ja-JP" sz="2000" dirty="0" smtClean="0"/>
              <a:t>in a 5-port router</a:t>
            </a:r>
            <a:endParaRPr lang="ja-JP" altLang="en-US" sz="2000" dirty="0"/>
          </a:p>
        </p:txBody>
      </p:sp>
      <p:sp>
        <p:nvSpPr>
          <p:cNvPr id="136" name="Rectangle 2"/>
          <p:cNvSpPr>
            <a:spLocks noChangeArrowheads="1"/>
          </p:cNvSpPr>
          <p:nvPr/>
        </p:nvSpPr>
        <p:spPr bwMode="auto">
          <a:xfrm>
            <a:off x="2143108" y="2357430"/>
            <a:ext cx="5213395" cy="4429133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37" name="Rectangle 47"/>
          <p:cNvSpPr>
            <a:spLocks noChangeArrowheads="1"/>
          </p:cNvSpPr>
          <p:nvPr/>
        </p:nvSpPr>
        <p:spPr bwMode="auto">
          <a:xfrm>
            <a:off x="4572000" y="2469818"/>
            <a:ext cx="2000264" cy="459116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138" name="Text Box 48"/>
          <p:cNvSpPr txBox="1">
            <a:spLocks noChangeArrowheads="1"/>
          </p:cNvSpPr>
          <p:nvPr/>
        </p:nvSpPr>
        <p:spPr bwMode="auto">
          <a:xfrm>
            <a:off x="4919674" y="2527297"/>
            <a:ext cx="129540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ARBITER</a:t>
            </a:r>
          </a:p>
        </p:txBody>
      </p:sp>
      <p:sp>
        <p:nvSpPr>
          <p:cNvPr id="142" name="Line 54"/>
          <p:cNvSpPr>
            <a:spLocks noChangeShapeType="1"/>
          </p:cNvSpPr>
          <p:nvPr/>
        </p:nvSpPr>
        <p:spPr bwMode="auto">
          <a:xfrm>
            <a:off x="1819250" y="3238500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43" name="Text Box 55"/>
          <p:cNvSpPr txBox="1">
            <a:spLocks noChangeArrowheads="1"/>
          </p:cNvSpPr>
          <p:nvPr/>
        </p:nvSpPr>
        <p:spPr bwMode="auto">
          <a:xfrm>
            <a:off x="1211237" y="3027363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44" name="Text Box 56"/>
          <p:cNvSpPr txBox="1">
            <a:spLocks noChangeArrowheads="1"/>
          </p:cNvSpPr>
          <p:nvPr/>
        </p:nvSpPr>
        <p:spPr bwMode="auto">
          <a:xfrm>
            <a:off x="1211237" y="3778250"/>
            <a:ext cx="4381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X-</a:t>
            </a:r>
          </a:p>
        </p:txBody>
      </p:sp>
      <p:sp>
        <p:nvSpPr>
          <p:cNvPr id="145" name="Text Box 57"/>
          <p:cNvSpPr txBox="1">
            <a:spLocks noChangeArrowheads="1"/>
          </p:cNvSpPr>
          <p:nvPr/>
        </p:nvSpPr>
        <p:spPr bwMode="auto">
          <a:xfrm>
            <a:off x="1211237" y="4540250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146" name="Text Box 58"/>
          <p:cNvSpPr txBox="1">
            <a:spLocks noChangeArrowheads="1"/>
          </p:cNvSpPr>
          <p:nvPr/>
        </p:nvSpPr>
        <p:spPr bwMode="auto">
          <a:xfrm>
            <a:off x="1209650" y="5302250"/>
            <a:ext cx="414337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47" name="Text Box 59"/>
          <p:cNvSpPr txBox="1">
            <a:spLocks noChangeArrowheads="1"/>
          </p:cNvSpPr>
          <p:nvPr/>
        </p:nvSpPr>
        <p:spPr bwMode="auto">
          <a:xfrm>
            <a:off x="928662" y="6064250"/>
            <a:ext cx="923925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148" name="Text Box 60"/>
          <p:cNvSpPr txBox="1">
            <a:spLocks noChangeArrowheads="1"/>
          </p:cNvSpPr>
          <p:nvPr/>
        </p:nvSpPr>
        <p:spPr bwMode="auto">
          <a:xfrm>
            <a:off x="7753378" y="3016250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49" name="Text Box 61"/>
          <p:cNvSpPr txBox="1">
            <a:spLocks noChangeArrowheads="1"/>
          </p:cNvSpPr>
          <p:nvPr/>
        </p:nvSpPr>
        <p:spPr bwMode="auto">
          <a:xfrm>
            <a:off x="7753378" y="3767138"/>
            <a:ext cx="4381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150" name="Text Box 62"/>
          <p:cNvSpPr txBox="1">
            <a:spLocks noChangeArrowheads="1"/>
          </p:cNvSpPr>
          <p:nvPr/>
        </p:nvSpPr>
        <p:spPr bwMode="auto">
          <a:xfrm>
            <a:off x="7753378" y="4529138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Y+</a:t>
            </a:r>
          </a:p>
        </p:txBody>
      </p:sp>
      <p:sp>
        <p:nvSpPr>
          <p:cNvPr id="151" name="Text Box 63"/>
          <p:cNvSpPr txBox="1">
            <a:spLocks noChangeArrowheads="1"/>
          </p:cNvSpPr>
          <p:nvPr/>
        </p:nvSpPr>
        <p:spPr bwMode="auto">
          <a:xfrm>
            <a:off x="7751791" y="5291138"/>
            <a:ext cx="414337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52" name="Text Box 64"/>
          <p:cNvSpPr txBox="1">
            <a:spLocks noChangeArrowheads="1"/>
          </p:cNvSpPr>
          <p:nvPr/>
        </p:nvSpPr>
        <p:spPr bwMode="auto">
          <a:xfrm>
            <a:off x="7720041" y="6053138"/>
            <a:ext cx="923925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153" name="Line 80"/>
          <p:cNvSpPr>
            <a:spLocks noChangeShapeType="1"/>
          </p:cNvSpPr>
          <p:nvPr/>
        </p:nvSpPr>
        <p:spPr bwMode="auto">
          <a:xfrm>
            <a:off x="1817662" y="4043363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4" name="Line 81"/>
          <p:cNvSpPr>
            <a:spLocks noChangeShapeType="1"/>
          </p:cNvSpPr>
          <p:nvPr/>
        </p:nvSpPr>
        <p:spPr bwMode="auto">
          <a:xfrm>
            <a:off x="1828775" y="4795838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6" name="Line 82"/>
          <p:cNvSpPr>
            <a:spLocks noChangeShapeType="1"/>
          </p:cNvSpPr>
          <p:nvPr/>
        </p:nvSpPr>
        <p:spPr bwMode="auto">
          <a:xfrm>
            <a:off x="1828775" y="5556250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7" name="Line 83"/>
          <p:cNvSpPr>
            <a:spLocks noChangeShapeType="1"/>
          </p:cNvSpPr>
          <p:nvPr/>
        </p:nvSpPr>
        <p:spPr bwMode="auto">
          <a:xfrm>
            <a:off x="1828775" y="6308725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8" name="Line 84"/>
          <p:cNvSpPr>
            <a:spLocks noChangeShapeType="1"/>
          </p:cNvSpPr>
          <p:nvPr/>
        </p:nvSpPr>
        <p:spPr bwMode="auto">
          <a:xfrm flipV="1">
            <a:off x="3371837" y="30861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9" name="Line 85"/>
          <p:cNvSpPr>
            <a:spLocks noChangeShapeType="1"/>
          </p:cNvSpPr>
          <p:nvPr/>
        </p:nvSpPr>
        <p:spPr bwMode="auto">
          <a:xfrm flipV="1">
            <a:off x="3371837" y="33909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0" name="Line 86"/>
          <p:cNvSpPr>
            <a:spLocks noChangeShapeType="1"/>
          </p:cNvSpPr>
          <p:nvPr/>
        </p:nvSpPr>
        <p:spPr bwMode="auto">
          <a:xfrm flipV="1">
            <a:off x="3368662" y="3890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1" name="Line 87"/>
          <p:cNvSpPr>
            <a:spLocks noChangeShapeType="1"/>
          </p:cNvSpPr>
          <p:nvPr/>
        </p:nvSpPr>
        <p:spPr bwMode="auto">
          <a:xfrm flipV="1">
            <a:off x="3368662" y="4195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2" name="Line 88"/>
          <p:cNvSpPr>
            <a:spLocks noChangeShapeType="1"/>
          </p:cNvSpPr>
          <p:nvPr/>
        </p:nvSpPr>
        <p:spPr bwMode="auto">
          <a:xfrm flipV="1">
            <a:off x="3368662" y="4652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3" name="Line 89"/>
          <p:cNvSpPr>
            <a:spLocks noChangeShapeType="1"/>
          </p:cNvSpPr>
          <p:nvPr/>
        </p:nvSpPr>
        <p:spPr bwMode="auto">
          <a:xfrm flipV="1">
            <a:off x="3368662" y="4957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4" name="Line 90"/>
          <p:cNvSpPr>
            <a:spLocks noChangeShapeType="1"/>
          </p:cNvSpPr>
          <p:nvPr/>
        </p:nvSpPr>
        <p:spPr bwMode="auto">
          <a:xfrm flipV="1">
            <a:off x="3368662" y="5414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5" name="Line 91"/>
          <p:cNvSpPr>
            <a:spLocks noChangeShapeType="1"/>
          </p:cNvSpPr>
          <p:nvPr/>
        </p:nvSpPr>
        <p:spPr bwMode="auto">
          <a:xfrm flipV="1">
            <a:off x="3368662" y="5719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6" name="Line 92"/>
          <p:cNvSpPr>
            <a:spLocks noChangeShapeType="1"/>
          </p:cNvSpPr>
          <p:nvPr/>
        </p:nvSpPr>
        <p:spPr bwMode="auto">
          <a:xfrm flipV="1">
            <a:off x="3368662" y="6176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7" name="Line 93"/>
          <p:cNvSpPr>
            <a:spLocks noChangeShapeType="1"/>
          </p:cNvSpPr>
          <p:nvPr/>
        </p:nvSpPr>
        <p:spPr bwMode="auto">
          <a:xfrm flipV="1">
            <a:off x="3368662" y="6481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8" name="Freeform 94"/>
          <p:cNvSpPr>
            <a:spLocks/>
          </p:cNvSpPr>
          <p:nvPr/>
        </p:nvSpPr>
        <p:spPr bwMode="auto">
          <a:xfrm>
            <a:off x="3730580" y="2913063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69" name="Line 99"/>
          <p:cNvSpPr>
            <a:spLocks noChangeShapeType="1"/>
          </p:cNvSpPr>
          <p:nvPr/>
        </p:nvSpPr>
        <p:spPr bwMode="auto">
          <a:xfrm>
            <a:off x="4073513" y="3238500"/>
            <a:ext cx="423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0" name="Line 100"/>
          <p:cNvSpPr>
            <a:spLocks noChangeShapeType="1"/>
          </p:cNvSpPr>
          <p:nvPr/>
        </p:nvSpPr>
        <p:spPr bwMode="auto">
          <a:xfrm>
            <a:off x="4062400" y="4022725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1" name="Line 101"/>
          <p:cNvSpPr>
            <a:spLocks noChangeShapeType="1"/>
          </p:cNvSpPr>
          <p:nvPr/>
        </p:nvSpPr>
        <p:spPr bwMode="auto">
          <a:xfrm>
            <a:off x="4062400" y="479583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2" name="Line 102"/>
          <p:cNvSpPr>
            <a:spLocks noChangeShapeType="1"/>
          </p:cNvSpPr>
          <p:nvPr/>
        </p:nvSpPr>
        <p:spPr bwMode="auto">
          <a:xfrm>
            <a:off x="4062400" y="5580063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3" name="Line 103"/>
          <p:cNvSpPr>
            <a:spLocks noChangeShapeType="1"/>
          </p:cNvSpPr>
          <p:nvPr/>
        </p:nvSpPr>
        <p:spPr bwMode="auto">
          <a:xfrm>
            <a:off x="4062400" y="631983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5" name="Freeform 94"/>
          <p:cNvSpPr>
            <a:spLocks/>
          </p:cNvSpPr>
          <p:nvPr/>
        </p:nvSpPr>
        <p:spPr bwMode="auto">
          <a:xfrm>
            <a:off x="3730580" y="4514850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6" name="Freeform 94"/>
          <p:cNvSpPr>
            <a:spLocks/>
          </p:cNvSpPr>
          <p:nvPr/>
        </p:nvSpPr>
        <p:spPr bwMode="auto">
          <a:xfrm>
            <a:off x="3730580" y="5270500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7" name="Freeform 94"/>
          <p:cNvSpPr>
            <a:spLocks/>
          </p:cNvSpPr>
          <p:nvPr/>
        </p:nvSpPr>
        <p:spPr bwMode="auto">
          <a:xfrm>
            <a:off x="3730580" y="6015038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8" name="Rectangle 38"/>
          <p:cNvSpPr>
            <a:spLocks noChangeArrowheads="1"/>
          </p:cNvSpPr>
          <p:nvPr/>
        </p:nvSpPr>
        <p:spPr bwMode="auto">
          <a:xfrm>
            <a:off x="2587579" y="321468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79" name="Rectangle 38"/>
          <p:cNvSpPr>
            <a:spLocks noChangeArrowheads="1"/>
          </p:cNvSpPr>
          <p:nvPr/>
        </p:nvSpPr>
        <p:spPr bwMode="auto">
          <a:xfrm>
            <a:off x="2760617" y="32146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0" name="Rectangle 38"/>
          <p:cNvSpPr>
            <a:spLocks noChangeArrowheads="1"/>
          </p:cNvSpPr>
          <p:nvPr/>
        </p:nvSpPr>
        <p:spPr bwMode="auto">
          <a:xfrm>
            <a:off x="2935242" y="32146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2" name="グループ化 135"/>
          <p:cNvGrpSpPr/>
          <p:nvPr/>
        </p:nvGrpSpPr>
        <p:grpSpPr>
          <a:xfrm>
            <a:off x="2587579" y="2857498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82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3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4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5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86" name="Rectangle 38"/>
          <p:cNvSpPr>
            <a:spLocks noChangeArrowheads="1"/>
          </p:cNvSpPr>
          <p:nvPr/>
        </p:nvSpPr>
        <p:spPr bwMode="auto">
          <a:xfrm>
            <a:off x="3108279" y="321468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7" name="Rectangle 38"/>
          <p:cNvSpPr>
            <a:spLocks noChangeArrowheads="1"/>
          </p:cNvSpPr>
          <p:nvPr/>
        </p:nvSpPr>
        <p:spPr bwMode="auto">
          <a:xfrm>
            <a:off x="2587579" y="3643313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8" name="Rectangle 38"/>
          <p:cNvSpPr>
            <a:spLocks noChangeArrowheads="1"/>
          </p:cNvSpPr>
          <p:nvPr/>
        </p:nvSpPr>
        <p:spPr bwMode="auto">
          <a:xfrm>
            <a:off x="2587579" y="400050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9" name="Rectangle 38"/>
          <p:cNvSpPr>
            <a:spLocks noChangeArrowheads="1"/>
          </p:cNvSpPr>
          <p:nvPr/>
        </p:nvSpPr>
        <p:spPr bwMode="auto">
          <a:xfrm>
            <a:off x="2760617" y="36433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0" name="Rectangle 38"/>
          <p:cNvSpPr>
            <a:spLocks noChangeArrowheads="1"/>
          </p:cNvSpPr>
          <p:nvPr/>
        </p:nvSpPr>
        <p:spPr bwMode="auto">
          <a:xfrm>
            <a:off x="2760617" y="40005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1" name="Rectangle 38"/>
          <p:cNvSpPr>
            <a:spLocks noChangeArrowheads="1"/>
          </p:cNvSpPr>
          <p:nvPr/>
        </p:nvSpPr>
        <p:spPr bwMode="auto">
          <a:xfrm>
            <a:off x="2935242" y="36433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2" name="Rectangle 38"/>
          <p:cNvSpPr>
            <a:spLocks noChangeArrowheads="1"/>
          </p:cNvSpPr>
          <p:nvPr/>
        </p:nvSpPr>
        <p:spPr bwMode="auto">
          <a:xfrm>
            <a:off x="2935242" y="40005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3" name="Rectangle 38"/>
          <p:cNvSpPr>
            <a:spLocks noChangeArrowheads="1"/>
          </p:cNvSpPr>
          <p:nvPr/>
        </p:nvSpPr>
        <p:spPr bwMode="auto">
          <a:xfrm>
            <a:off x="3108279" y="3643313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4" name="Rectangle 38"/>
          <p:cNvSpPr>
            <a:spLocks noChangeArrowheads="1"/>
          </p:cNvSpPr>
          <p:nvPr/>
        </p:nvSpPr>
        <p:spPr bwMode="auto">
          <a:xfrm>
            <a:off x="3108279" y="400050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5" name="Rectangle 38"/>
          <p:cNvSpPr>
            <a:spLocks noChangeArrowheads="1"/>
          </p:cNvSpPr>
          <p:nvPr/>
        </p:nvSpPr>
        <p:spPr bwMode="auto">
          <a:xfrm>
            <a:off x="2587579" y="4429125"/>
            <a:ext cx="173038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6" name="Rectangle 38"/>
          <p:cNvSpPr>
            <a:spLocks noChangeArrowheads="1"/>
          </p:cNvSpPr>
          <p:nvPr/>
        </p:nvSpPr>
        <p:spPr bwMode="auto">
          <a:xfrm>
            <a:off x="2587579" y="4786313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7" name="Rectangle 38"/>
          <p:cNvSpPr>
            <a:spLocks noChangeArrowheads="1"/>
          </p:cNvSpPr>
          <p:nvPr/>
        </p:nvSpPr>
        <p:spPr bwMode="auto">
          <a:xfrm>
            <a:off x="2760617" y="4429125"/>
            <a:ext cx="173037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8" name="Rectangle 38"/>
          <p:cNvSpPr>
            <a:spLocks noChangeArrowheads="1"/>
          </p:cNvSpPr>
          <p:nvPr/>
        </p:nvSpPr>
        <p:spPr bwMode="auto">
          <a:xfrm>
            <a:off x="2760617" y="47863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9" name="Rectangle 38"/>
          <p:cNvSpPr>
            <a:spLocks noChangeArrowheads="1"/>
          </p:cNvSpPr>
          <p:nvPr/>
        </p:nvSpPr>
        <p:spPr bwMode="auto">
          <a:xfrm>
            <a:off x="2935242" y="4429125"/>
            <a:ext cx="173037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0" name="Rectangle 38"/>
          <p:cNvSpPr>
            <a:spLocks noChangeArrowheads="1"/>
          </p:cNvSpPr>
          <p:nvPr/>
        </p:nvSpPr>
        <p:spPr bwMode="auto">
          <a:xfrm>
            <a:off x="2935242" y="47863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1" name="Rectangle 38"/>
          <p:cNvSpPr>
            <a:spLocks noChangeArrowheads="1"/>
          </p:cNvSpPr>
          <p:nvPr/>
        </p:nvSpPr>
        <p:spPr bwMode="auto">
          <a:xfrm>
            <a:off x="3108279" y="4429125"/>
            <a:ext cx="173038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2" name="Rectangle 38"/>
          <p:cNvSpPr>
            <a:spLocks noChangeArrowheads="1"/>
          </p:cNvSpPr>
          <p:nvPr/>
        </p:nvSpPr>
        <p:spPr bwMode="auto">
          <a:xfrm>
            <a:off x="3108279" y="4786313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3" name="Rectangle 38"/>
          <p:cNvSpPr>
            <a:spLocks noChangeArrowheads="1"/>
          </p:cNvSpPr>
          <p:nvPr/>
        </p:nvSpPr>
        <p:spPr bwMode="auto">
          <a:xfrm>
            <a:off x="2587579" y="521493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4" name="Rectangle 38"/>
          <p:cNvSpPr>
            <a:spLocks noChangeArrowheads="1"/>
          </p:cNvSpPr>
          <p:nvPr/>
        </p:nvSpPr>
        <p:spPr bwMode="auto">
          <a:xfrm>
            <a:off x="2587579" y="5572125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5" name="Rectangle 38"/>
          <p:cNvSpPr>
            <a:spLocks noChangeArrowheads="1"/>
          </p:cNvSpPr>
          <p:nvPr/>
        </p:nvSpPr>
        <p:spPr bwMode="auto">
          <a:xfrm>
            <a:off x="2760617" y="521493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6" name="Rectangle 38"/>
          <p:cNvSpPr>
            <a:spLocks noChangeArrowheads="1"/>
          </p:cNvSpPr>
          <p:nvPr/>
        </p:nvSpPr>
        <p:spPr bwMode="auto">
          <a:xfrm>
            <a:off x="2760617" y="55721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7" name="Rectangle 38"/>
          <p:cNvSpPr>
            <a:spLocks noChangeArrowheads="1"/>
          </p:cNvSpPr>
          <p:nvPr/>
        </p:nvSpPr>
        <p:spPr bwMode="auto">
          <a:xfrm>
            <a:off x="2935242" y="521493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8" name="Rectangle 38"/>
          <p:cNvSpPr>
            <a:spLocks noChangeArrowheads="1"/>
          </p:cNvSpPr>
          <p:nvPr/>
        </p:nvSpPr>
        <p:spPr bwMode="auto">
          <a:xfrm>
            <a:off x="2935242" y="55721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9" name="Rectangle 38"/>
          <p:cNvSpPr>
            <a:spLocks noChangeArrowheads="1"/>
          </p:cNvSpPr>
          <p:nvPr/>
        </p:nvSpPr>
        <p:spPr bwMode="auto">
          <a:xfrm>
            <a:off x="3108279" y="521493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0" name="Rectangle 38"/>
          <p:cNvSpPr>
            <a:spLocks noChangeArrowheads="1"/>
          </p:cNvSpPr>
          <p:nvPr/>
        </p:nvSpPr>
        <p:spPr bwMode="auto">
          <a:xfrm>
            <a:off x="3108279" y="5572125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1" name="Rectangle 38"/>
          <p:cNvSpPr>
            <a:spLocks noChangeArrowheads="1"/>
          </p:cNvSpPr>
          <p:nvPr/>
        </p:nvSpPr>
        <p:spPr bwMode="auto">
          <a:xfrm>
            <a:off x="2587579" y="600075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2" name="Rectangle 38"/>
          <p:cNvSpPr>
            <a:spLocks noChangeArrowheads="1"/>
          </p:cNvSpPr>
          <p:nvPr/>
        </p:nvSpPr>
        <p:spPr bwMode="auto">
          <a:xfrm>
            <a:off x="2587579" y="6357938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3" name="Rectangle 38"/>
          <p:cNvSpPr>
            <a:spLocks noChangeArrowheads="1"/>
          </p:cNvSpPr>
          <p:nvPr/>
        </p:nvSpPr>
        <p:spPr bwMode="auto">
          <a:xfrm>
            <a:off x="2760617" y="600075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4" name="Rectangle 38"/>
          <p:cNvSpPr>
            <a:spLocks noChangeArrowheads="1"/>
          </p:cNvSpPr>
          <p:nvPr/>
        </p:nvSpPr>
        <p:spPr bwMode="auto">
          <a:xfrm>
            <a:off x="2760617" y="635793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5" name="Rectangle 38"/>
          <p:cNvSpPr>
            <a:spLocks noChangeArrowheads="1"/>
          </p:cNvSpPr>
          <p:nvPr/>
        </p:nvSpPr>
        <p:spPr bwMode="auto">
          <a:xfrm>
            <a:off x="2935242" y="600075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6" name="Rectangle 38"/>
          <p:cNvSpPr>
            <a:spLocks noChangeArrowheads="1"/>
          </p:cNvSpPr>
          <p:nvPr/>
        </p:nvSpPr>
        <p:spPr bwMode="auto">
          <a:xfrm>
            <a:off x="2935242" y="635793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7" name="Rectangle 38"/>
          <p:cNvSpPr>
            <a:spLocks noChangeArrowheads="1"/>
          </p:cNvSpPr>
          <p:nvPr/>
        </p:nvSpPr>
        <p:spPr bwMode="auto">
          <a:xfrm>
            <a:off x="3108279" y="600075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8" name="Rectangle 38"/>
          <p:cNvSpPr>
            <a:spLocks noChangeArrowheads="1"/>
          </p:cNvSpPr>
          <p:nvPr/>
        </p:nvSpPr>
        <p:spPr bwMode="auto">
          <a:xfrm>
            <a:off x="3108279" y="6357938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9" name="Rectangle 38"/>
          <p:cNvSpPr>
            <a:spLocks noChangeArrowheads="1"/>
          </p:cNvSpPr>
          <p:nvPr/>
        </p:nvSpPr>
        <p:spPr bwMode="auto">
          <a:xfrm>
            <a:off x="6897716" y="53578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0" name="Rectangle 38"/>
          <p:cNvSpPr>
            <a:spLocks noChangeArrowheads="1"/>
          </p:cNvSpPr>
          <p:nvPr/>
        </p:nvSpPr>
        <p:spPr bwMode="auto">
          <a:xfrm>
            <a:off x="6897716" y="61436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1" name="Rectangle 38"/>
          <p:cNvSpPr>
            <a:spLocks noChangeArrowheads="1"/>
          </p:cNvSpPr>
          <p:nvPr/>
        </p:nvSpPr>
        <p:spPr bwMode="auto">
          <a:xfrm>
            <a:off x="6897716" y="45720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2" name="Rectangle 38"/>
          <p:cNvSpPr>
            <a:spLocks noChangeArrowheads="1"/>
          </p:cNvSpPr>
          <p:nvPr/>
        </p:nvSpPr>
        <p:spPr bwMode="auto">
          <a:xfrm>
            <a:off x="6897716" y="30718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3" name="Rectangle 38"/>
          <p:cNvSpPr>
            <a:spLocks noChangeArrowheads="1"/>
          </p:cNvSpPr>
          <p:nvPr/>
        </p:nvSpPr>
        <p:spPr bwMode="auto">
          <a:xfrm>
            <a:off x="6897716" y="37861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3" name="グループ化 136"/>
          <p:cNvGrpSpPr/>
          <p:nvPr/>
        </p:nvGrpSpPr>
        <p:grpSpPr>
          <a:xfrm>
            <a:off x="2587572" y="2857496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2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4" name="グループ化 142"/>
          <p:cNvGrpSpPr/>
          <p:nvPr/>
        </p:nvGrpSpPr>
        <p:grpSpPr>
          <a:xfrm>
            <a:off x="2587572" y="3214686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3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5" name="グループ化 152"/>
          <p:cNvGrpSpPr/>
          <p:nvPr/>
        </p:nvGrpSpPr>
        <p:grpSpPr>
          <a:xfrm>
            <a:off x="2587572" y="4000504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3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6" name="グループ化 167"/>
          <p:cNvGrpSpPr/>
          <p:nvPr/>
        </p:nvGrpSpPr>
        <p:grpSpPr>
          <a:xfrm>
            <a:off x="2587572" y="5214950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4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7" name="グループ化 172"/>
          <p:cNvGrpSpPr/>
          <p:nvPr/>
        </p:nvGrpSpPr>
        <p:grpSpPr>
          <a:xfrm>
            <a:off x="2587572" y="5572140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4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8" name="グループ化 177"/>
          <p:cNvGrpSpPr/>
          <p:nvPr/>
        </p:nvGrpSpPr>
        <p:grpSpPr>
          <a:xfrm>
            <a:off x="2587572" y="6000768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5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254" name="Rectangle 3"/>
          <p:cNvSpPr>
            <a:spLocks noChangeArrowheads="1"/>
          </p:cNvSpPr>
          <p:nvPr/>
        </p:nvSpPr>
        <p:spPr bwMode="auto">
          <a:xfrm>
            <a:off x="4572000" y="3000372"/>
            <a:ext cx="1998705" cy="35719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55" name="Text Box 46"/>
          <p:cNvSpPr txBox="1">
            <a:spLocks noChangeArrowheads="1"/>
          </p:cNvSpPr>
          <p:nvPr/>
        </p:nvSpPr>
        <p:spPr bwMode="auto">
          <a:xfrm>
            <a:off x="4572000" y="5657848"/>
            <a:ext cx="1655762" cy="7096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ja-JP" altLang="en-US" sz="2000" dirty="0">
                <a:cs typeface="Arial" charset="0"/>
              </a:rPr>
              <a:t>5</a:t>
            </a:r>
            <a:r>
              <a:rPr lang="en-US" altLang="ja-JP" sz="2000" dirty="0">
                <a:cs typeface="Arial" charset="0"/>
              </a:rPr>
              <a:t>x5 CROSSBAR</a:t>
            </a:r>
          </a:p>
        </p:txBody>
      </p:sp>
      <p:sp>
        <p:nvSpPr>
          <p:cNvPr id="256" name="Line 104"/>
          <p:cNvSpPr>
            <a:spLocks noChangeShapeType="1"/>
          </p:cNvSpPr>
          <p:nvPr/>
        </p:nvSpPr>
        <p:spPr bwMode="auto">
          <a:xfrm flipH="1">
            <a:off x="4929198" y="3905248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7" name="Line 105"/>
          <p:cNvSpPr>
            <a:spLocks noChangeShapeType="1"/>
          </p:cNvSpPr>
          <p:nvPr/>
        </p:nvSpPr>
        <p:spPr bwMode="auto">
          <a:xfrm>
            <a:off x="4929198" y="3905248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8" name="Line 106"/>
          <p:cNvSpPr>
            <a:spLocks noChangeShapeType="1"/>
          </p:cNvSpPr>
          <p:nvPr/>
        </p:nvSpPr>
        <p:spPr bwMode="auto">
          <a:xfrm>
            <a:off x="4776798" y="55054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9" name="Line 107"/>
          <p:cNvSpPr>
            <a:spLocks noChangeShapeType="1"/>
          </p:cNvSpPr>
          <p:nvPr/>
        </p:nvSpPr>
        <p:spPr bwMode="auto">
          <a:xfrm>
            <a:off x="5919798" y="55054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0" name="Line 108"/>
          <p:cNvSpPr>
            <a:spLocks noChangeShapeType="1"/>
          </p:cNvSpPr>
          <p:nvPr/>
        </p:nvSpPr>
        <p:spPr bwMode="auto">
          <a:xfrm>
            <a:off x="4776798" y="39052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1" name="Line 109"/>
          <p:cNvSpPr>
            <a:spLocks noChangeShapeType="1"/>
          </p:cNvSpPr>
          <p:nvPr/>
        </p:nvSpPr>
        <p:spPr bwMode="auto">
          <a:xfrm>
            <a:off x="5919798" y="39052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2" name="Rectangle 38"/>
          <p:cNvSpPr>
            <a:spLocks noChangeArrowheads="1"/>
          </p:cNvSpPr>
          <p:nvPr/>
        </p:nvSpPr>
        <p:spPr bwMode="auto">
          <a:xfrm>
            <a:off x="6897734" y="3786190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3" name="Rectangle 38"/>
          <p:cNvSpPr>
            <a:spLocks noChangeArrowheads="1"/>
          </p:cNvSpPr>
          <p:nvPr/>
        </p:nvSpPr>
        <p:spPr bwMode="auto">
          <a:xfrm>
            <a:off x="6897734" y="457200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4" name="Rectangle 38"/>
          <p:cNvSpPr>
            <a:spLocks noChangeArrowheads="1"/>
          </p:cNvSpPr>
          <p:nvPr/>
        </p:nvSpPr>
        <p:spPr bwMode="auto">
          <a:xfrm>
            <a:off x="6897734" y="6143644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5" name="Line 118"/>
          <p:cNvSpPr>
            <a:spLocks noChangeShapeType="1"/>
          </p:cNvSpPr>
          <p:nvPr/>
        </p:nvSpPr>
        <p:spPr bwMode="auto">
          <a:xfrm>
            <a:off x="6654828" y="5524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6" name="Line 119"/>
          <p:cNvSpPr>
            <a:spLocks noChangeShapeType="1"/>
          </p:cNvSpPr>
          <p:nvPr/>
        </p:nvSpPr>
        <p:spPr bwMode="auto">
          <a:xfrm>
            <a:off x="6654828" y="6286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7" name="Line 115"/>
          <p:cNvSpPr>
            <a:spLocks noChangeShapeType="1"/>
          </p:cNvSpPr>
          <p:nvPr/>
        </p:nvSpPr>
        <p:spPr bwMode="auto">
          <a:xfrm>
            <a:off x="6654828" y="3238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8" name="Line 116"/>
          <p:cNvSpPr>
            <a:spLocks noChangeShapeType="1"/>
          </p:cNvSpPr>
          <p:nvPr/>
        </p:nvSpPr>
        <p:spPr bwMode="auto">
          <a:xfrm>
            <a:off x="6654828" y="4000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9" name="Line 117"/>
          <p:cNvSpPr>
            <a:spLocks noChangeShapeType="1"/>
          </p:cNvSpPr>
          <p:nvPr/>
        </p:nvSpPr>
        <p:spPr bwMode="auto">
          <a:xfrm>
            <a:off x="6654828" y="4762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grpSp>
        <p:nvGrpSpPr>
          <p:cNvPr id="9" name="グループ化 157"/>
          <p:cNvGrpSpPr/>
          <p:nvPr/>
        </p:nvGrpSpPr>
        <p:grpSpPr>
          <a:xfrm>
            <a:off x="2587572" y="4786324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71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2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3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4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275" name="Freeform 94"/>
          <p:cNvSpPr>
            <a:spLocks/>
          </p:cNvSpPr>
          <p:nvPr/>
        </p:nvSpPr>
        <p:spPr bwMode="auto">
          <a:xfrm>
            <a:off x="6216631" y="304165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6" name="Freeform 94"/>
          <p:cNvSpPr>
            <a:spLocks/>
          </p:cNvSpPr>
          <p:nvPr/>
        </p:nvSpPr>
        <p:spPr bwMode="auto">
          <a:xfrm>
            <a:off x="6215074" y="447041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7" name="Freeform 94"/>
          <p:cNvSpPr>
            <a:spLocks/>
          </p:cNvSpPr>
          <p:nvPr/>
        </p:nvSpPr>
        <p:spPr bwMode="auto">
          <a:xfrm>
            <a:off x="6216631" y="375603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8" name="Freeform 94"/>
          <p:cNvSpPr>
            <a:spLocks/>
          </p:cNvSpPr>
          <p:nvPr/>
        </p:nvSpPr>
        <p:spPr bwMode="auto">
          <a:xfrm>
            <a:off x="6215074" y="518479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9" name="Freeform 94"/>
          <p:cNvSpPr>
            <a:spLocks/>
          </p:cNvSpPr>
          <p:nvPr/>
        </p:nvSpPr>
        <p:spPr bwMode="auto">
          <a:xfrm>
            <a:off x="6215074" y="589917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grpSp>
        <p:nvGrpSpPr>
          <p:cNvPr id="10" name="グループ化 138"/>
          <p:cNvGrpSpPr>
            <a:grpSpLocks/>
          </p:cNvGrpSpPr>
          <p:nvPr/>
        </p:nvGrpSpPr>
        <p:grpSpPr bwMode="auto">
          <a:xfrm>
            <a:off x="71406" y="3500438"/>
            <a:ext cx="2479672" cy="461962"/>
            <a:chOff x="428494" y="3500438"/>
            <a:chExt cx="2479093" cy="461665"/>
          </a:xfrm>
        </p:grpSpPr>
        <p:sp>
          <p:nvSpPr>
            <p:cNvPr id="287" name="フリーフォーム 135"/>
            <p:cNvSpPr>
              <a:spLocks/>
            </p:cNvSpPr>
            <p:nvPr/>
          </p:nvSpPr>
          <p:spPr bwMode="auto">
            <a:xfrm>
              <a:off x="999866" y="3780890"/>
              <a:ext cx="1907721" cy="147901"/>
            </a:xfrm>
            <a:custGeom>
              <a:avLst/>
              <a:gdLst>
                <a:gd name="T0" fmla="*/ 0 w 2373331"/>
                <a:gd name="T1" fmla="*/ 164386 h 164386"/>
                <a:gd name="T2" fmla="*/ 1818531 w 2373331"/>
                <a:gd name="T3" fmla="*/ 164386 h 164386"/>
                <a:gd name="T4" fmla="*/ 2013740 w 2373331"/>
                <a:gd name="T5" fmla="*/ 0 h 164386"/>
                <a:gd name="T6" fmla="*/ 2373331 w 2373331"/>
                <a:gd name="T7" fmla="*/ 0 h 16438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73331"/>
                <a:gd name="T13" fmla="*/ 0 h 164386"/>
                <a:gd name="T14" fmla="*/ 2373331 w 2373331"/>
                <a:gd name="T15" fmla="*/ 164386 h 16438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73331" h="164386">
                  <a:moveTo>
                    <a:pt x="0" y="164386"/>
                  </a:moveTo>
                  <a:lnTo>
                    <a:pt x="1818526" y="164386"/>
                  </a:lnTo>
                  <a:lnTo>
                    <a:pt x="2013735" y="0"/>
                  </a:lnTo>
                  <a:lnTo>
                    <a:pt x="2373331" y="0"/>
                  </a:lnTo>
                </a:path>
              </a:pathLst>
            </a:custGeom>
            <a:noFill/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</p:spPr>
          <p:txBody>
            <a:bodyPr lIns="90000" tIns="46800" rIns="90000" bIns="46800">
              <a:noAutofit/>
            </a:bodyPr>
            <a:lstStyle/>
            <a:p>
              <a:endParaRPr lang="ja-JP" altLang="en-US"/>
            </a:p>
          </p:txBody>
        </p:sp>
        <p:sp>
          <p:nvSpPr>
            <p:cNvPr id="288" name="テキスト ボックス 137"/>
            <p:cNvSpPr txBox="1">
              <a:spLocks noChangeArrowheads="1"/>
            </p:cNvSpPr>
            <p:nvPr/>
          </p:nvSpPr>
          <p:spPr bwMode="auto">
            <a:xfrm>
              <a:off x="428494" y="3500438"/>
              <a:ext cx="117852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 b="1" dirty="0">
                  <a:solidFill>
                    <a:srgbClr val="FF0000"/>
                  </a:solidFill>
                </a:rPr>
                <a:t>Packet</a:t>
              </a:r>
              <a:endParaRPr lang="ja-JP" altLang="en-US" sz="24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1" name="グループ化 143"/>
          <p:cNvGrpSpPr>
            <a:grpSpLocks/>
          </p:cNvGrpSpPr>
          <p:nvPr/>
        </p:nvGrpSpPr>
        <p:grpSpPr bwMode="auto">
          <a:xfrm>
            <a:off x="2592353" y="3643313"/>
            <a:ext cx="693738" cy="357187"/>
            <a:chOff x="2949568" y="3286126"/>
            <a:chExt cx="693738" cy="357188"/>
          </a:xfrm>
        </p:grpSpPr>
        <p:sp>
          <p:nvSpPr>
            <p:cNvPr id="290" name="Rectangle 38"/>
            <p:cNvSpPr>
              <a:spLocks noChangeArrowheads="1"/>
            </p:cNvSpPr>
            <p:nvPr/>
          </p:nvSpPr>
          <p:spPr bwMode="auto">
            <a:xfrm>
              <a:off x="2949568" y="3286126"/>
              <a:ext cx="173038" cy="357188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91" name="Rectangle 38"/>
            <p:cNvSpPr>
              <a:spLocks noChangeArrowheads="1"/>
            </p:cNvSpPr>
            <p:nvPr/>
          </p:nvSpPr>
          <p:spPr bwMode="auto">
            <a:xfrm>
              <a:off x="3122606" y="3286126"/>
              <a:ext cx="173037" cy="357188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92" name="Rectangle 38"/>
            <p:cNvSpPr>
              <a:spLocks noChangeArrowheads="1"/>
            </p:cNvSpPr>
            <p:nvPr/>
          </p:nvSpPr>
          <p:spPr bwMode="auto">
            <a:xfrm>
              <a:off x="3297231" y="3286126"/>
              <a:ext cx="173037" cy="357188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93" name="Rectangle 38"/>
            <p:cNvSpPr>
              <a:spLocks noChangeArrowheads="1"/>
            </p:cNvSpPr>
            <p:nvPr/>
          </p:nvSpPr>
          <p:spPr bwMode="auto">
            <a:xfrm>
              <a:off x="3470268" y="3286126"/>
              <a:ext cx="173038" cy="357188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296" name="Freeform 94"/>
          <p:cNvSpPr>
            <a:spLocks/>
          </p:cNvSpPr>
          <p:nvPr/>
        </p:nvSpPr>
        <p:spPr bwMode="auto">
          <a:xfrm>
            <a:off x="3730580" y="3729038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300" name="Freeform 94"/>
          <p:cNvSpPr>
            <a:spLocks/>
          </p:cNvSpPr>
          <p:nvPr/>
        </p:nvSpPr>
        <p:spPr bwMode="auto">
          <a:xfrm>
            <a:off x="3724538" y="3735484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94" name="フリーフォーム 293"/>
          <p:cNvSpPr>
            <a:spLocks/>
          </p:cNvSpPr>
          <p:nvPr/>
        </p:nvSpPr>
        <p:spPr bwMode="auto">
          <a:xfrm>
            <a:off x="3341653" y="3857628"/>
            <a:ext cx="1230347" cy="285752"/>
          </a:xfrm>
          <a:custGeom>
            <a:avLst/>
            <a:gdLst>
              <a:gd name="T0" fmla="*/ 0 w 1089060"/>
              <a:gd name="T1" fmla="*/ 0 h 133564"/>
              <a:gd name="T2" fmla="*/ 421184 w 1089060"/>
              <a:gd name="T3" fmla="*/ 0 h 133564"/>
              <a:gd name="T4" fmla="*/ 636913 w 1089060"/>
              <a:gd name="T5" fmla="*/ 132710 h 133564"/>
              <a:gd name="T6" fmla="*/ 1088920 w 1089060"/>
              <a:gd name="T7" fmla="*/ 132710 h 133564"/>
              <a:gd name="T8" fmla="*/ 0 60000 65536"/>
              <a:gd name="T9" fmla="*/ 0 60000 65536"/>
              <a:gd name="T10" fmla="*/ 0 60000 65536"/>
              <a:gd name="T11" fmla="*/ 0 60000 65536"/>
              <a:gd name="T12" fmla="*/ 0 w 1089060"/>
              <a:gd name="T13" fmla="*/ 0 h 133564"/>
              <a:gd name="T14" fmla="*/ 1089060 w 1089060"/>
              <a:gd name="T15" fmla="*/ 133564 h 1335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89060" h="133564">
                <a:moveTo>
                  <a:pt x="0" y="0"/>
                </a:moveTo>
                <a:lnTo>
                  <a:pt x="421240" y="0"/>
                </a:lnTo>
                <a:lnTo>
                  <a:pt x="636997" y="133564"/>
                </a:lnTo>
                <a:lnTo>
                  <a:pt x="1089060" y="133564"/>
                </a:ln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square" lIns="90000" tIns="46800" rIns="90000" bIns="46800">
            <a:noAutofit/>
          </a:bodyPr>
          <a:lstStyle/>
          <a:p>
            <a:endParaRPr lang="ja-JP" altLang="en-US"/>
          </a:p>
        </p:txBody>
      </p:sp>
      <p:sp>
        <p:nvSpPr>
          <p:cNvPr id="301" name="Freeform 94"/>
          <p:cNvSpPr>
            <a:spLocks/>
          </p:cNvSpPr>
          <p:nvPr/>
        </p:nvSpPr>
        <p:spPr bwMode="auto">
          <a:xfrm>
            <a:off x="6215074" y="447041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302" name="フリーフォーム 301"/>
          <p:cNvSpPr>
            <a:spLocks/>
          </p:cNvSpPr>
          <p:nvPr/>
        </p:nvSpPr>
        <p:spPr bwMode="auto">
          <a:xfrm>
            <a:off x="4643438" y="4143380"/>
            <a:ext cx="1571636" cy="500066"/>
          </a:xfrm>
          <a:custGeom>
            <a:avLst/>
            <a:gdLst>
              <a:gd name="T0" fmla="*/ 0 w 1089060"/>
              <a:gd name="T1" fmla="*/ 0 h 133564"/>
              <a:gd name="T2" fmla="*/ 421184 w 1089060"/>
              <a:gd name="T3" fmla="*/ 0 h 133564"/>
              <a:gd name="T4" fmla="*/ 636913 w 1089060"/>
              <a:gd name="T5" fmla="*/ 132710 h 133564"/>
              <a:gd name="T6" fmla="*/ 1088920 w 1089060"/>
              <a:gd name="T7" fmla="*/ 132710 h 133564"/>
              <a:gd name="T8" fmla="*/ 0 60000 65536"/>
              <a:gd name="T9" fmla="*/ 0 60000 65536"/>
              <a:gd name="T10" fmla="*/ 0 60000 65536"/>
              <a:gd name="T11" fmla="*/ 0 60000 65536"/>
              <a:gd name="T12" fmla="*/ 0 w 1089060"/>
              <a:gd name="T13" fmla="*/ 0 h 133564"/>
              <a:gd name="T14" fmla="*/ 1089060 w 1089060"/>
              <a:gd name="T15" fmla="*/ 133564 h 1335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89060" h="133564">
                <a:moveTo>
                  <a:pt x="0" y="0"/>
                </a:moveTo>
                <a:lnTo>
                  <a:pt x="421240" y="0"/>
                </a:lnTo>
                <a:lnTo>
                  <a:pt x="636997" y="133564"/>
                </a:lnTo>
                <a:lnTo>
                  <a:pt x="1089060" y="133564"/>
                </a:ln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square" lIns="90000" tIns="46800" rIns="90000" bIns="46800">
            <a:noAutofit/>
          </a:bodyPr>
          <a:lstStyle/>
          <a:p>
            <a:endParaRPr lang="ja-JP" altLang="en-US"/>
          </a:p>
        </p:txBody>
      </p:sp>
      <p:sp>
        <p:nvSpPr>
          <p:cNvPr id="303" name="Rectangle 38"/>
          <p:cNvSpPr>
            <a:spLocks noChangeArrowheads="1"/>
          </p:cNvSpPr>
          <p:nvPr/>
        </p:nvSpPr>
        <p:spPr bwMode="auto">
          <a:xfrm>
            <a:off x="6899293" y="457200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304" name="フリーフォーム 303"/>
          <p:cNvSpPr>
            <a:spLocks/>
          </p:cNvSpPr>
          <p:nvPr/>
        </p:nvSpPr>
        <p:spPr bwMode="auto">
          <a:xfrm>
            <a:off x="6357951" y="4618356"/>
            <a:ext cx="2241538" cy="45719"/>
          </a:xfrm>
          <a:custGeom>
            <a:avLst/>
            <a:gdLst>
              <a:gd name="T0" fmla="*/ 0 w 1376737"/>
              <a:gd name="T1" fmla="*/ 1375241 w 1376737"/>
              <a:gd name="T2" fmla="*/ 0 60000 65536"/>
              <a:gd name="T3" fmla="*/ 0 60000 65536"/>
              <a:gd name="T4" fmla="*/ 0 w 1376737"/>
              <a:gd name="T5" fmla="*/ 1376737 w 1376737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376737">
                <a:moveTo>
                  <a:pt x="0" y="0"/>
                </a:moveTo>
                <a:lnTo>
                  <a:pt x="1376737" y="0"/>
                </a:ln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square" lIns="90000" tIns="46800" rIns="90000" bIns="46800">
            <a:spAutoFit/>
          </a:bodyPr>
          <a:lstStyle/>
          <a:p>
            <a:endParaRPr lang="ja-JP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" grpId="0" animBg="1"/>
      <p:bldP spid="294" grpId="0" animBg="1"/>
      <p:bldP spid="301" grpId="0" animBg="1"/>
      <p:bldP spid="302" grpId="0" animBg="1"/>
      <p:bldP spid="303" grpId="0" animBg="1"/>
      <p:bldP spid="30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コンテンツ プレースホルダ 13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701118" cy="1514468"/>
          </a:xfrm>
        </p:spPr>
        <p:txBody>
          <a:bodyPr/>
          <a:lstStyle/>
          <a:p>
            <a:r>
              <a:rPr lang="en-US" altLang="ja-JP" dirty="0" smtClean="0"/>
              <a:t>Router is divided into many Micro-power-domains</a:t>
            </a:r>
          </a:p>
          <a:p>
            <a:pPr lvl="1"/>
            <a:r>
              <a:rPr lang="en-US" altLang="ja-JP" dirty="0" smtClean="0"/>
              <a:t>Input VC buffers, Output latches</a:t>
            </a:r>
          </a:p>
          <a:p>
            <a:pPr lvl="1"/>
            <a:r>
              <a:rPr lang="en-US" altLang="ja-JP" dirty="0" smtClean="0"/>
              <a:t>Crossbar </a:t>
            </a:r>
            <a:r>
              <a:rPr lang="en-US" altLang="ja-JP" dirty="0" err="1" smtClean="0"/>
              <a:t>MUXes</a:t>
            </a:r>
            <a:r>
              <a:rPr lang="en-US" altLang="ja-JP" dirty="0" smtClean="0"/>
              <a:t>, VC </a:t>
            </a:r>
            <a:r>
              <a:rPr lang="en-US" altLang="ja-JP" dirty="0" err="1" smtClean="0"/>
              <a:t>MUXes</a:t>
            </a:r>
            <a:endParaRPr lang="en-US" altLang="ja-JP" dirty="0" smtClean="0"/>
          </a:p>
        </p:txBody>
      </p:sp>
      <p:sp>
        <p:nvSpPr>
          <p:cNvPr id="139" name="タイトル 12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Fine-grain run-time PG router</a:t>
            </a:r>
            <a:endParaRPr kumimoji="1" lang="ja-JP" altLang="en-US" dirty="0"/>
          </a:p>
        </p:txBody>
      </p:sp>
      <p:sp>
        <p:nvSpPr>
          <p:cNvPr id="140" name="右中かっこ 5"/>
          <p:cNvSpPr>
            <a:spLocks/>
          </p:cNvSpPr>
          <p:nvPr/>
        </p:nvSpPr>
        <p:spPr bwMode="auto">
          <a:xfrm>
            <a:off x="5929322" y="1428744"/>
            <a:ext cx="285750" cy="1000124"/>
          </a:xfrm>
          <a:prstGeom prst="rightBrace">
            <a:avLst>
              <a:gd name="adj1" fmla="val 101823"/>
              <a:gd name="adj2" fmla="val 50000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noAutofit/>
          </a:bodyPr>
          <a:lstStyle/>
          <a:p>
            <a:pPr>
              <a:spcBef>
                <a:spcPct val="50000"/>
              </a:spcBef>
            </a:pPr>
            <a:endParaRPr lang="ja-JP" altLang="en-US" sz="20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41" name="テキスト ボックス 6"/>
          <p:cNvSpPr txBox="1">
            <a:spLocks noChangeArrowheads="1"/>
          </p:cNvSpPr>
          <p:nvPr/>
        </p:nvSpPr>
        <p:spPr bwMode="auto">
          <a:xfrm>
            <a:off x="6215104" y="1571620"/>
            <a:ext cx="2357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dirty="0" smtClean="0"/>
              <a:t>35 power domains</a:t>
            </a:r>
          </a:p>
          <a:p>
            <a:r>
              <a:rPr lang="en-US" altLang="ja-JP" sz="2000" dirty="0" smtClean="0"/>
              <a:t>in a 5-port router</a:t>
            </a:r>
            <a:endParaRPr lang="ja-JP" altLang="en-US" sz="2000" dirty="0"/>
          </a:p>
        </p:txBody>
      </p:sp>
      <p:sp>
        <p:nvSpPr>
          <p:cNvPr id="136" name="Rectangle 2"/>
          <p:cNvSpPr>
            <a:spLocks noChangeArrowheads="1"/>
          </p:cNvSpPr>
          <p:nvPr/>
        </p:nvSpPr>
        <p:spPr bwMode="auto">
          <a:xfrm>
            <a:off x="2143108" y="2357430"/>
            <a:ext cx="5213395" cy="4429133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37" name="Rectangle 47"/>
          <p:cNvSpPr>
            <a:spLocks noChangeArrowheads="1"/>
          </p:cNvSpPr>
          <p:nvPr/>
        </p:nvSpPr>
        <p:spPr bwMode="auto">
          <a:xfrm>
            <a:off x="4572000" y="2469818"/>
            <a:ext cx="2000264" cy="459116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138" name="Text Box 48"/>
          <p:cNvSpPr txBox="1">
            <a:spLocks noChangeArrowheads="1"/>
          </p:cNvSpPr>
          <p:nvPr/>
        </p:nvSpPr>
        <p:spPr bwMode="auto">
          <a:xfrm>
            <a:off x="4919674" y="2527297"/>
            <a:ext cx="129540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ARBITER</a:t>
            </a:r>
          </a:p>
        </p:txBody>
      </p:sp>
      <p:sp>
        <p:nvSpPr>
          <p:cNvPr id="142" name="Line 54"/>
          <p:cNvSpPr>
            <a:spLocks noChangeShapeType="1"/>
          </p:cNvSpPr>
          <p:nvPr/>
        </p:nvSpPr>
        <p:spPr bwMode="auto">
          <a:xfrm>
            <a:off x="1819250" y="3238500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43" name="Text Box 55"/>
          <p:cNvSpPr txBox="1">
            <a:spLocks noChangeArrowheads="1"/>
          </p:cNvSpPr>
          <p:nvPr/>
        </p:nvSpPr>
        <p:spPr bwMode="auto">
          <a:xfrm>
            <a:off x="1211237" y="3027363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44" name="Text Box 56"/>
          <p:cNvSpPr txBox="1">
            <a:spLocks noChangeArrowheads="1"/>
          </p:cNvSpPr>
          <p:nvPr/>
        </p:nvSpPr>
        <p:spPr bwMode="auto">
          <a:xfrm>
            <a:off x="1211237" y="3778250"/>
            <a:ext cx="4381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X-</a:t>
            </a:r>
          </a:p>
        </p:txBody>
      </p:sp>
      <p:sp>
        <p:nvSpPr>
          <p:cNvPr id="145" name="Text Box 57"/>
          <p:cNvSpPr txBox="1">
            <a:spLocks noChangeArrowheads="1"/>
          </p:cNvSpPr>
          <p:nvPr/>
        </p:nvSpPr>
        <p:spPr bwMode="auto">
          <a:xfrm>
            <a:off x="1211237" y="4540250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146" name="Text Box 58"/>
          <p:cNvSpPr txBox="1">
            <a:spLocks noChangeArrowheads="1"/>
          </p:cNvSpPr>
          <p:nvPr/>
        </p:nvSpPr>
        <p:spPr bwMode="auto">
          <a:xfrm>
            <a:off x="1209650" y="5302250"/>
            <a:ext cx="414337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47" name="Text Box 59"/>
          <p:cNvSpPr txBox="1">
            <a:spLocks noChangeArrowheads="1"/>
          </p:cNvSpPr>
          <p:nvPr/>
        </p:nvSpPr>
        <p:spPr bwMode="auto">
          <a:xfrm>
            <a:off x="928662" y="6064250"/>
            <a:ext cx="923925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148" name="Text Box 60"/>
          <p:cNvSpPr txBox="1">
            <a:spLocks noChangeArrowheads="1"/>
          </p:cNvSpPr>
          <p:nvPr/>
        </p:nvSpPr>
        <p:spPr bwMode="auto">
          <a:xfrm>
            <a:off x="7753378" y="3016250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49" name="Text Box 61"/>
          <p:cNvSpPr txBox="1">
            <a:spLocks noChangeArrowheads="1"/>
          </p:cNvSpPr>
          <p:nvPr/>
        </p:nvSpPr>
        <p:spPr bwMode="auto">
          <a:xfrm>
            <a:off x="7753378" y="3767138"/>
            <a:ext cx="4381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150" name="Text Box 62"/>
          <p:cNvSpPr txBox="1">
            <a:spLocks noChangeArrowheads="1"/>
          </p:cNvSpPr>
          <p:nvPr/>
        </p:nvSpPr>
        <p:spPr bwMode="auto">
          <a:xfrm>
            <a:off x="7753378" y="4529138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Y+</a:t>
            </a:r>
          </a:p>
        </p:txBody>
      </p:sp>
      <p:sp>
        <p:nvSpPr>
          <p:cNvPr id="151" name="Text Box 63"/>
          <p:cNvSpPr txBox="1">
            <a:spLocks noChangeArrowheads="1"/>
          </p:cNvSpPr>
          <p:nvPr/>
        </p:nvSpPr>
        <p:spPr bwMode="auto">
          <a:xfrm>
            <a:off x="7751791" y="5291138"/>
            <a:ext cx="414337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52" name="Text Box 64"/>
          <p:cNvSpPr txBox="1">
            <a:spLocks noChangeArrowheads="1"/>
          </p:cNvSpPr>
          <p:nvPr/>
        </p:nvSpPr>
        <p:spPr bwMode="auto">
          <a:xfrm>
            <a:off x="7720041" y="6053138"/>
            <a:ext cx="923925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153" name="Line 80"/>
          <p:cNvSpPr>
            <a:spLocks noChangeShapeType="1"/>
          </p:cNvSpPr>
          <p:nvPr/>
        </p:nvSpPr>
        <p:spPr bwMode="auto">
          <a:xfrm>
            <a:off x="1817662" y="4043363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4" name="Line 81"/>
          <p:cNvSpPr>
            <a:spLocks noChangeShapeType="1"/>
          </p:cNvSpPr>
          <p:nvPr/>
        </p:nvSpPr>
        <p:spPr bwMode="auto">
          <a:xfrm>
            <a:off x="1828775" y="4795838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6" name="Line 82"/>
          <p:cNvSpPr>
            <a:spLocks noChangeShapeType="1"/>
          </p:cNvSpPr>
          <p:nvPr/>
        </p:nvSpPr>
        <p:spPr bwMode="auto">
          <a:xfrm>
            <a:off x="1828775" y="5556250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7" name="Line 83"/>
          <p:cNvSpPr>
            <a:spLocks noChangeShapeType="1"/>
          </p:cNvSpPr>
          <p:nvPr/>
        </p:nvSpPr>
        <p:spPr bwMode="auto">
          <a:xfrm>
            <a:off x="1828775" y="6308725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8" name="Line 84"/>
          <p:cNvSpPr>
            <a:spLocks noChangeShapeType="1"/>
          </p:cNvSpPr>
          <p:nvPr/>
        </p:nvSpPr>
        <p:spPr bwMode="auto">
          <a:xfrm flipV="1">
            <a:off x="3371837" y="30861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9" name="Line 85"/>
          <p:cNvSpPr>
            <a:spLocks noChangeShapeType="1"/>
          </p:cNvSpPr>
          <p:nvPr/>
        </p:nvSpPr>
        <p:spPr bwMode="auto">
          <a:xfrm flipV="1">
            <a:off x="3371837" y="33909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0" name="Line 86"/>
          <p:cNvSpPr>
            <a:spLocks noChangeShapeType="1"/>
          </p:cNvSpPr>
          <p:nvPr/>
        </p:nvSpPr>
        <p:spPr bwMode="auto">
          <a:xfrm flipV="1">
            <a:off x="3368662" y="3890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1" name="Line 87"/>
          <p:cNvSpPr>
            <a:spLocks noChangeShapeType="1"/>
          </p:cNvSpPr>
          <p:nvPr/>
        </p:nvSpPr>
        <p:spPr bwMode="auto">
          <a:xfrm flipV="1">
            <a:off x="3368662" y="4195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2" name="Line 88"/>
          <p:cNvSpPr>
            <a:spLocks noChangeShapeType="1"/>
          </p:cNvSpPr>
          <p:nvPr/>
        </p:nvSpPr>
        <p:spPr bwMode="auto">
          <a:xfrm flipV="1">
            <a:off x="3368662" y="4652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3" name="Line 89"/>
          <p:cNvSpPr>
            <a:spLocks noChangeShapeType="1"/>
          </p:cNvSpPr>
          <p:nvPr/>
        </p:nvSpPr>
        <p:spPr bwMode="auto">
          <a:xfrm flipV="1">
            <a:off x="3368662" y="4957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4" name="Line 90"/>
          <p:cNvSpPr>
            <a:spLocks noChangeShapeType="1"/>
          </p:cNvSpPr>
          <p:nvPr/>
        </p:nvSpPr>
        <p:spPr bwMode="auto">
          <a:xfrm flipV="1">
            <a:off x="3368662" y="5414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5" name="Line 91"/>
          <p:cNvSpPr>
            <a:spLocks noChangeShapeType="1"/>
          </p:cNvSpPr>
          <p:nvPr/>
        </p:nvSpPr>
        <p:spPr bwMode="auto">
          <a:xfrm flipV="1">
            <a:off x="3368662" y="5719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6" name="Line 92"/>
          <p:cNvSpPr>
            <a:spLocks noChangeShapeType="1"/>
          </p:cNvSpPr>
          <p:nvPr/>
        </p:nvSpPr>
        <p:spPr bwMode="auto">
          <a:xfrm flipV="1">
            <a:off x="3368662" y="6176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7" name="Line 93"/>
          <p:cNvSpPr>
            <a:spLocks noChangeShapeType="1"/>
          </p:cNvSpPr>
          <p:nvPr/>
        </p:nvSpPr>
        <p:spPr bwMode="auto">
          <a:xfrm flipV="1">
            <a:off x="3368662" y="6481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8" name="Freeform 94"/>
          <p:cNvSpPr>
            <a:spLocks/>
          </p:cNvSpPr>
          <p:nvPr/>
        </p:nvSpPr>
        <p:spPr bwMode="auto">
          <a:xfrm>
            <a:off x="3730580" y="2913063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69" name="Line 99"/>
          <p:cNvSpPr>
            <a:spLocks noChangeShapeType="1"/>
          </p:cNvSpPr>
          <p:nvPr/>
        </p:nvSpPr>
        <p:spPr bwMode="auto">
          <a:xfrm>
            <a:off x="4073513" y="3238500"/>
            <a:ext cx="423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0" name="Line 100"/>
          <p:cNvSpPr>
            <a:spLocks noChangeShapeType="1"/>
          </p:cNvSpPr>
          <p:nvPr/>
        </p:nvSpPr>
        <p:spPr bwMode="auto">
          <a:xfrm>
            <a:off x="4062400" y="4022725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1" name="Line 101"/>
          <p:cNvSpPr>
            <a:spLocks noChangeShapeType="1"/>
          </p:cNvSpPr>
          <p:nvPr/>
        </p:nvSpPr>
        <p:spPr bwMode="auto">
          <a:xfrm>
            <a:off x="4062400" y="479583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2" name="Line 102"/>
          <p:cNvSpPr>
            <a:spLocks noChangeShapeType="1"/>
          </p:cNvSpPr>
          <p:nvPr/>
        </p:nvSpPr>
        <p:spPr bwMode="auto">
          <a:xfrm>
            <a:off x="4062400" y="5580063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3" name="Line 103"/>
          <p:cNvSpPr>
            <a:spLocks noChangeShapeType="1"/>
          </p:cNvSpPr>
          <p:nvPr/>
        </p:nvSpPr>
        <p:spPr bwMode="auto">
          <a:xfrm>
            <a:off x="4062400" y="631983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5" name="Freeform 94"/>
          <p:cNvSpPr>
            <a:spLocks/>
          </p:cNvSpPr>
          <p:nvPr/>
        </p:nvSpPr>
        <p:spPr bwMode="auto">
          <a:xfrm>
            <a:off x="3730580" y="4514850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6" name="Freeform 94"/>
          <p:cNvSpPr>
            <a:spLocks/>
          </p:cNvSpPr>
          <p:nvPr/>
        </p:nvSpPr>
        <p:spPr bwMode="auto">
          <a:xfrm>
            <a:off x="3730580" y="5270500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7" name="Freeform 94"/>
          <p:cNvSpPr>
            <a:spLocks/>
          </p:cNvSpPr>
          <p:nvPr/>
        </p:nvSpPr>
        <p:spPr bwMode="auto">
          <a:xfrm>
            <a:off x="3730580" y="6015038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8" name="Rectangle 38"/>
          <p:cNvSpPr>
            <a:spLocks noChangeArrowheads="1"/>
          </p:cNvSpPr>
          <p:nvPr/>
        </p:nvSpPr>
        <p:spPr bwMode="auto">
          <a:xfrm>
            <a:off x="2587579" y="321468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79" name="Rectangle 38"/>
          <p:cNvSpPr>
            <a:spLocks noChangeArrowheads="1"/>
          </p:cNvSpPr>
          <p:nvPr/>
        </p:nvSpPr>
        <p:spPr bwMode="auto">
          <a:xfrm>
            <a:off x="2760617" y="32146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0" name="Rectangle 38"/>
          <p:cNvSpPr>
            <a:spLocks noChangeArrowheads="1"/>
          </p:cNvSpPr>
          <p:nvPr/>
        </p:nvSpPr>
        <p:spPr bwMode="auto">
          <a:xfrm>
            <a:off x="2935242" y="32146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2" name="グループ化 135"/>
          <p:cNvGrpSpPr/>
          <p:nvPr/>
        </p:nvGrpSpPr>
        <p:grpSpPr>
          <a:xfrm>
            <a:off x="2587579" y="2857498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82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3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4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5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86" name="Rectangle 38"/>
          <p:cNvSpPr>
            <a:spLocks noChangeArrowheads="1"/>
          </p:cNvSpPr>
          <p:nvPr/>
        </p:nvSpPr>
        <p:spPr bwMode="auto">
          <a:xfrm>
            <a:off x="3108279" y="321468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7" name="Rectangle 38"/>
          <p:cNvSpPr>
            <a:spLocks noChangeArrowheads="1"/>
          </p:cNvSpPr>
          <p:nvPr/>
        </p:nvSpPr>
        <p:spPr bwMode="auto">
          <a:xfrm>
            <a:off x="2587579" y="3643313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8" name="Rectangle 38"/>
          <p:cNvSpPr>
            <a:spLocks noChangeArrowheads="1"/>
          </p:cNvSpPr>
          <p:nvPr/>
        </p:nvSpPr>
        <p:spPr bwMode="auto">
          <a:xfrm>
            <a:off x="2587579" y="400050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9" name="Rectangle 38"/>
          <p:cNvSpPr>
            <a:spLocks noChangeArrowheads="1"/>
          </p:cNvSpPr>
          <p:nvPr/>
        </p:nvSpPr>
        <p:spPr bwMode="auto">
          <a:xfrm>
            <a:off x="2760617" y="36433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0" name="Rectangle 38"/>
          <p:cNvSpPr>
            <a:spLocks noChangeArrowheads="1"/>
          </p:cNvSpPr>
          <p:nvPr/>
        </p:nvSpPr>
        <p:spPr bwMode="auto">
          <a:xfrm>
            <a:off x="2760617" y="40005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1" name="Rectangle 38"/>
          <p:cNvSpPr>
            <a:spLocks noChangeArrowheads="1"/>
          </p:cNvSpPr>
          <p:nvPr/>
        </p:nvSpPr>
        <p:spPr bwMode="auto">
          <a:xfrm>
            <a:off x="2935242" y="36433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2" name="Rectangle 38"/>
          <p:cNvSpPr>
            <a:spLocks noChangeArrowheads="1"/>
          </p:cNvSpPr>
          <p:nvPr/>
        </p:nvSpPr>
        <p:spPr bwMode="auto">
          <a:xfrm>
            <a:off x="2935242" y="40005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3" name="Rectangle 38"/>
          <p:cNvSpPr>
            <a:spLocks noChangeArrowheads="1"/>
          </p:cNvSpPr>
          <p:nvPr/>
        </p:nvSpPr>
        <p:spPr bwMode="auto">
          <a:xfrm>
            <a:off x="3108279" y="3643313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4" name="Rectangle 38"/>
          <p:cNvSpPr>
            <a:spLocks noChangeArrowheads="1"/>
          </p:cNvSpPr>
          <p:nvPr/>
        </p:nvSpPr>
        <p:spPr bwMode="auto">
          <a:xfrm>
            <a:off x="3108279" y="400050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5" name="Rectangle 38"/>
          <p:cNvSpPr>
            <a:spLocks noChangeArrowheads="1"/>
          </p:cNvSpPr>
          <p:nvPr/>
        </p:nvSpPr>
        <p:spPr bwMode="auto">
          <a:xfrm>
            <a:off x="2587579" y="4429125"/>
            <a:ext cx="173038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6" name="Rectangle 38"/>
          <p:cNvSpPr>
            <a:spLocks noChangeArrowheads="1"/>
          </p:cNvSpPr>
          <p:nvPr/>
        </p:nvSpPr>
        <p:spPr bwMode="auto">
          <a:xfrm>
            <a:off x="2587579" y="4786313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7" name="Rectangle 38"/>
          <p:cNvSpPr>
            <a:spLocks noChangeArrowheads="1"/>
          </p:cNvSpPr>
          <p:nvPr/>
        </p:nvSpPr>
        <p:spPr bwMode="auto">
          <a:xfrm>
            <a:off x="2760617" y="4429125"/>
            <a:ext cx="173037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8" name="Rectangle 38"/>
          <p:cNvSpPr>
            <a:spLocks noChangeArrowheads="1"/>
          </p:cNvSpPr>
          <p:nvPr/>
        </p:nvSpPr>
        <p:spPr bwMode="auto">
          <a:xfrm>
            <a:off x="2760617" y="47863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9" name="Rectangle 38"/>
          <p:cNvSpPr>
            <a:spLocks noChangeArrowheads="1"/>
          </p:cNvSpPr>
          <p:nvPr/>
        </p:nvSpPr>
        <p:spPr bwMode="auto">
          <a:xfrm>
            <a:off x="2935242" y="4429125"/>
            <a:ext cx="173037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0" name="Rectangle 38"/>
          <p:cNvSpPr>
            <a:spLocks noChangeArrowheads="1"/>
          </p:cNvSpPr>
          <p:nvPr/>
        </p:nvSpPr>
        <p:spPr bwMode="auto">
          <a:xfrm>
            <a:off x="2935242" y="47863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1" name="Rectangle 38"/>
          <p:cNvSpPr>
            <a:spLocks noChangeArrowheads="1"/>
          </p:cNvSpPr>
          <p:nvPr/>
        </p:nvSpPr>
        <p:spPr bwMode="auto">
          <a:xfrm>
            <a:off x="3108279" y="4429125"/>
            <a:ext cx="173038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2" name="Rectangle 38"/>
          <p:cNvSpPr>
            <a:spLocks noChangeArrowheads="1"/>
          </p:cNvSpPr>
          <p:nvPr/>
        </p:nvSpPr>
        <p:spPr bwMode="auto">
          <a:xfrm>
            <a:off x="3108279" y="4786313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3" name="Rectangle 38"/>
          <p:cNvSpPr>
            <a:spLocks noChangeArrowheads="1"/>
          </p:cNvSpPr>
          <p:nvPr/>
        </p:nvSpPr>
        <p:spPr bwMode="auto">
          <a:xfrm>
            <a:off x="2587579" y="521493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4" name="Rectangle 38"/>
          <p:cNvSpPr>
            <a:spLocks noChangeArrowheads="1"/>
          </p:cNvSpPr>
          <p:nvPr/>
        </p:nvSpPr>
        <p:spPr bwMode="auto">
          <a:xfrm>
            <a:off x="2587579" y="5572125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5" name="Rectangle 38"/>
          <p:cNvSpPr>
            <a:spLocks noChangeArrowheads="1"/>
          </p:cNvSpPr>
          <p:nvPr/>
        </p:nvSpPr>
        <p:spPr bwMode="auto">
          <a:xfrm>
            <a:off x="2760617" y="521493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6" name="Rectangle 38"/>
          <p:cNvSpPr>
            <a:spLocks noChangeArrowheads="1"/>
          </p:cNvSpPr>
          <p:nvPr/>
        </p:nvSpPr>
        <p:spPr bwMode="auto">
          <a:xfrm>
            <a:off x="2760617" y="55721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7" name="Rectangle 38"/>
          <p:cNvSpPr>
            <a:spLocks noChangeArrowheads="1"/>
          </p:cNvSpPr>
          <p:nvPr/>
        </p:nvSpPr>
        <p:spPr bwMode="auto">
          <a:xfrm>
            <a:off x="2935242" y="521493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8" name="Rectangle 38"/>
          <p:cNvSpPr>
            <a:spLocks noChangeArrowheads="1"/>
          </p:cNvSpPr>
          <p:nvPr/>
        </p:nvSpPr>
        <p:spPr bwMode="auto">
          <a:xfrm>
            <a:off x="2935242" y="55721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9" name="Rectangle 38"/>
          <p:cNvSpPr>
            <a:spLocks noChangeArrowheads="1"/>
          </p:cNvSpPr>
          <p:nvPr/>
        </p:nvSpPr>
        <p:spPr bwMode="auto">
          <a:xfrm>
            <a:off x="3108279" y="521493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0" name="Rectangle 38"/>
          <p:cNvSpPr>
            <a:spLocks noChangeArrowheads="1"/>
          </p:cNvSpPr>
          <p:nvPr/>
        </p:nvSpPr>
        <p:spPr bwMode="auto">
          <a:xfrm>
            <a:off x="3108279" y="5572125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1" name="Rectangle 38"/>
          <p:cNvSpPr>
            <a:spLocks noChangeArrowheads="1"/>
          </p:cNvSpPr>
          <p:nvPr/>
        </p:nvSpPr>
        <p:spPr bwMode="auto">
          <a:xfrm>
            <a:off x="2587579" y="600075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2" name="Rectangle 38"/>
          <p:cNvSpPr>
            <a:spLocks noChangeArrowheads="1"/>
          </p:cNvSpPr>
          <p:nvPr/>
        </p:nvSpPr>
        <p:spPr bwMode="auto">
          <a:xfrm>
            <a:off x="2587579" y="6357938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3" name="Rectangle 38"/>
          <p:cNvSpPr>
            <a:spLocks noChangeArrowheads="1"/>
          </p:cNvSpPr>
          <p:nvPr/>
        </p:nvSpPr>
        <p:spPr bwMode="auto">
          <a:xfrm>
            <a:off x="2760617" y="600075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4" name="Rectangle 38"/>
          <p:cNvSpPr>
            <a:spLocks noChangeArrowheads="1"/>
          </p:cNvSpPr>
          <p:nvPr/>
        </p:nvSpPr>
        <p:spPr bwMode="auto">
          <a:xfrm>
            <a:off x="2760617" y="635793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5" name="Rectangle 38"/>
          <p:cNvSpPr>
            <a:spLocks noChangeArrowheads="1"/>
          </p:cNvSpPr>
          <p:nvPr/>
        </p:nvSpPr>
        <p:spPr bwMode="auto">
          <a:xfrm>
            <a:off x="2935242" y="600075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6" name="Rectangle 38"/>
          <p:cNvSpPr>
            <a:spLocks noChangeArrowheads="1"/>
          </p:cNvSpPr>
          <p:nvPr/>
        </p:nvSpPr>
        <p:spPr bwMode="auto">
          <a:xfrm>
            <a:off x="2935242" y="635793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7" name="Rectangle 38"/>
          <p:cNvSpPr>
            <a:spLocks noChangeArrowheads="1"/>
          </p:cNvSpPr>
          <p:nvPr/>
        </p:nvSpPr>
        <p:spPr bwMode="auto">
          <a:xfrm>
            <a:off x="3108279" y="600075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8" name="Rectangle 38"/>
          <p:cNvSpPr>
            <a:spLocks noChangeArrowheads="1"/>
          </p:cNvSpPr>
          <p:nvPr/>
        </p:nvSpPr>
        <p:spPr bwMode="auto">
          <a:xfrm>
            <a:off x="3108279" y="6357938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9" name="Rectangle 38"/>
          <p:cNvSpPr>
            <a:spLocks noChangeArrowheads="1"/>
          </p:cNvSpPr>
          <p:nvPr/>
        </p:nvSpPr>
        <p:spPr bwMode="auto">
          <a:xfrm>
            <a:off x="6897716" y="53578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0" name="Rectangle 38"/>
          <p:cNvSpPr>
            <a:spLocks noChangeArrowheads="1"/>
          </p:cNvSpPr>
          <p:nvPr/>
        </p:nvSpPr>
        <p:spPr bwMode="auto">
          <a:xfrm>
            <a:off x="6897716" y="61436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1" name="Rectangle 38"/>
          <p:cNvSpPr>
            <a:spLocks noChangeArrowheads="1"/>
          </p:cNvSpPr>
          <p:nvPr/>
        </p:nvSpPr>
        <p:spPr bwMode="auto">
          <a:xfrm>
            <a:off x="6897716" y="45720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2" name="Rectangle 38"/>
          <p:cNvSpPr>
            <a:spLocks noChangeArrowheads="1"/>
          </p:cNvSpPr>
          <p:nvPr/>
        </p:nvSpPr>
        <p:spPr bwMode="auto">
          <a:xfrm>
            <a:off x="6897716" y="30718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3" name="Rectangle 38"/>
          <p:cNvSpPr>
            <a:spLocks noChangeArrowheads="1"/>
          </p:cNvSpPr>
          <p:nvPr/>
        </p:nvSpPr>
        <p:spPr bwMode="auto">
          <a:xfrm>
            <a:off x="6897716" y="37861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3" name="グループ化 136"/>
          <p:cNvGrpSpPr/>
          <p:nvPr/>
        </p:nvGrpSpPr>
        <p:grpSpPr>
          <a:xfrm>
            <a:off x="2587572" y="2857496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2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4" name="グループ化 142"/>
          <p:cNvGrpSpPr/>
          <p:nvPr/>
        </p:nvGrpSpPr>
        <p:grpSpPr>
          <a:xfrm>
            <a:off x="2587572" y="3214686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3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5" name="グループ化 152"/>
          <p:cNvGrpSpPr/>
          <p:nvPr/>
        </p:nvGrpSpPr>
        <p:grpSpPr>
          <a:xfrm>
            <a:off x="2587572" y="4000504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3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6" name="グループ化 167"/>
          <p:cNvGrpSpPr/>
          <p:nvPr/>
        </p:nvGrpSpPr>
        <p:grpSpPr>
          <a:xfrm>
            <a:off x="2587572" y="5214950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4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7" name="グループ化 172"/>
          <p:cNvGrpSpPr/>
          <p:nvPr/>
        </p:nvGrpSpPr>
        <p:grpSpPr>
          <a:xfrm>
            <a:off x="2587572" y="5572140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4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8" name="グループ化 177"/>
          <p:cNvGrpSpPr/>
          <p:nvPr/>
        </p:nvGrpSpPr>
        <p:grpSpPr>
          <a:xfrm>
            <a:off x="2587572" y="6000768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5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254" name="Rectangle 3"/>
          <p:cNvSpPr>
            <a:spLocks noChangeArrowheads="1"/>
          </p:cNvSpPr>
          <p:nvPr/>
        </p:nvSpPr>
        <p:spPr bwMode="auto">
          <a:xfrm>
            <a:off x="4572000" y="3000372"/>
            <a:ext cx="1998705" cy="35719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55" name="Text Box 46"/>
          <p:cNvSpPr txBox="1">
            <a:spLocks noChangeArrowheads="1"/>
          </p:cNvSpPr>
          <p:nvPr/>
        </p:nvSpPr>
        <p:spPr bwMode="auto">
          <a:xfrm>
            <a:off x="4572000" y="5657848"/>
            <a:ext cx="1655762" cy="7096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ja-JP" altLang="en-US" sz="2000" dirty="0">
                <a:cs typeface="Arial" charset="0"/>
              </a:rPr>
              <a:t>5</a:t>
            </a:r>
            <a:r>
              <a:rPr lang="en-US" altLang="ja-JP" sz="2000" dirty="0">
                <a:cs typeface="Arial" charset="0"/>
              </a:rPr>
              <a:t>x5 CROSSBAR</a:t>
            </a:r>
          </a:p>
        </p:txBody>
      </p:sp>
      <p:sp>
        <p:nvSpPr>
          <p:cNvPr id="256" name="Line 104"/>
          <p:cNvSpPr>
            <a:spLocks noChangeShapeType="1"/>
          </p:cNvSpPr>
          <p:nvPr/>
        </p:nvSpPr>
        <p:spPr bwMode="auto">
          <a:xfrm flipH="1">
            <a:off x="4929198" y="3905248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7" name="Line 105"/>
          <p:cNvSpPr>
            <a:spLocks noChangeShapeType="1"/>
          </p:cNvSpPr>
          <p:nvPr/>
        </p:nvSpPr>
        <p:spPr bwMode="auto">
          <a:xfrm>
            <a:off x="4929198" y="3905248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8" name="Line 106"/>
          <p:cNvSpPr>
            <a:spLocks noChangeShapeType="1"/>
          </p:cNvSpPr>
          <p:nvPr/>
        </p:nvSpPr>
        <p:spPr bwMode="auto">
          <a:xfrm>
            <a:off x="4776798" y="55054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9" name="Line 107"/>
          <p:cNvSpPr>
            <a:spLocks noChangeShapeType="1"/>
          </p:cNvSpPr>
          <p:nvPr/>
        </p:nvSpPr>
        <p:spPr bwMode="auto">
          <a:xfrm>
            <a:off x="5919798" y="55054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0" name="Line 108"/>
          <p:cNvSpPr>
            <a:spLocks noChangeShapeType="1"/>
          </p:cNvSpPr>
          <p:nvPr/>
        </p:nvSpPr>
        <p:spPr bwMode="auto">
          <a:xfrm>
            <a:off x="4776798" y="39052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1" name="Line 109"/>
          <p:cNvSpPr>
            <a:spLocks noChangeShapeType="1"/>
          </p:cNvSpPr>
          <p:nvPr/>
        </p:nvSpPr>
        <p:spPr bwMode="auto">
          <a:xfrm>
            <a:off x="5919798" y="39052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2" name="Rectangle 38"/>
          <p:cNvSpPr>
            <a:spLocks noChangeArrowheads="1"/>
          </p:cNvSpPr>
          <p:nvPr/>
        </p:nvSpPr>
        <p:spPr bwMode="auto">
          <a:xfrm>
            <a:off x="6897734" y="3786190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3" name="Rectangle 38"/>
          <p:cNvSpPr>
            <a:spLocks noChangeArrowheads="1"/>
          </p:cNvSpPr>
          <p:nvPr/>
        </p:nvSpPr>
        <p:spPr bwMode="auto">
          <a:xfrm>
            <a:off x="6897734" y="457200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4" name="Rectangle 38"/>
          <p:cNvSpPr>
            <a:spLocks noChangeArrowheads="1"/>
          </p:cNvSpPr>
          <p:nvPr/>
        </p:nvSpPr>
        <p:spPr bwMode="auto">
          <a:xfrm>
            <a:off x="6897734" y="6143644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5" name="Line 118"/>
          <p:cNvSpPr>
            <a:spLocks noChangeShapeType="1"/>
          </p:cNvSpPr>
          <p:nvPr/>
        </p:nvSpPr>
        <p:spPr bwMode="auto">
          <a:xfrm>
            <a:off x="6654828" y="5524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6" name="Line 119"/>
          <p:cNvSpPr>
            <a:spLocks noChangeShapeType="1"/>
          </p:cNvSpPr>
          <p:nvPr/>
        </p:nvSpPr>
        <p:spPr bwMode="auto">
          <a:xfrm>
            <a:off x="6654828" y="6286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7" name="Line 115"/>
          <p:cNvSpPr>
            <a:spLocks noChangeShapeType="1"/>
          </p:cNvSpPr>
          <p:nvPr/>
        </p:nvSpPr>
        <p:spPr bwMode="auto">
          <a:xfrm>
            <a:off x="6654828" y="3238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8" name="Line 116"/>
          <p:cNvSpPr>
            <a:spLocks noChangeShapeType="1"/>
          </p:cNvSpPr>
          <p:nvPr/>
        </p:nvSpPr>
        <p:spPr bwMode="auto">
          <a:xfrm>
            <a:off x="6654828" y="4000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9" name="Line 117"/>
          <p:cNvSpPr>
            <a:spLocks noChangeShapeType="1"/>
          </p:cNvSpPr>
          <p:nvPr/>
        </p:nvSpPr>
        <p:spPr bwMode="auto">
          <a:xfrm>
            <a:off x="6654828" y="4762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grpSp>
        <p:nvGrpSpPr>
          <p:cNvPr id="9" name="グループ化 157"/>
          <p:cNvGrpSpPr/>
          <p:nvPr/>
        </p:nvGrpSpPr>
        <p:grpSpPr>
          <a:xfrm>
            <a:off x="2587572" y="4786324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71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2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3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4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275" name="Freeform 94"/>
          <p:cNvSpPr>
            <a:spLocks/>
          </p:cNvSpPr>
          <p:nvPr/>
        </p:nvSpPr>
        <p:spPr bwMode="auto">
          <a:xfrm>
            <a:off x="6216631" y="304165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6" name="Freeform 94"/>
          <p:cNvSpPr>
            <a:spLocks/>
          </p:cNvSpPr>
          <p:nvPr/>
        </p:nvSpPr>
        <p:spPr bwMode="auto">
          <a:xfrm>
            <a:off x="6215074" y="447041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7" name="Freeform 94"/>
          <p:cNvSpPr>
            <a:spLocks/>
          </p:cNvSpPr>
          <p:nvPr/>
        </p:nvSpPr>
        <p:spPr bwMode="auto">
          <a:xfrm>
            <a:off x="6216631" y="375603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8" name="Freeform 94"/>
          <p:cNvSpPr>
            <a:spLocks/>
          </p:cNvSpPr>
          <p:nvPr/>
        </p:nvSpPr>
        <p:spPr bwMode="auto">
          <a:xfrm>
            <a:off x="6215074" y="518479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9" name="Freeform 94"/>
          <p:cNvSpPr>
            <a:spLocks/>
          </p:cNvSpPr>
          <p:nvPr/>
        </p:nvSpPr>
        <p:spPr bwMode="auto">
          <a:xfrm>
            <a:off x="6215074" y="589917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96" name="Freeform 94"/>
          <p:cNvSpPr>
            <a:spLocks/>
          </p:cNvSpPr>
          <p:nvPr/>
        </p:nvSpPr>
        <p:spPr bwMode="auto">
          <a:xfrm>
            <a:off x="3730580" y="3729038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300" name="Freeform 94"/>
          <p:cNvSpPr>
            <a:spLocks/>
          </p:cNvSpPr>
          <p:nvPr/>
        </p:nvSpPr>
        <p:spPr bwMode="auto">
          <a:xfrm>
            <a:off x="3724538" y="3735484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94" name="フリーフォーム 293"/>
          <p:cNvSpPr>
            <a:spLocks/>
          </p:cNvSpPr>
          <p:nvPr/>
        </p:nvSpPr>
        <p:spPr bwMode="auto">
          <a:xfrm>
            <a:off x="3341653" y="3857628"/>
            <a:ext cx="1230347" cy="285752"/>
          </a:xfrm>
          <a:custGeom>
            <a:avLst/>
            <a:gdLst>
              <a:gd name="T0" fmla="*/ 0 w 1089060"/>
              <a:gd name="T1" fmla="*/ 0 h 133564"/>
              <a:gd name="T2" fmla="*/ 421184 w 1089060"/>
              <a:gd name="T3" fmla="*/ 0 h 133564"/>
              <a:gd name="T4" fmla="*/ 636913 w 1089060"/>
              <a:gd name="T5" fmla="*/ 132710 h 133564"/>
              <a:gd name="T6" fmla="*/ 1088920 w 1089060"/>
              <a:gd name="T7" fmla="*/ 132710 h 133564"/>
              <a:gd name="T8" fmla="*/ 0 60000 65536"/>
              <a:gd name="T9" fmla="*/ 0 60000 65536"/>
              <a:gd name="T10" fmla="*/ 0 60000 65536"/>
              <a:gd name="T11" fmla="*/ 0 60000 65536"/>
              <a:gd name="T12" fmla="*/ 0 w 1089060"/>
              <a:gd name="T13" fmla="*/ 0 h 133564"/>
              <a:gd name="T14" fmla="*/ 1089060 w 1089060"/>
              <a:gd name="T15" fmla="*/ 133564 h 1335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89060" h="133564">
                <a:moveTo>
                  <a:pt x="0" y="0"/>
                </a:moveTo>
                <a:lnTo>
                  <a:pt x="421240" y="0"/>
                </a:lnTo>
                <a:lnTo>
                  <a:pt x="636997" y="133564"/>
                </a:lnTo>
                <a:lnTo>
                  <a:pt x="1089060" y="133564"/>
                </a:ln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square" lIns="90000" tIns="46800" rIns="90000" bIns="46800">
            <a:noAutofit/>
          </a:bodyPr>
          <a:lstStyle/>
          <a:p>
            <a:endParaRPr lang="ja-JP" altLang="en-US"/>
          </a:p>
        </p:txBody>
      </p:sp>
      <p:sp>
        <p:nvSpPr>
          <p:cNvPr id="301" name="Freeform 94"/>
          <p:cNvSpPr>
            <a:spLocks/>
          </p:cNvSpPr>
          <p:nvPr/>
        </p:nvSpPr>
        <p:spPr bwMode="auto">
          <a:xfrm>
            <a:off x="6215074" y="447041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302" name="フリーフォーム 301"/>
          <p:cNvSpPr>
            <a:spLocks/>
          </p:cNvSpPr>
          <p:nvPr/>
        </p:nvSpPr>
        <p:spPr bwMode="auto">
          <a:xfrm>
            <a:off x="4643438" y="4143380"/>
            <a:ext cx="1571636" cy="500066"/>
          </a:xfrm>
          <a:custGeom>
            <a:avLst/>
            <a:gdLst>
              <a:gd name="T0" fmla="*/ 0 w 1089060"/>
              <a:gd name="T1" fmla="*/ 0 h 133564"/>
              <a:gd name="T2" fmla="*/ 421184 w 1089060"/>
              <a:gd name="T3" fmla="*/ 0 h 133564"/>
              <a:gd name="T4" fmla="*/ 636913 w 1089060"/>
              <a:gd name="T5" fmla="*/ 132710 h 133564"/>
              <a:gd name="T6" fmla="*/ 1088920 w 1089060"/>
              <a:gd name="T7" fmla="*/ 132710 h 133564"/>
              <a:gd name="T8" fmla="*/ 0 60000 65536"/>
              <a:gd name="T9" fmla="*/ 0 60000 65536"/>
              <a:gd name="T10" fmla="*/ 0 60000 65536"/>
              <a:gd name="T11" fmla="*/ 0 60000 65536"/>
              <a:gd name="T12" fmla="*/ 0 w 1089060"/>
              <a:gd name="T13" fmla="*/ 0 h 133564"/>
              <a:gd name="T14" fmla="*/ 1089060 w 1089060"/>
              <a:gd name="T15" fmla="*/ 133564 h 1335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89060" h="133564">
                <a:moveTo>
                  <a:pt x="0" y="0"/>
                </a:moveTo>
                <a:lnTo>
                  <a:pt x="421240" y="0"/>
                </a:lnTo>
                <a:lnTo>
                  <a:pt x="636997" y="133564"/>
                </a:lnTo>
                <a:lnTo>
                  <a:pt x="1089060" y="133564"/>
                </a:ln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square" lIns="90000" tIns="46800" rIns="90000" bIns="46800">
            <a:noAutofit/>
          </a:bodyPr>
          <a:lstStyle/>
          <a:p>
            <a:endParaRPr lang="ja-JP" altLang="en-US"/>
          </a:p>
        </p:txBody>
      </p:sp>
      <p:sp>
        <p:nvSpPr>
          <p:cNvPr id="303" name="Rectangle 38"/>
          <p:cNvSpPr>
            <a:spLocks noChangeArrowheads="1"/>
          </p:cNvSpPr>
          <p:nvPr/>
        </p:nvSpPr>
        <p:spPr bwMode="auto">
          <a:xfrm>
            <a:off x="6899293" y="457200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304" name="フリーフォーム 303"/>
          <p:cNvSpPr>
            <a:spLocks/>
          </p:cNvSpPr>
          <p:nvPr/>
        </p:nvSpPr>
        <p:spPr bwMode="auto">
          <a:xfrm>
            <a:off x="6357951" y="4618356"/>
            <a:ext cx="2241538" cy="45719"/>
          </a:xfrm>
          <a:custGeom>
            <a:avLst/>
            <a:gdLst>
              <a:gd name="T0" fmla="*/ 0 w 1376737"/>
              <a:gd name="T1" fmla="*/ 1375241 w 1376737"/>
              <a:gd name="T2" fmla="*/ 0 60000 65536"/>
              <a:gd name="T3" fmla="*/ 0 60000 65536"/>
              <a:gd name="T4" fmla="*/ 0 w 1376737"/>
              <a:gd name="T5" fmla="*/ 1376737 w 1376737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376737">
                <a:moveTo>
                  <a:pt x="0" y="0"/>
                </a:moveTo>
                <a:lnTo>
                  <a:pt x="1376737" y="0"/>
                </a:ln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square" lIns="90000" tIns="46800" rIns="90000" bIns="46800">
            <a:spAutoFit/>
          </a:bodyPr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コンテンツ プレースホルダ 13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701118" cy="1514468"/>
          </a:xfrm>
        </p:spPr>
        <p:txBody>
          <a:bodyPr/>
          <a:lstStyle/>
          <a:p>
            <a:r>
              <a:rPr lang="en-US" altLang="ja-JP" dirty="0" smtClean="0"/>
              <a:t>Router is divided into many Micro-power-domains</a:t>
            </a:r>
          </a:p>
          <a:p>
            <a:pPr lvl="1"/>
            <a:r>
              <a:rPr lang="en-US" altLang="ja-JP" dirty="0" smtClean="0"/>
              <a:t>Input VC buffers, Output latches</a:t>
            </a:r>
          </a:p>
          <a:p>
            <a:pPr lvl="1"/>
            <a:r>
              <a:rPr lang="en-US" altLang="ja-JP" dirty="0" smtClean="0"/>
              <a:t>Crossbar </a:t>
            </a:r>
            <a:r>
              <a:rPr lang="en-US" altLang="ja-JP" dirty="0" err="1" smtClean="0"/>
              <a:t>MUXes</a:t>
            </a:r>
            <a:r>
              <a:rPr lang="en-US" altLang="ja-JP" dirty="0" smtClean="0"/>
              <a:t>, VC </a:t>
            </a:r>
            <a:r>
              <a:rPr lang="en-US" altLang="ja-JP" dirty="0" err="1" smtClean="0"/>
              <a:t>MUXes</a:t>
            </a:r>
            <a:endParaRPr lang="en-US" altLang="ja-JP" dirty="0" smtClean="0"/>
          </a:p>
        </p:txBody>
      </p:sp>
      <p:sp>
        <p:nvSpPr>
          <p:cNvPr id="139" name="タイトル 12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Fine-grain run-time PG router</a:t>
            </a:r>
            <a:endParaRPr kumimoji="1" lang="ja-JP" altLang="en-US" dirty="0"/>
          </a:p>
        </p:txBody>
      </p:sp>
      <p:sp>
        <p:nvSpPr>
          <p:cNvPr id="140" name="右中かっこ 5"/>
          <p:cNvSpPr>
            <a:spLocks/>
          </p:cNvSpPr>
          <p:nvPr/>
        </p:nvSpPr>
        <p:spPr bwMode="auto">
          <a:xfrm>
            <a:off x="5929322" y="1428744"/>
            <a:ext cx="285750" cy="1000124"/>
          </a:xfrm>
          <a:prstGeom prst="rightBrace">
            <a:avLst>
              <a:gd name="adj1" fmla="val 101823"/>
              <a:gd name="adj2" fmla="val 50000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noAutofit/>
          </a:bodyPr>
          <a:lstStyle/>
          <a:p>
            <a:pPr>
              <a:spcBef>
                <a:spcPct val="50000"/>
              </a:spcBef>
            </a:pPr>
            <a:endParaRPr lang="ja-JP" altLang="en-US" sz="20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41" name="テキスト ボックス 6"/>
          <p:cNvSpPr txBox="1">
            <a:spLocks noChangeArrowheads="1"/>
          </p:cNvSpPr>
          <p:nvPr/>
        </p:nvSpPr>
        <p:spPr bwMode="auto">
          <a:xfrm>
            <a:off x="6215104" y="1571620"/>
            <a:ext cx="2357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dirty="0" smtClean="0"/>
              <a:t>35 power domains</a:t>
            </a:r>
          </a:p>
          <a:p>
            <a:r>
              <a:rPr lang="en-US" altLang="ja-JP" sz="2000" dirty="0" smtClean="0"/>
              <a:t>in a 5-port router</a:t>
            </a:r>
            <a:endParaRPr lang="ja-JP" altLang="en-US" sz="2000" dirty="0"/>
          </a:p>
        </p:txBody>
      </p:sp>
      <p:sp>
        <p:nvSpPr>
          <p:cNvPr id="136" name="Rectangle 2"/>
          <p:cNvSpPr>
            <a:spLocks noChangeArrowheads="1"/>
          </p:cNvSpPr>
          <p:nvPr/>
        </p:nvSpPr>
        <p:spPr bwMode="auto">
          <a:xfrm>
            <a:off x="2143108" y="2357430"/>
            <a:ext cx="5213395" cy="4429133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37" name="Rectangle 47"/>
          <p:cNvSpPr>
            <a:spLocks noChangeArrowheads="1"/>
          </p:cNvSpPr>
          <p:nvPr/>
        </p:nvSpPr>
        <p:spPr bwMode="auto">
          <a:xfrm>
            <a:off x="4572000" y="2469818"/>
            <a:ext cx="2000264" cy="459116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138" name="Text Box 48"/>
          <p:cNvSpPr txBox="1">
            <a:spLocks noChangeArrowheads="1"/>
          </p:cNvSpPr>
          <p:nvPr/>
        </p:nvSpPr>
        <p:spPr bwMode="auto">
          <a:xfrm>
            <a:off x="4919674" y="2527297"/>
            <a:ext cx="129540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ARBITER</a:t>
            </a:r>
          </a:p>
        </p:txBody>
      </p:sp>
      <p:sp>
        <p:nvSpPr>
          <p:cNvPr id="142" name="Line 54"/>
          <p:cNvSpPr>
            <a:spLocks noChangeShapeType="1"/>
          </p:cNvSpPr>
          <p:nvPr/>
        </p:nvSpPr>
        <p:spPr bwMode="auto">
          <a:xfrm>
            <a:off x="1819250" y="3238500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43" name="Text Box 55"/>
          <p:cNvSpPr txBox="1">
            <a:spLocks noChangeArrowheads="1"/>
          </p:cNvSpPr>
          <p:nvPr/>
        </p:nvSpPr>
        <p:spPr bwMode="auto">
          <a:xfrm>
            <a:off x="1211237" y="3027363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44" name="Text Box 56"/>
          <p:cNvSpPr txBox="1">
            <a:spLocks noChangeArrowheads="1"/>
          </p:cNvSpPr>
          <p:nvPr/>
        </p:nvSpPr>
        <p:spPr bwMode="auto">
          <a:xfrm>
            <a:off x="1211237" y="3778250"/>
            <a:ext cx="4381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X-</a:t>
            </a:r>
          </a:p>
        </p:txBody>
      </p:sp>
      <p:sp>
        <p:nvSpPr>
          <p:cNvPr id="145" name="Text Box 57"/>
          <p:cNvSpPr txBox="1">
            <a:spLocks noChangeArrowheads="1"/>
          </p:cNvSpPr>
          <p:nvPr/>
        </p:nvSpPr>
        <p:spPr bwMode="auto">
          <a:xfrm>
            <a:off x="1211237" y="4540250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146" name="Text Box 58"/>
          <p:cNvSpPr txBox="1">
            <a:spLocks noChangeArrowheads="1"/>
          </p:cNvSpPr>
          <p:nvPr/>
        </p:nvSpPr>
        <p:spPr bwMode="auto">
          <a:xfrm>
            <a:off x="1209650" y="5302250"/>
            <a:ext cx="414337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47" name="Text Box 59"/>
          <p:cNvSpPr txBox="1">
            <a:spLocks noChangeArrowheads="1"/>
          </p:cNvSpPr>
          <p:nvPr/>
        </p:nvSpPr>
        <p:spPr bwMode="auto">
          <a:xfrm>
            <a:off x="928662" y="6064250"/>
            <a:ext cx="923925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148" name="Text Box 60"/>
          <p:cNvSpPr txBox="1">
            <a:spLocks noChangeArrowheads="1"/>
          </p:cNvSpPr>
          <p:nvPr/>
        </p:nvSpPr>
        <p:spPr bwMode="auto">
          <a:xfrm>
            <a:off x="7753378" y="3016250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49" name="Text Box 61"/>
          <p:cNvSpPr txBox="1">
            <a:spLocks noChangeArrowheads="1"/>
          </p:cNvSpPr>
          <p:nvPr/>
        </p:nvSpPr>
        <p:spPr bwMode="auto">
          <a:xfrm>
            <a:off x="7753378" y="3767138"/>
            <a:ext cx="4381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150" name="Text Box 62"/>
          <p:cNvSpPr txBox="1">
            <a:spLocks noChangeArrowheads="1"/>
          </p:cNvSpPr>
          <p:nvPr/>
        </p:nvSpPr>
        <p:spPr bwMode="auto">
          <a:xfrm>
            <a:off x="7753378" y="4529138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Y+</a:t>
            </a:r>
          </a:p>
        </p:txBody>
      </p:sp>
      <p:sp>
        <p:nvSpPr>
          <p:cNvPr id="151" name="Text Box 63"/>
          <p:cNvSpPr txBox="1">
            <a:spLocks noChangeArrowheads="1"/>
          </p:cNvSpPr>
          <p:nvPr/>
        </p:nvSpPr>
        <p:spPr bwMode="auto">
          <a:xfrm>
            <a:off x="7751791" y="5291138"/>
            <a:ext cx="414337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52" name="Text Box 64"/>
          <p:cNvSpPr txBox="1">
            <a:spLocks noChangeArrowheads="1"/>
          </p:cNvSpPr>
          <p:nvPr/>
        </p:nvSpPr>
        <p:spPr bwMode="auto">
          <a:xfrm>
            <a:off x="7720041" y="6053138"/>
            <a:ext cx="923925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153" name="Line 80"/>
          <p:cNvSpPr>
            <a:spLocks noChangeShapeType="1"/>
          </p:cNvSpPr>
          <p:nvPr/>
        </p:nvSpPr>
        <p:spPr bwMode="auto">
          <a:xfrm>
            <a:off x="1817662" y="4043363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4" name="Line 81"/>
          <p:cNvSpPr>
            <a:spLocks noChangeShapeType="1"/>
          </p:cNvSpPr>
          <p:nvPr/>
        </p:nvSpPr>
        <p:spPr bwMode="auto">
          <a:xfrm>
            <a:off x="1828775" y="4795838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6" name="Line 82"/>
          <p:cNvSpPr>
            <a:spLocks noChangeShapeType="1"/>
          </p:cNvSpPr>
          <p:nvPr/>
        </p:nvSpPr>
        <p:spPr bwMode="auto">
          <a:xfrm>
            <a:off x="1828775" y="5556250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7" name="Line 83"/>
          <p:cNvSpPr>
            <a:spLocks noChangeShapeType="1"/>
          </p:cNvSpPr>
          <p:nvPr/>
        </p:nvSpPr>
        <p:spPr bwMode="auto">
          <a:xfrm>
            <a:off x="1828775" y="6308725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8" name="Line 84"/>
          <p:cNvSpPr>
            <a:spLocks noChangeShapeType="1"/>
          </p:cNvSpPr>
          <p:nvPr/>
        </p:nvSpPr>
        <p:spPr bwMode="auto">
          <a:xfrm flipV="1">
            <a:off x="3371837" y="30861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9" name="Line 85"/>
          <p:cNvSpPr>
            <a:spLocks noChangeShapeType="1"/>
          </p:cNvSpPr>
          <p:nvPr/>
        </p:nvSpPr>
        <p:spPr bwMode="auto">
          <a:xfrm flipV="1">
            <a:off x="3371837" y="33909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0" name="Line 86"/>
          <p:cNvSpPr>
            <a:spLocks noChangeShapeType="1"/>
          </p:cNvSpPr>
          <p:nvPr/>
        </p:nvSpPr>
        <p:spPr bwMode="auto">
          <a:xfrm flipV="1">
            <a:off x="3368662" y="3890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1" name="Line 87"/>
          <p:cNvSpPr>
            <a:spLocks noChangeShapeType="1"/>
          </p:cNvSpPr>
          <p:nvPr/>
        </p:nvSpPr>
        <p:spPr bwMode="auto">
          <a:xfrm flipV="1">
            <a:off x="3368662" y="4195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2" name="Line 88"/>
          <p:cNvSpPr>
            <a:spLocks noChangeShapeType="1"/>
          </p:cNvSpPr>
          <p:nvPr/>
        </p:nvSpPr>
        <p:spPr bwMode="auto">
          <a:xfrm flipV="1">
            <a:off x="3368662" y="4652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3" name="Line 89"/>
          <p:cNvSpPr>
            <a:spLocks noChangeShapeType="1"/>
          </p:cNvSpPr>
          <p:nvPr/>
        </p:nvSpPr>
        <p:spPr bwMode="auto">
          <a:xfrm flipV="1">
            <a:off x="3368662" y="4957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4" name="Line 90"/>
          <p:cNvSpPr>
            <a:spLocks noChangeShapeType="1"/>
          </p:cNvSpPr>
          <p:nvPr/>
        </p:nvSpPr>
        <p:spPr bwMode="auto">
          <a:xfrm flipV="1">
            <a:off x="3368662" y="5414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5" name="Line 91"/>
          <p:cNvSpPr>
            <a:spLocks noChangeShapeType="1"/>
          </p:cNvSpPr>
          <p:nvPr/>
        </p:nvSpPr>
        <p:spPr bwMode="auto">
          <a:xfrm flipV="1">
            <a:off x="3368662" y="5719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6" name="Line 92"/>
          <p:cNvSpPr>
            <a:spLocks noChangeShapeType="1"/>
          </p:cNvSpPr>
          <p:nvPr/>
        </p:nvSpPr>
        <p:spPr bwMode="auto">
          <a:xfrm flipV="1">
            <a:off x="3368662" y="6176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7" name="Line 93"/>
          <p:cNvSpPr>
            <a:spLocks noChangeShapeType="1"/>
          </p:cNvSpPr>
          <p:nvPr/>
        </p:nvSpPr>
        <p:spPr bwMode="auto">
          <a:xfrm flipV="1">
            <a:off x="3368662" y="6481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8" name="Freeform 94"/>
          <p:cNvSpPr>
            <a:spLocks/>
          </p:cNvSpPr>
          <p:nvPr/>
        </p:nvSpPr>
        <p:spPr bwMode="auto">
          <a:xfrm>
            <a:off x="3730580" y="2913063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69" name="Line 99"/>
          <p:cNvSpPr>
            <a:spLocks noChangeShapeType="1"/>
          </p:cNvSpPr>
          <p:nvPr/>
        </p:nvSpPr>
        <p:spPr bwMode="auto">
          <a:xfrm>
            <a:off x="4073513" y="3238500"/>
            <a:ext cx="423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0" name="Line 100"/>
          <p:cNvSpPr>
            <a:spLocks noChangeShapeType="1"/>
          </p:cNvSpPr>
          <p:nvPr/>
        </p:nvSpPr>
        <p:spPr bwMode="auto">
          <a:xfrm>
            <a:off x="4062400" y="4022725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1" name="Line 101"/>
          <p:cNvSpPr>
            <a:spLocks noChangeShapeType="1"/>
          </p:cNvSpPr>
          <p:nvPr/>
        </p:nvSpPr>
        <p:spPr bwMode="auto">
          <a:xfrm>
            <a:off x="4062400" y="479583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2" name="Line 102"/>
          <p:cNvSpPr>
            <a:spLocks noChangeShapeType="1"/>
          </p:cNvSpPr>
          <p:nvPr/>
        </p:nvSpPr>
        <p:spPr bwMode="auto">
          <a:xfrm>
            <a:off x="4062400" y="5580063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3" name="Line 103"/>
          <p:cNvSpPr>
            <a:spLocks noChangeShapeType="1"/>
          </p:cNvSpPr>
          <p:nvPr/>
        </p:nvSpPr>
        <p:spPr bwMode="auto">
          <a:xfrm>
            <a:off x="4062400" y="631983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5" name="Freeform 94"/>
          <p:cNvSpPr>
            <a:spLocks/>
          </p:cNvSpPr>
          <p:nvPr/>
        </p:nvSpPr>
        <p:spPr bwMode="auto">
          <a:xfrm>
            <a:off x="3730580" y="4514850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6" name="Freeform 94"/>
          <p:cNvSpPr>
            <a:spLocks/>
          </p:cNvSpPr>
          <p:nvPr/>
        </p:nvSpPr>
        <p:spPr bwMode="auto">
          <a:xfrm>
            <a:off x="3730580" y="5270500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7" name="Freeform 94"/>
          <p:cNvSpPr>
            <a:spLocks/>
          </p:cNvSpPr>
          <p:nvPr/>
        </p:nvSpPr>
        <p:spPr bwMode="auto">
          <a:xfrm>
            <a:off x="3730580" y="6015038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8" name="Rectangle 38"/>
          <p:cNvSpPr>
            <a:spLocks noChangeArrowheads="1"/>
          </p:cNvSpPr>
          <p:nvPr/>
        </p:nvSpPr>
        <p:spPr bwMode="auto">
          <a:xfrm>
            <a:off x="2587579" y="321468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79" name="Rectangle 38"/>
          <p:cNvSpPr>
            <a:spLocks noChangeArrowheads="1"/>
          </p:cNvSpPr>
          <p:nvPr/>
        </p:nvSpPr>
        <p:spPr bwMode="auto">
          <a:xfrm>
            <a:off x="2760617" y="32146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0" name="Rectangle 38"/>
          <p:cNvSpPr>
            <a:spLocks noChangeArrowheads="1"/>
          </p:cNvSpPr>
          <p:nvPr/>
        </p:nvSpPr>
        <p:spPr bwMode="auto">
          <a:xfrm>
            <a:off x="2935242" y="32146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2" name="グループ化 135"/>
          <p:cNvGrpSpPr/>
          <p:nvPr/>
        </p:nvGrpSpPr>
        <p:grpSpPr>
          <a:xfrm>
            <a:off x="2587579" y="2857498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82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3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4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5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86" name="Rectangle 38"/>
          <p:cNvSpPr>
            <a:spLocks noChangeArrowheads="1"/>
          </p:cNvSpPr>
          <p:nvPr/>
        </p:nvSpPr>
        <p:spPr bwMode="auto">
          <a:xfrm>
            <a:off x="3108279" y="321468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7" name="Rectangle 38"/>
          <p:cNvSpPr>
            <a:spLocks noChangeArrowheads="1"/>
          </p:cNvSpPr>
          <p:nvPr/>
        </p:nvSpPr>
        <p:spPr bwMode="auto">
          <a:xfrm>
            <a:off x="2587579" y="3643313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8" name="Rectangle 38"/>
          <p:cNvSpPr>
            <a:spLocks noChangeArrowheads="1"/>
          </p:cNvSpPr>
          <p:nvPr/>
        </p:nvSpPr>
        <p:spPr bwMode="auto">
          <a:xfrm>
            <a:off x="2587579" y="400050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9" name="Rectangle 38"/>
          <p:cNvSpPr>
            <a:spLocks noChangeArrowheads="1"/>
          </p:cNvSpPr>
          <p:nvPr/>
        </p:nvSpPr>
        <p:spPr bwMode="auto">
          <a:xfrm>
            <a:off x="2760617" y="36433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0" name="Rectangle 38"/>
          <p:cNvSpPr>
            <a:spLocks noChangeArrowheads="1"/>
          </p:cNvSpPr>
          <p:nvPr/>
        </p:nvSpPr>
        <p:spPr bwMode="auto">
          <a:xfrm>
            <a:off x="2760617" y="40005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1" name="Rectangle 38"/>
          <p:cNvSpPr>
            <a:spLocks noChangeArrowheads="1"/>
          </p:cNvSpPr>
          <p:nvPr/>
        </p:nvSpPr>
        <p:spPr bwMode="auto">
          <a:xfrm>
            <a:off x="2935242" y="36433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2" name="Rectangle 38"/>
          <p:cNvSpPr>
            <a:spLocks noChangeArrowheads="1"/>
          </p:cNvSpPr>
          <p:nvPr/>
        </p:nvSpPr>
        <p:spPr bwMode="auto">
          <a:xfrm>
            <a:off x="2935242" y="40005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3" name="Rectangle 38"/>
          <p:cNvSpPr>
            <a:spLocks noChangeArrowheads="1"/>
          </p:cNvSpPr>
          <p:nvPr/>
        </p:nvSpPr>
        <p:spPr bwMode="auto">
          <a:xfrm>
            <a:off x="3108279" y="3643313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4" name="Rectangle 38"/>
          <p:cNvSpPr>
            <a:spLocks noChangeArrowheads="1"/>
          </p:cNvSpPr>
          <p:nvPr/>
        </p:nvSpPr>
        <p:spPr bwMode="auto">
          <a:xfrm>
            <a:off x="3108279" y="400050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5" name="Rectangle 38"/>
          <p:cNvSpPr>
            <a:spLocks noChangeArrowheads="1"/>
          </p:cNvSpPr>
          <p:nvPr/>
        </p:nvSpPr>
        <p:spPr bwMode="auto">
          <a:xfrm>
            <a:off x="2587579" y="4429125"/>
            <a:ext cx="173038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6" name="Rectangle 38"/>
          <p:cNvSpPr>
            <a:spLocks noChangeArrowheads="1"/>
          </p:cNvSpPr>
          <p:nvPr/>
        </p:nvSpPr>
        <p:spPr bwMode="auto">
          <a:xfrm>
            <a:off x="2587579" y="4786313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7" name="Rectangle 38"/>
          <p:cNvSpPr>
            <a:spLocks noChangeArrowheads="1"/>
          </p:cNvSpPr>
          <p:nvPr/>
        </p:nvSpPr>
        <p:spPr bwMode="auto">
          <a:xfrm>
            <a:off x="2760617" y="4429125"/>
            <a:ext cx="173037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8" name="Rectangle 38"/>
          <p:cNvSpPr>
            <a:spLocks noChangeArrowheads="1"/>
          </p:cNvSpPr>
          <p:nvPr/>
        </p:nvSpPr>
        <p:spPr bwMode="auto">
          <a:xfrm>
            <a:off x="2760617" y="47863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9" name="Rectangle 38"/>
          <p:cNvSpPr>
            <a:spLocks noChangeArrowheads="1"/>
          </p:cNvSpPr>
          <p:nvPr/>
        </p:nvSpPr>
        <p:spPr bwMode="auto">
          <a:xfrm>
            <a:off x="2935242" y="4429125"/>
            <a:ext cx="173037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0" name="Rectangle 38"/>
          <p:cNvSpPr>
            <a:spLocks noChangeArrowheads="1"/>
          </p:cNvSpPr>
          <p:nvPr/>
        </p:nvSpPr>
        <p:spPr bwMode="auto">
          <a:xfrm>
            <a:off x="2935242" y="47863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1" name="Rectangle 38"/>
          <p:cNvSpPr>
            <a:spLocks noChangeArrowheads="1"/>
          </p:cNvSpPr>
          <p:nvPr/>
        </p:nvSpPr>
        <p:spPr bwMode="auto">
          <a:xfrm>
            <a:off x="3108279" y="4429125"/>
            <a:ext cx="173038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2" name="Rectangle 38"/>
          <p:cNvSpPr>
            <a:spLocks noChangeArrowheads="1"/>
          </p:cNvSpPr>
          <p:nvPr/>
        </p:nvSpPr>
        <p:spPr bwMode="auto">
          <a:xfrm>
            <a:off x="3108279" y="4786313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3" name="Rectangle 38"/>
          <p:cNvSpPr>
            <a:spLocks noChangeArrowheads="1"/>
          </p:cNvSpPr>
          <p:nvPr/>
        </p:nvSpPr>
        <p:spPr bwMode="auto">
          <a:xfrm>
            <a:off x="2587579" y="521493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4" name="Rectangle 38"/>
          <p:cNvSpPr>
            <a:spLocks noChangeArrowheads="1"/>
          </p:cNvSpPr>
          <p:nvPr/>
        </p:nvSpPr>
        <p:spPr bwMode="auto">
          <a:xfrm>
            <a:off x="2587579" y="5572125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5" name="Rectangle 38"/>
          <p:cNvSpPr>
            <a:spLocks noChangeArrowheads="1"/>
          </p:cNvSpPr>
          <p:nvPr/>
        </p:nvSpPr>
        <p:spPr bwMode="auto">
          <a:xfrm>
            <a:off x="2760617" y="521493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6" name="Rectangle 38"/>
          <p:cNvSpPr>
            <a:spLocks noChangeArrowheads="1"/>
          </p:cNvSpPr>
          <p:nvPr/>
        </p:nvSpPr>
        <p:spPr bwMode="auto">
          <a:xfrm>
            <a:off x="2760617" y="55721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7" name="Rectangle 38"/>
          <p:cNvSpPr>
            <a:spLocks noChangeArrowheads="1"/>
          </p:cNvSpPr>
          <p:nvPr/>
        </p:nvSpPr>
        <p:spPr bwMode="auto">
          <a:xfrm>
            <a:off x="2935242" y="521493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8" name="Rectangle 38"/>
          <p:cNvSpPr>
            <a:spLocks noChangeArrowheads="1"/>
          </p:cNvSpPr>
          <p:nvPr/>
        </p:nvSpPr>
        <p:spPr bwMode="auto">
          <a:xfrm>
            <a:off x="2935242" y="55721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9" name="Rectangle 38"/>
          <p:cNvSpPr>
            <a:spLocks noChangeArrowheads="1"/>
          </p:cNvSpPr>
          <p:nvPr/>
        </p:nvSpPr>
        <p:spPr bwMode="auto">
          <a:xfrm>
            <a:off x="3108279" y="521493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0" name="Rectangle 38"/>
          <p:cNvSpPr>
            <a:spLocks noChangeArrowheads="1"/>
          </p:cNvSpPr>
          <p:nvPr/>
        </p:nvSpPr>
        <p:spPr bwMode="auto">
          <a:xfrm>
            <a:off x="3108279" y="5572125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1" name="Rectangle 38"/>
          <p:cNvSpPr>
            <a:spLocks noChangeArrowheads="1"/>
          </p:cNvSpPr>
          <p:nvPr/>
        </p:nvSpPr>
        <p:spPr bwMode="auto">
          <a:xfrm>
            <a:off x="2587579" y="600075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2" name="Rectangle 38"/>
          <p:cNvSpPr>
            <a:spLocks noChangeArrowheads="1"/>
          </p:cNvSpPr>
          <p:nvPr/>
        </p:nvSpPr>
        <p:spPr bwMode="auto">
          <a:xfrm>
            <a:off x="2587579" y="6357938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3" name="Rectangle 38"/>
          <p:cNvSpPr>
            <a:spLocks noChangeArrowheads="1"/>
          </p:cNvSpPr>
          <p:nvPr/>
        </p:nvSpPr>
        <p:spPr bwMode="auto">
          <a:xfrm>
            <a:off x="2760617" y="600075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4" name="Rectangle 38"/>
          <p:cNvSpPr>
            <a:spLocks noChangeArrowheads="1"/>
          </p:cNvSpPr>
          <p:nvPr/>
        </p:nvSpPr>
        <p:spPr bwMode="auto">
          <a:xfrm>
            <a:off x="2760617" y="635793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5" name="Rectangle 38"/>
          <p:cNvSpPr>
            <a:spLocks noChangeArrowheads="1"/>
          </p:cNvSpPr>
          <p:nvPr/>
        </p:nvSpPr>
        <p:spPr bwMode="auto">
          <a:xfrm>
            <a:off x="2935242" y="600075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6" name="Rectangle 38"/>
          <p:cNvSpPr>
            <a:spLocks noChangeArrowheads="1"/>
          </p:cNvSpPr>
          <p:nvPr/>
        </p:nvSpPr>
        <p:spPr bwMode="auto">
          <a:xfrm>
            <a:off x="2935242" y="635793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7" name="Rectangle 38"/>
          <p:cNvSpPr>
            <a:spLocks noChangeArrowheads="1"/>
          </p:cNvSpPr>
          <p:nvPr/>
        </p:nvSpPr>
        <p:spPr bwMode="auto">
          <a:xfrm>
            <a:off x="3108279" y="600075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8" name="Rectangle 38"/>
          <p:cNvSpPr>
            <a:spLocks noChangeArrowheads="1"/>
          </p:cNvSpPr>
          <p:nvPr/>
        </p:nvSpPr>
        <p:spPr bwMode="auto">
          <a:xfrm>
            <a:off x="3108279" y="6357938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9" name="Rectangle 38"/>
          <p:cNvSpPr>
            <a:spLocks noChangeArrowheads="1"/>
          </p:cNvSpPr>
          <p:nvPr/>
        </p:nvSpPr>
        <p:spPr bwMode="auto">
          <a:xfrm>
            <a:off x="6897716" y="53578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0" name="Rectangle 38"/>
          <p:cNvSpPr>
            <a:spLocks noChangeArrowheads="1"/>
          </p:cNvSpPr>
          <p:nvPr/>
        </p:nvSpPr>
        <p:spPr bwMode="auto">
          <a:xfrm>
            <a:off x="6897716" y="61436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1" name="Rectangle 38"/>
          <p:cNvSpPr>
            <a:spLocks noChangeArrowheads="1"/>
          </p:cNvSpPr>
          <p:nvPr/>
        </p:nvSpPr>
        <p:spPr bwMode="auto">
          <a:xfrm>
            <a:off x="6897716" y="45720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2" name="Rectangle 38"/>
          <p:cNvSpPr>
            <a:spLocks noChangeArrowheads="1"/>
          </p:cNvSpPr>
          <p:nvPr/>
        </p:nvSpPr>
        <p:spPr bwMode="auto">
          <a:xfrm>
            <a:off x="6897716" y="30718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3" name="Rectangle 38"/>
          <p:cNvSpPr>
            <a:spLocks noChangeArrowheads="1"/>
          </p:cNvSpPr>
          <p:nvPr/>
        </p:nvSpPr>
        <p:spPr bwMode="auto">
          <a:xfrm>
            <a:off x="6897716" y="37861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3" name="グループ化 136"/>
          <p:cNvGrpSpPr/>
          <p:nvPr/>
        </p:nvGrpSpPr>
        <p:grpSpPr>
          <a:xfrm>
            <a:off x="2587572" y="2857496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2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4" name="グループ化 142"/>
          <p:cNvGrpSpPr/>
          <p:nvPr/>
        </p:nvGrpSpPr>
        <p:grpSpPr>
          <a:xfrm>
            <a:off x="2587572" y="3214686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3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5" name="グループ化 152"/>
          <p:cNvGrpSpPr/>
          <p:nvPr/>
        </p:nvGrpSpPr>
        <p:grpSpPr>
          <a:xfrm>
            <a:off x="2587572" y="4000504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3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6" name="グループ化 167"/>
          <p:cNvGrpSpPr/>
          <p:nvPr/>
        </p:nvGrpSpPr>
        <p:grpSpPr>
          <a:xfrm>
            <a:off x="2587572" y="5214950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4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7" name="グループ化 172"/>
          <p:cNvGrpSpPr/>
          <p:nvPr/>
        </p:nvGrpSpPr>
        <p:grpSpPr>
          <a:xfrm>
            <a:off x="2587572" y="5572140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4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8" name="グループ化 177"/>
          <p:cNvGrpSpPr/>
          <p:nvPr/>
        </p:nvGrpSpPr>
        <p:grpSpPr>
          <a:xfrm>
            <a:off x="2587572" y="6000768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5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254" name="Rectangle 3"/>
          <p:cNvSpPr>
            <a:spLocks noChangeArrowheads="1"/>
          </p:cNvSpPr>
          <p:nvPr/>
        </p:nvSpPr>
        <p:spPr bwMode="auto">
          <a:xfrm>
            <a:off x="4572000" y="3000372"/>
            <a:ext cx="1998705" cy="35719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55" name="Text Box 46"/>
          <p:cNvSpPr txBox="1">
            <a:spLocks noChangeArrowheads="1"/>
          </p:cNvSpPr>
          <p:nvPr/>
        </p:nvSpPr>
        <p:spPr bwMode="auto">
          <a:xfrm>
            <a:off x="4572000" y="5657848"/>
            <a:ext cx="1655762" cy="7096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ja-JP" altLang="en-US" sz="2000" dirty="0">
                <a:cs typeface="Arial" charset="0"/>
              </a:rPr>
              <a:t>5</a:t>
            </a:r>
            <a:r>
              <a:rPr lang="en-US" altLang="ja-JP" sz="2000" dirty="0">
                <a:cs typeface="Arial" charset="0"/>
              </a:rPr>
              <a:t>x5 CROSSBAR</a:t>
            </a:r>
          </a:p>
        </p:txBody>
      </p:sp>
      <p:sp>
        <p:nvSpPr>
          <p:cNvPr id="256" name="Line 104"/>
          <p:cNvSpPr>
            <a:spLocks noChangeShapeType="1"/>
          </p:cNvSpPr>
          <p:nvPr/>
        </p:nvSpPr>
        <p:spPr bwMode="auto">
          <a:xfrm flipH="1">
            <a:off x="4929198" y="3905248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7" name="Line 105"/>
          <p:cNvSpPr>
            <a:spLocks noChangeShapeType="1"/>
          </p:cNvSpPr>
          <p:nvPr/>
        </p:nvSpPr>
        <p:spPr bwMode="auto">
          <a:xfrm>
            <a:off x="4929198" y="3905248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8" name="Line 106"/>
          <p:cNvSpPr>
            <a:spLocks noChangeShapeType="1"/>
          </p:cNvSpPr>
          <p:nvPr/>
        </p:nvSpPr>
        <p:spPr bwMode="auto">
          <a:xfrm>
            <a:off x="4776798" y="55054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9" name="Line 107"/>
          <p:cNvSpPr>
            <a:spLocks noChangeShapeType="1"/>
          </p:cNvSpPr>
          <p:nvPr/>
        </p:nvSpPr>
        <p:spPr bwMode="auto">
          <a:xfrm>
            <a:off x="5919798" y="55054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0" name="Line 108"/>
          <p:cNvSpPr>
            <a:spLocks noChangeShapeType="1"/>
          </p:cNvSpPr>
          <p:nvPr/>
        </p:nvSpPr>
        <p:spPr bwMode="auto">
          <a:xfrm>
            <a:off x="4776798" y="39052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1" name="Line 109"/>
          <p:cNvSpPr>
            <a:spLocks noChangeShapeType="1"/>
          </p:cNvSpPr>
          <p:nvPr/>
        </p:nvSpPr>
        <p:spPr bwMode="auto">
          <a:xfrm>
            <a:off x="5919798" y="39052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2" name="Rectangle 38"/>
          <p:cNvSpPr>
            <a:spLocks noChangeArrowheads="1"/>
          </p:cNvSpPr>
          <p:nvPr/>
        </p:nvSpPr>
        <p:spPr bwMode="auto">
          <a:xfrm>
            <a:off x="6897734" y="3786190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3" name="Rectangle 38"/>
          <p:cNvSpPr>
            <a:spLocks noChangeArrowheads="1"/>
          </p:cNvSpPr>
          <p:nvPr/>
        </p:nvSpPr>
        <p:spPr bwMode="auto">
          <a:xfrm>
            <a:off x="6897734" y="457200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4" name="Rectangle 38"/>
          <p:cNvSpPr>
            <a:spLocks noChangeArrowheads="1"/>
          </p:cNvSpPr>
          <p:nvPr/>
        </p:nvSpPr>
        <p:spPr bwMode="auto">
          <a:xfrm>
            <a:off x="6897734" y="6143644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5" name="Line 118"/>
          <p:cNvSpPr>
            <a:spLocks noChangeShapeType="1"/>
          </p:cNvSpPr>
          <p:nvPr/>
        </p:nvSpPr>
        <p:spPr bwMode="auto">
          <a:xfrm>
            <a:off x="6654828" y="5524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6" name="Line 119"/>
          <p:cNvSpPr>
            <a:spLocks noChangeShapeType="1"/>
          </p:cNvSpPr>
          <p:nvPr/>
        </p:nvSpPr>
        <p:spPr bwMode="auto">
          <a:xfrm>
            <a:off x="6654828" y="6286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7" name="Line 115"/>
          <p:cNvSpPr>
            <a:spLocks noChangeShapeType="1"/>
          </p:cNvSpPr>
          <p:nvPr/>
        </p:nvSpPr>
        <p:spPr bwMode="auto">
          <a:xfrm>
            <a:off x="6654828" y="3238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8" name="Line 116"/>
          <p:cNvSpPr>
            <a:spLocks noChangeShapeType="1"/>
          </p:cNvSpPr>
          <p:nvPr/>
        </p:nvSpPr>
        <p:spPr bwMode="auto">
          <a:xfrm>
            <a:off x="6654828" y="4000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9" name="Line 117"/>
          <p:cNvSpPr>
            <a:spLocks noChangeShapeType="1"/>
          </p:cNvSpPr>
          <p:nvPr/>
        </p:nvSpPr>
        <p:spPr bwMode="auto">
          <a:xfrm>
            <a:off x="6654828" y="4762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grpSp>
        <p:nvGrpSpPr>
          <p:cNvPr id="9" name="グループ化 157"/>
          <p:cNvGrpSpPr/>
          <p:nvPr/>
        </p:nvGrpSpPr>
        <p:grpSpPr>
          <a:xfrm>
            <a:off x="2587572" y="4786324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71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2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3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4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275" name="Freeform 94"/>
          <p:cNvSpPr>
            <a:spLocks/>
          </p:cNvSpPr>
          <p:nvPr/>
        </p:nvSpPr>
        <p:spPr bwMode="auto">
          <a:xfrm>
            <a:off x="6216631" y="304165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6" name="Freeform 94"/>
          <p:cNvSpPr>
            <a:spLocks/>
          </p:cNvSpPr>
          <p:nvPr/>
        </p:nvSpPr>
        <p:spPr bwMode="auto">
          <a:xfrm>
            <a:off x="6215074" y="447041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7" name="Freeform 94"/>
          <p:cNvSpPr>
            <a:spLocks/>
          </p:cNvSpPr>
          <p:nvPr/>
        </p:nvSpPr>
        <p:spPr bwMode="auto">
          <a:xfrm>
            <a:off x="6216631" y="375603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8" name="Freeform 94"/>
          <p:cNvSpPr>
            <a:spLocks/>
          </p:cNvSpPr>
          <p:nvPr/>
        </p:nvSpPr>
        <p:spPr bwMode="auto">
          <a:xfrm>
            <a:off x="6215074" y="518479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9" name="Freeform 94"/>
          <p:cNvSpPr>
            <a:spLocks/>
          </p:cNvSpPr>
          <p:nvPr/>
        </p:nvSpPr>
        <p:spPr bwMode="auto">
          <a:xfrm>
            <a:off x="6215074" y="589917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96" name="Freeform 94"/>
          <p:cNvSpPr>
            <a:spLocks/>
          </p:cNvSpPr>
          <p:nvPr/>
        </p:nvSpPr>
        <p:spPr bwMode="auto">
          <a:xfrm>
            <a:off x="3730580" y="3729038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301" name="Freeform 94"/>
          <p:cNvSpPr>
            <a:spLocks/>
          </p:cNvSpPr>
          <p:nvPr/>
        </p:nvSpPr>
        <p:spPr bwMode="auto">
          <a:xfrm>
            <a:off x="6215074" y="447041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302" name="フリーフォーム 301"/>
          <p:cNvSpPr>
            <a:spLocks/>
          </p:cNvSpPr>
          <p:nvPr/>
        </p:nvSpPr>
        <p:spPr bwMode="auto">
          <a:xfrm>
            <a:off x="4643438" y="4143380"/>
            <a:ext cx="1571636" cy="500066"/>
          </a:xfrm>
          <a:custGeom>
            <a:avLst/>
            <a:gdLst>
              <a:gd name="T0" fmla="*/ 0 w 1089060"/>
              <a:gd name="T1" fmla="*/ 0 h 133564"/>
              <a:gd name="T2" fmla="*/ 421184 w 1089060"/>
              <a:gd name="T3" fmla="*/ 0 h 133564"/>
              <a:gd name="T4" fmla="*/ 636913 w 1089060"/>
              <a:gd name="T5" fmla="*/ 132710 h 133564"/>
              <a:gd name="T6" fmla="*/ 1088920 w 1089060"/>
              <a:gd name="T7" fmla="*/ 132710 h 133564"/>
              <a:gd name="T8" fmla="*/ 0 60000 65536"/>
              <a:gd name="T9" fmla="*/ 0 60000 65536"/>
              <a:gd name="T10" fmla="*/ 0 60000 65536"/>
              <a:gd name="T11" fmla="*/ 0 60000 65536"/>
              <a:gd name="T12" fmla="*/ 0 w 1089060"/>
              <a:gd name="T13" fmla="*/ 0 h 133564"/>
              <a:gd name="T14" fmla="*/ 1089060 w 1089060"/>
              <a:gd name="T15" fmla="*/ 133564 h 1335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89060" h="133564">
                <a:moveTo>
                  <a:pt x="0" y="0"/>
                </a:moveTo>
                <a:lnTo>
                  <a:pt x="421240" y="0"/>
                </a:lnTo>
                <a:lnTo>
                  <a:pt x="636997" y="133564"/>
                </a:lnTo>
                <a:lnTo>
                  <a:pt x="1089060" y="133564"/>
                </a:ln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square" lIns="90000" tIns="46800" rIns="90000" bIns="46800">
            <a:noAutofit/>
          </a:bodyPr>
          <a:lstStyle/>
          <a:p>
            <a:endParaRPr lang="ja-JP" altLang="en-US"/>
          </a:p>
        </p:txBody>
      </p:sp>
      <p:sp>
        <p:nvSpPr>
          <p:cNvPr id="303" name="Rectangle 38"/>
          <p:cNvSpPr>
            <a:spLocks noChangeArrowheads="1"/>
          </p:cNvSpPr>
          <p:nvPr/>
        </p:nvSpPr>
        <p:spPr bwMode="auto">
          <a:xfrm>
            <a:off x="6899293" y="457200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304" name="フリーフォーム 303"/>
          <p:cNvSpPr>
            <a:spLocks/>
          </p:cNvSpPr>
          <p:nvPr/>
        </p:nvSpPr>
        <p:spPr bwMode="auto">
          <a:xfrm>
            <a:off x="6357951" y="4618356"/>
            <a:ext cx="2241538" cy="45719"/>
          </a:xfrm>
          <a:custGeom>
            <a:avLst/>
            <a:gdLst>
              <a:gd name="T0" fmla="*/ 0 w 1376737"/>
              <a:gd name="T1" fmla="*/ 1375241 w 1376737"/>
              <a:gd name="T2" fmla="*/ 0 60000 65536"/>
              <a:gd name="T3" fmla="*/ 0 60000 65536"/>
              <a:gd name="T4" fmla="*/ 0 w 1376737"/>
              <a:gd name="T5" fmla="*/ 1376737 w 1376737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376737">
                <a:moveTo>
                  <a:pt x="0" y="0"/>
                </a:moveTo>
                <a:lnTo>
                  <a:pt x="1376737" y="0"/>
                </a:ln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square" lIns="90000" tIns="46800" rIns="90000" bIns="46800">
            <a:spAutoFit/>
          </a:bodyPr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コンテンツ プレースホルダ 13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701118" cy="1514468"/>
          </a:xfrm>
        </p:spPr>
        <p:txBody>
          <a:bodyPr/>
          <a:lstStyle/>
          <a:p>
            <a:r>
              <a:rPr lang="en-US" altLang="ja-JP" dirty="0" smtClean="0"/>
              <a:t>Router is divided into many Micro-power-domains</a:t>
            </a:r>
          </a:p>
          <a:p>
            <a:pPr lvl="1"/>
            <a:r>
              <a:rPr lang="en-US" altLang="ja-JP" dirty="0" smtClean="0"/>
              <a:t>Input VC buffers, Output latches</a:t>
            </a:r>
          </a:p>
          <a:p>
            <a:pPr lvl="1"/>
            <a:r>
              <a:rPr lang="en-US" altLang="ja-JP" dirty="0" smtClean="0"/>
              <a:t>Crossbar </a:t>
            </a:r>
            <a:r>
              <a:rPr lang="en-US" altLang="ja-JP" dirty="0" err="1" smtClean="0"/>
              <a:t>MUXes</a:t>
            </a:r>
            <a:r>
              <a:rPr lang="en-US" altLang="ja-JP" dirty="0" smtClean="0"/>
              <a:t>, VC </a:t>
            </a:r>
            <a:r>
              <a:rPr lang="en-US" altLang="ja-JP" dirty="0" err="1" smtClean="0"/>
              <a:t>MUXes</a:t>
            </a:r>
            <a:endParaRPr lang="en-US" altLang="ja-JP" dirty="0" smtClean="0"/>
          </a:p>
        </p:txBody>
      </p:sp>
      <p:sp>
        <p:nvSpPr>
          <p:cNvPr id="139" name="タイトル 12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Fine-grain run-time PG router</a:t>
            </a:r>
            <a:endParaRPr kumimoji="1" lang="ja-JP" altLang="en-US" dirty="0"/>
          </a:p>
        </p:txBody>
      </p:sp>
      <p:sp>
        <p:nvSpPr>
          <p:cNvPr id="140" name="右中かっこ 5"/>
          <p:cNvSpPr>
            <a:spLocks/>
          </p:cNvSpPr>
          <p:nvPr/>
        </p:nvSpPr>
        <p:spPr bwMode="auto">
          <a:xfrm>
            <a:off x="5929322" y="1428744"/>
            <a:ext cx="285750" cy="1000124"/>
          </a:xfrm>
          <a:prstGeom prst="rightBrace">
            <a:avLst>
              <a:gd name="adj1" fmla="val 101823"/>
              <a:gd name="adj2" fmla="val 50000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noAutofit/>
          </a:bodyPr>
          <a:lstStyle/>
          <a:p>
            <a:pPr>
              <a:spcBef>
                <a:spcPct val="50000"/>
              </a:spcBef>
            </a:pPr>
            <a:endParaRPr lang="ja-JP" altLang="en-US" sz="20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41" name="テキスト ボックス 6"/>
          <p:cNvSpPr txBox="1">
            <a:spLocks noChangeArrowheads="1"/>
          </p:cNvSpPr>
          <p:nvPr/>
        </p:nvSpPr>
        <p:spPr bwMode="auto">
          <a:xfrm>
            <a:off x="6215104" y="1571620"/>
            <a:ext cx="2357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dirty="0" smtClean="0"/>
              <a:t>35 power domains</a:t>
            </a:r>
          </a:p>
          <a:p>
            <a:r>
              <a:rPr lang="en-US" altLang="ja-JP" sz="2000" dirty="0" smtClean="0"/>
              <a:t>in a 5-port router</a:t>
            </a:r>
            <a:endParaRPr lang="ja-JP" altLang="en-US" sz="2000" dirty="0"/>
          </a:p>
        </p:txBody>
      </p:sp>
      <p:sp>
        <p:nvSpPr>
          <p:cNvPr id="136" name="Rectangle 2"/>
          <p:cNvSpPr>
            <a:spLocks noChangeArrowheads="1"/>
          </p:cNvSpPr>
          <p:nvPr/>
        </p:nvSpPr>
        <p:spPr bwMode="auto">
          <a:xfrm>
            <a:off x="2143108" y="2357430"/>
            <a:ext cx="5213395" cy="4429133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37" name="Rectangle 47"/>
          <p:cNvSpPr>
            <a:spLocks noChangeArrowheads="1"/>
          </p:cNvSpPr>
          <p:nvPr/>
        </p:nvSpPr>
        <p:spPr bwMode="auto">
          <a:xfrm>
            <a:off x="4572000" y="2469818"/>
            <a:ext cx="2000264" cy="459116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138" name="Text Box 48"/>
          <p:cNvSpPr txBox="1">
            <a:spLocks noChangeArrowheads="1"/>
          </p:cNvSpPr>
          <p:nvPr/>
        </p:nvSpPr>
        <p:spPr bwMode="auto">
          <a:xfrm>
            <a:off x="4919674" y="2527297"/>
            <a:ext cx="129540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ARBITER</a:t>
            </a:r>
          </a:p>
        </p:txBody>
      </p:sp>
      <p:sp>
        <p:nvSpPr>
          <p:cNvPr id="142" name="Line 54"/>
          <p:cNvSpPr>
            <a:spLocks noChangeShapeType="1"/>
          </p:cNvSpPr>
          <p:nvPr/>
        </p:nvSpPr>
        <p:spPr bwMode="auto">
          <a:xfrm>
            <a:off x="1819250" y="3238500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43" name="Text Box 55"/>
          <p:cNvSpPr txBox="1">
            <a:spLocks noChangeArrowheads="1"/>
          </p:cNvSpPr>
          <p:nvPr/>
        </p:nvSpPr>
        <p:spPr bwMode="auto">
          <a:xfrm>
            <a:off x="1211237" y="3027363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44" name="Text Box 56"/>
          <p:cNvSpPr txBox="1">
            <a:spLocks noChangeArrowheads="1"/>
          </p:cNvSpPr>
          <p:nvPr/>
        </p:nvSpPr>
        <p:spPr bwMode="auto">
          <a:xfrm>
            <a:off x="1211237" y="3778250"/>
            <a:ext cx="4381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X-</a:t>
            </a:r>
          </a:p>
        </p:txBody>
      </p:sp>
      <p:sp>
        <p:nvSpPr>
          <p:cNvPr id="145" name="Text Box 57"/>
          <p:cNvSpPr txBox="1">
            <a:spLocks noChangeArrowheads="1"/>
          </p:cNvSpPr>
          <p:nvPr/>
        </p:nvSpPr>
        <p:spPr bwMode="auto">
          <a:xfrm>
            <a:off x="1211237" y="4540250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146" name="Text Box 58"/>
          <p:cNvSpPr txBox="1">
            <a:spLocks noChangeArrowheads="1"/>
          </p:cNvSpPr>
          <p:nvPr/>
        </p:nvSpPr>
        <p:spPr bwMode="auto">
          <a:xfrm>
            <a:off x="1209650" y="5302250"/>
            <a:ext cx="414337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47" name="Text Box 59"/>
          <p:cNvSpPr txBox="1">
            <a:spLocks noChangeArrowheads="1"/>
          </p:cNvSpPr>
          <p:nvPr/>
        </p:nvSpPr>
        <p:spPr bwMode="auto">
          <a:xfrm>
            <a:off x="928662" y="6064250"/>
            <a:ext cx="923925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148" name="Text Box 60"/>
          <p:cNvSpPr txBox="1">
            <a:spLocks noChangeArrowheads="1"/>
          </p:cNvSpPr>
          <p:nvPr/>
        </p:nvSpPr>
        <p:spPr bwMode="auto">
          <a:xfrm>
            <a:off x="7753378" y="3016250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49" name="Text Box 61"/>
          <p:cNvSpPr txBox="1">
            <a:spLocks noChangeArrowheads="1"/>
          </p:cNvSpPr>
          <p:nvPr/>
        </p:nvSpPr>
        <p:spPr bwMode="auto">
          <a:xfrm>
            <a:off x="7753378" y="3767138"/>
            <a:ext cx="4381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150" name="Text Box 62"/>
          <p:cNvSpPr txBox="1">
            <a:spLocks noChangeArrowheads="1"/>
          </p:cNvSpPr>
          <p:nvPr/>
        </p:nvSpPr>
        <p:spPr bwMode="auto">
          <a:xfrm>
            <a:off x="7753378" y="4529138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Y+</a:t>
            </a:r>
          </a:p>
        </p:txBody>
      </p:sp>
      <p:sp>
        <p:nvSpPr>
          <p:cNvPr id="151" name="Text Box 63"/>
          <p:cNvSpPr txBox="1">
            <a:spLocks noChangeArrowheads="1"/>
          </p:cNvSpPr>
          <p:nvPr/>
        </p:nvSpPr>
        <p:spPr bwMode="auto">
          <a:xfrm>
            <a:off x="7751791" y="5291138"/>
            <a:ext cx="414337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52" name="Text Box 64"/>
          <p:cNvSpPr txBox="1">
            <a:spLocks noChangeArrowheads="1"/>
          </p:cNvSpPr>
          <p:nvPr/>
        </p:nvSpPr>
        <p:spPr bwMode="auto">
          <a:xfrm>
            <a:off x="7720041" y="6053138"/>
            <a:ext cx="923925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153" name="Line 80"/>
          <p:cNvSpPr>
            <a:spLocks noChangeShapeType="1"/>
          </p:cNvSpPr>
          <p:nvPr/>
        </p:nvSpPr>
        <p:spPr bwMode="auto">
          <a:xfrm>
            <a:off x="1817662" y="4043363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4" name="Line 81"/>
          <p:cNvSpPr>
            <a:spLocks noChangeShapeType="1"/>
          </p:cNvSpPr>
          <p:nvPr/>
        </p:nvSpPr>
        <p:spPr bwMode="auto">
          <a:xfrm>
            <a:off x="1828775" y="4795838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6" name="Line 82"/>
          <p:cNvSpPr>
            <a:spLocks noChangeShapeType="1"/>
          </p:cNvSpPr>
          <p:nvPr/>
        </p:nvSpPr>
        <p:spPr bwMode="auto">
          <a:xfrm>
            <a:off x="1828775" y="5556250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7" name="Line 83"/>
          <p:cNvSpPr>
            <a:spLocks noChangeShapeType="1"/>
          </p:cNvSpPr>
          <p:nvPr/>
        </p:nvSpPr>
        <p:spPr bwMode="auto">
          <a:xfrm>
            <a:off x="1828775" y="6308725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8" name="Line 84"/>
          <p:cNvSpPr>
            <a:spLocks noChangeShapeType="1"/>
          </p:cNvSpPr>
          <p:nvPr/>
        </p:nvSpPr>
        <p:spPr bwMode="auto">
          <a:xfrm flipV="1">
            <a:off x="3371837" y="30861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9" name="Line 85"/>
          <p:cNvSpPr>
            <a:spLocks noChangeShapeType="1"/>
          </p:cNvSpPr>
          <p:nvPr/>
        </p:nvSpPr>
        <p:spPr bwMode="auto">
          <a:xfrm flipV="1">
            <a:off x="3371837" y="33909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0" name="Line 86"/>
          <p:cNvSpPr>
            <a:spLocks noChangeShapeType="1"/>
          </p:cNvSpPr>
          <p:nvPr/>
        </p:nvSpPr>
        <p:spPr bwMode="auto">
          <a:xfrm flipV="1">
            <a:off x="3368662" y="3890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1" name="Line 87"/>
          <p:cNvSpPr>
            <a:spLocks noChangeShapeType="1"/>
          </p:cNvSpPr>
          <p:nvPr/>
        </p:nvSpPr>
        <p:spPr bwMode="auto">
          <a:xfrm flipV="1">
            <a:off x="3368662" y="4195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2" name="Line 88"/>
          <p:cNvSpPr>
            <a:spLocks noChangeShapeType="1"/>
          </p:cNvSpPr>
          <p:nvPr/>
        </p:nvSpPr>
        <p:spPr bwMode="auto">
          <a:xfrm flipV="1">
            <a:off x="3368662" y="4652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3" name="Line 89"/>
          <p:cNvSpPr>
            <a:spLocks noChangeShapeType="1"/>
          </p:cNvSpPr>
          <p:nvPr/>
        </p:nvSpPr>
        <p:spPr bwMode="auto">
          <a:xfrm flipV="1">
            <a:off x="3368662" y="4957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4" name="Line 90"/>
          <p:cNvSpPr>
            <a:spLocks noChangeShapeType="1"/>
          </p:cNvSpPr>
          <p:nvPr/>
        </p:nvSpPr>
        <p:spPr bwMode="auto">
          <a:xfrm flipV="1">
            <a:off x="3368662" y="5414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5" name="Line 91"/>
          <p:cNvSpPr>
            <a:spLocks noChangeShapeType="1"/>
          </p:cNvSpPr>
          <p:nvPr/>
        </p:nvSpPr>
        <p:spPr bwMode="auto">
          <a:xfrm flipV="1">
            <a:off x="3368662" y="5719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6" name="Line 92"/>
          <p:cNvSpPr>
            <a:spLocks noChangeShapeType="1"/>
          </p:cNvSpPr>
          <p:nvPr/>
        </p:nvSpPr>
        <p:spPr bwMode="auto">
          <a:xfrm flipV="1">
            <a:off x="3368662" y="6176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7" name="Line 93"/>
          <p:cNvSpPr>
            <a:spLocks noChangeShapeType="1"/>
          </p:cNvSpPr>
          <p:nvPr/>
        </p:nvSpPr>
        <p:spPr bwMode="auto">
          <a:xfrm flipV="1">
            <a:off x="3368662" y="6481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8" name="Freeform 94"/>
          <p:cNvSpPr>
            <a:spLocks/>
          </p:cNvSpPr>
          <p:nvPr/>
        </p:nvSpPr>
        <p:spPr bwMode="auto">
          <a:xfrm>
            <a:off x="3730580" y="2913063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69" name="Line 99"/>
          <p:cNvSpPr>
            <a:spLocks noChangeShapeType="1"/>
          </p:cNvSpPr>
          <p:nvPr/>
        </p:nvSpPr>
        <p:spPr bwMode="auto">
          <a:xfrm>
            <a:off x="4073513" y="3238500"/>
            <a:ext cx="423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0" name="Line 100"/>
          <p:cNvSpPr>
            <a:spLocks noChangeShapeType="1"/>
          </p:cNvSpPr>
          <p:nvPr/>
        </p:nvSpPr>
        <p:spPr bwMode="auto">
          <a:xfrm>
            <a:off x="4062400" y="4022725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1" name="Line 101"/>
          <p:cNvSpPr>
            <a:spLocks noChangeShapeType="1"/>
          </p:cNvSpPr>
          <p:nvPr/>
        </p:nvSpPr>
        <p:spPr bwMode="auto">
          <a:xfrm>
            <a:off x="4062400" y="479583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2" name="Line 102"/>
          <p:cNvSpPr>
            <a:spLocks noChangeShapeType="1"/>
          </p:cNvSpPr>
          <p:nvPr/>
        </p:nvSpPr>
        <p:spPr bwMode="auto">
          <a:xfrm>
            <a:off x="4062400" y="5580063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3" name="Line 103"/>
          <p:cNvSpPr>
            <a:spLocks noChangeShapeType="1"/>
          </p:cNvSpPr>
          <p:nvPr/>
        </p:nvSpPr>
        <p:spPr bwMode="auto">
          <a:xfrm>
            <a:off x="4062400" y="631983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5" name="Freeform 94"/>
          <p:cNvSpPr>
            <a:spLocks/>
          </p:cNvSpPr>
          <p:nvPr/>
        </p:nvSpPr>
        <p:spPr bwMode="auto">
          <a:xfrm>
            <a:off x="3730580" y="4514850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6" name="Freeform 94"/>
          <p:cNvSpPr>
            <a:spLocks/>
          </p:cNvSpPr>
          <p:nvPr/>
        </p:nvSpPr>
        <p:spPr bwMode="auto">
          <a:xfrm>
            <a:off x="3730580" y="5270500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7" name="Freeform 94"/>
          <p:cNvSpPr>
            <a:spLocks/>
          </p:cNvSpPr>
          <p:nvPr/>
        </p:nvSpPr>
        <p:spPr bwMode="auto">
          <a:xfrm>
            <a:off x="3730580" y="6015038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8" name="Rectangle 38"/>
          <p:cNvSpPr>
            <a:spLocks noChangeArrowheads="1"/>
          </p:cNvSpPr>
          <p:nvPr/>
        </p:nvSpPr>
        <p:spPr bwMode="auto">
          <a:xfrm>
            <a:off x="2587579" y="321468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79" name="Rectangle 38"/>
          <p:cNvSpPr>
            <a:spLocks noChangeArrowheads="1"/>
          </p:cNvSpPr>
          <p:nvPr/>
        </p:nvSpPr>
        <p:spPr bwMode="auto">
          <a:xfrm>
            <a:off x="2760617" y="32146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0" name="Rectangle 38"/>
          <p:cNvSpPr>
            <a:spLocks noChangeArrowheads="1"/>
          </p:cNvSpPr>
          <p:nvPr/>
        </p:nvSpPr>
        <p:spPr bwMode="auto">
          <a:xfrm>
            <a:off x="2935242" y="32146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2" name="グループ化 135"/>
          <p:cNvGrpSpPr/>
          <p:nvPr/>
        </p:nvGrpSpPr>
        <p:grpSpPr>
          <a:xfrm>
            <a:off x="2587579" y="2857498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82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3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4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5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86" name="Rectangle 38"/>
          <p:cNvSpPr>
            <a:spLocks noChangeArrowheads="1"/>
          </p:cNvSpPr>
          <p:nvPr/>
        </p:nvSpPr>
        <p:spPr bwMode="auto">
          <a:xfrm>
            <a:off x="3108279" y="321468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7" name="Rectangle 38"/>
          <p:cNvSpPr>
            <a:spLocks noChangeArrowheads="1"/>
          </p:cNvSpPr>
          <p:nvPr/>
        </p:nvSpPr>
        <p:spPr bwMode="auto">
          <a:xfrm>
            <a:off x="2587579" y="3643313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8" name="Rectangle 38"/>
          <p:cNvSpPr>
            <a:spLocks noChangeArrowheads="1"/>
          </p:cNvSpPr>
          <p:nvPr/>
        </p:nvSpPr>
        <p:spPr bwMode="auto">
          <a:xfrm>
            <a:off x="2587579" y="400050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9" name="Rectangle 38"/>
          <p:cNvSpPr>
            <a:spLocks noChangeArrowheads="1"/>
          </p:cNvSpPr>
          <p:nvPr/>
        </p:nvSpPr>
        <p:spPr bwMode="auto">
          <a:xfrm>
            <a:off x="2760617" y="36433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0" name="Rectangle 38"/>
          <p:cNvSpPr>
            <a:spLocks noChangeArrowheads="1"/>
          </p:cNvSpPr>
          <p:nvPr/>
        </p:nvSpPr>
        <p:spPr bwMode="auto">
          <a:xfrm>
            <a:off x="2760617" y="40005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1" name="Rectangle 38"/>
          <p:cNvSpPr>
            <a:spLocks noChangeArrowheads="1"/>
          </p:cNvSpPr>
          <p:nvPr/>
        </p:nvSpPr>
        <p:spPr bwMode="auto">
          <a:xfrm>
            <a:off x="2935242" y="36433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2" name="Rectangle 38"/>
          <p:cNvSpPr>
            <a:spLocks noChangeArrowheads="1"/>
          </p:cNvSpPr>
          <p:nvPr/>
        </p:nvSpPr>
        <p:spPr bwMode="auto">
          <a:xfrm>
            <a:off x="2935242" y="40005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3" name="Rectangle 38"/>
          <p:cNvSpPr>
            <a:spLocks noChangeArrowheads="1"/>
          </p:cNvSpPr>
          <p:nvPr/>
        </p:nvSpPr>
        <p:spPr bwMode="auto">
          <a:xfrm>
            <a:off x="3108279" y="3643313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4" name="Rectangle 38"/>
          <p:cNvSpPr>
            <a:spLocks noChangeArrowheads="1"/>
          </p:cNvSpPr>
          <p:nvPr/>
        </p:nvSpPr>
        <p:spPr bwMode="auto">
          <a:xfrm>
            <a:off x="3108279" y="400050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5" name="Rectangle 38"/>
          <p:cNvSpPr>
            <a:spLocks noChangeArrowheads="1"/>
          </p:cNvSpPr>
          <p:nvPr/>
        </p:nvSpPr>
        <p:spPr bwMode="auto">
          <a:xfrm>
            <a:off x="2587579" y="4429125"/>
            <a:ext cx="173038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6" name="Rectangle 38"/>
          <p:cNvSpPr>
            <a:spLocks noChangeArrowheads="1"/>
          </p:cNvSpPr>
          <p:nvPr/>
        </p:nvSpPr>
        <p:spPr bwMode="auto">
          <a:xfrm>
            <a:off x="2587579" y="4786313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7" name="Rectangle 38"/>
          <p:cNvSpPr>
            <a:spLocks noChangeArrowheads="1"/>
          </p:cNvSpPr>
          <p:nvPr/>
        </p:nvSpPr>
        <p:spPr bwMode="auto">
          <a:xfrm>
            <a:off x="2760617" y="4429125"/>
            <a:ext cx="173037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8" name="Rectangle 38"/>
          <p:cNvSpPr>
            <a:spLocks noChangeArrowheads="1"/>
          </p:cNvSpPr>
          <p:nvPr/>
        </p:nvSpPr>
        <p:spPr bwMode="auto">
          <a:xfrm>
            <a:off x="2760617" y="47863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9" name="Rectangle 38"/>
          <p:cNvSpPr>
            <a:spLocks noChangeArrowheads="1"/>
          </p:cNvSpPr>
          <p:nvPr/>
        </p:nvSpPr>
        <p:spPr bwMode="auto">
          <a:xfrm>
            <a:off x="2935242" y="4429125"/>
            <a:ext cx="173037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0" name="Rectangle 38"/>
          <p:cNvSpPr>
            <a:spLocks noChangeArrowheads="1"/>
          </p:cNvSpPr>
          <p:nvPr/>
        </p:nvSpPr>
        <p:spPr bwMode="auto">
          <a:xfrm>
            <a:off x="2935242" y="47863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1" name="Rectangle 38"/>
          <p:cNvSpPr>
            <a:spLocks noChangeArrowheads="1"/>
          </p:cNvSpPr>
          <p:nvPr/>
        </p:nvSpPr>
        <p:spPr bwMode="auto">
          <a:xfrm>
            <a:off x="3108279" y="4429125"/>
            <a:ext cx="173038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2" name="Rectangle 38"/>
          <p:cNvSpPr>
            <a:spLocks noChangeArrowheads="1"/>
          </p:cNvSpPr>
          <p:nvPr/>
        </p:nvSpPr>
        <p:spPr bwMode="auto">
          <a:xfrm>
            <a:off x="3108279" y="4786313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3" name="Rectangle 38"/>
          <p:cNvSpPr>
            <a:spLocks noChangeArrowheads="1"/>
          </p:cNvSpPr>
          <p:nvPr/>
        </p:nvSpPr>
        <p:spPr bwMode="auto">
          <a:xfrm>
            <a:off x="2587579" y="521493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4" name="Rectangle 38"/>
          <p:cNvSpPr>
            <a:spLocks noChangeArrowheads="1"/>
          </p:cNvSpPr>
          <p:nvPr/>
        </p:nvSpPr>
        <p:spPr bwMode="auto">
          <a:xfrm>
            <a:off x="2587579" y="5572125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5" name="Rectangle 38"/>
          <p:cNvSpPr>
            <a:spLocks noChangeArrowheads="1"/>
          </p:cNvSpPr>
          <p:nvPr/>
        </p:nvSpPr>
        <p:spPr bwMode="auto">
          <a:xfrm>
            <a:off x="2760617" y="521493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6" name="Rectangle 38"/>
          <p:cNvSpPr>
            <a:spLocks noChangeArrowheads="1"/>
          </p:cNvSpPr>
          <p:nvPr/>
        </p:nvSpPr>
        <p:spPr bwMode="auto">
          <a:xfrm>
            <a:off x="2760617" y="55721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7" name="Rectangle 38"/>
          <p:cNvSpPr>
            <a:spLocks noChangeArrowheads="1"/>
          </p:cNvSpPr>
          <p:nvPr/>
        </p:nvSpPr>
        <p:spPr bwMode="auto">
          <a:xfrm>
            <a:off x="2935242" y="521493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8" name="Rectangle 38"/>
          <p:cNvSpPr>
            <a:spLocks noChangeArrowheads="1"/>
          </p:cNvSpPr>
          <p:nvPr/>
        </p:nvSpPr>
        <p:spPr bwMode="auto">
          <a:xfrm>
            <a:off x="2935242" y="55721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9" name="Rectangle 38"/>
          <p:cNvSpPr>
            <a:spLocks noChangeArrowheads="1"/>
          </p:cNvSpPr>
          <p:nvPr/>
        </p:nvSpPr>
        <p:spPr bwMode="auto">
          <a:xfrm>
            <a:off x="3108279" y="521493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0" name="Rectangle 38"/>
          <p:cNvSpPr>
            <a:spLocks noChangeArrowheads="1"/>
          </p:cNvSpPr>
          <p:nvPr/>
        </p:nvSpPr>
        <p:spPr bwMode="auto">
          <a:xfrm>
            <a:off x="3108279" y="5572125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1" name="Rectangle 38"/>
          <p:cNvSpPr>
            <a:spLocks noChangeArrowheads="1"/>
          </p:cNvSpPr>
          <p:nvPr/>
        </p:nvSpPr>
        <p:spPr bwMode="auto">
          <a:xfrm>
            <a:off x="2587579" y="600075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2" name="Rectangle 38"/>
          <p:cNvSpPr>
            <a:spLocks noChangeArrowheads="1"/>
          </p:cNvSpPr>
          <p:nvPr/>
        </p:nvSpPr>
        <p:spPr bwMode="auto">
          <a:xfrm>
            <a:off x="2587579" y="6357938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3" name="Rectangle 38"/>
          <p:cNvSpPr>
            <a:spLocks noChangeArrowheads="1"/>
          </p:cNvSpPr>
          <p:nvPr/>
        </p:nvSpPr>
        <p:spPr bwMode="auto">
          <a:xfrm>
            <a:off x="2760617" y="600075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4" name="Rectangle 38"/>
          <p:cNvSpPr>
            <a:spLocks noChangeArrowheads="1"/>
          </p:cNvSpPr>
          <p:nvPr/>
        </p:nvSpPr>
        <p:spPr bwMode="auto">
          <a:xfrm>
            <a:off x="2760617" y="635793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5" name="Rectangle 38"/>
          <p:cNvSpPr>
            <a:spLocks noChangeArrowheads="1"/>
          </p:cNvSpPr>
          <p:nvPr/>
        </p:nvSpPr>
        <p:spPr bwMode="auto">
          <a:xfrm>
            <a:off x="2935242" y="600075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6" name="Rectangle 38"/>
          <p:cNvSpPr>
            <a:spLocks noChangeArrowheads="1"/>
          </p:cNvSpPr>
          <p:nvPr/>
        </p:nvSpPr>
        <p:spPr bwMode="auto">
          <a:xfrm>
            <a:off x="2935242" y="635793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7" name="Rectangle 38"/>
          <p:cNvSpPr>
            <a:spLocks noChangeArrowheads="1"/>
          </p:cNvSpPr>
          <p:nvPr/>
        </p:nvSpPr>
        <p:spPr bwMode="auto">
          <a:xfrm>
            <a:off x="3108279" y="600075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8" name="Rectangle 38"/>
          <p:cNvSpPr>
            <a:spLocks noChangeArrowheads="1"/>
          </p:cNvSpPr>
          <p:nvPr/>
        </p:nvSpPr>
        <p:spPr bwMode="auto">
          <a:xfrm>
            <a:off x="3108279" y="6357938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9" name="Rectangle 38"/>
          <p:cNvSpPr>
            <a:spLocks noChangeArrowheads="1"/>
          </p:cNvSpPr>
          <p:nvPr/>
        </p:nvSpPr>
        <p:spPr bwMode="auto">
          <a:xfrm>
            <a:off x="6897716" y="53578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0" name="Rectangle 38"/>
          <p:cNvSpPr>
            <a:spLocks noChangeArrowheads="1"/>
          </p:cNvSpPr>
          <p:nvPr/>
        </p:nvSpPr>
        <p:spPr bwMode="auto">
          <a:xfrm>
            <a:off x="6897716" y="61436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1" name="Rectangle 38"/>
          <p:cNvSpPr>
            <a:spLocks noChangeArrowheads="1"/>
          </p:cNvSpPr>
          <p:nvPr/>
        </p:nvSpPr>
        <p:spPr bwMode="auto">
          <a:xfrm>
            <a:off x="6897716" y="45720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2" name="Rectangle 38"/>
          <p:cNvSpPr>
            <a:spLocks noChangeArrowheads="1"/>
          </p:cNvSpPr>
          <p:nvPr/>
        </p:nvSpPr>
        <p:spPr bwMode="auto">
          <a:xfrm>
            <a:off x="6897716" y="30718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3" name="Rectangle 38"/>
          <p:cNvSpPr>
            <a:spLocks noChangeArrowheads="1"/>
          </p:cNvSpPr>
          <p:nvPr/>
        </p:nvSpPr>
        <p:spPr bwMode="auto">
          <a:xfrm>
            <a:off x="6897716" y="37861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3" name="グループ化 136"/>
          <p:cNvGrpSpPr/>
          <p:nvPr/>
        </p:nvGrpSpPr>
        <p:grpSpPr>
          <a:xfrm>
            <a:off x="2587572" y="2857496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2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4" name="グループ化 142"/>
          <p:cNvGrpSpPr/>
          <p:nvPr/>
        </p:nvGrpSpPr>
        <p:grpSpPr>
          <a:xfrm>
            <a:off x="2587572" y="3214686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3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5" name="グループ化 152"/>
          <p:cNvGrpSpPr/>
          <p:nvPr/>
        </p:nvGrpSpPr>
        <p:grpSpPr>
          <a:xfrm>
            <a:off x="2587572" y="4000504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3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6" name="グループ化 167"/>
          <p:cNvGrpSpPr/>
          <p:nvPr/>
        </p:nvGrpSpPr>
        <p:grpSpPr>
          <a:xfrm>
            <a:off x="2587572" y="5214950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4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7" name="グループ化 172"/>
          <p:cNvGrpSpPr/>
          <p:nvPr/>
        </p:nvGrpSpPr>
        <p:grpSpPr>
          <a:xfrm>
            <a:off x="2587572" y="5572140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4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8" name="グループ化 177"/>
          <p:cNvGrpSpPr/>
          <p:nvPr/>
        </p:nvGrpSpPr>
        <p:grpSpPr>
          <a:xfrm>
            <a:off x="2587572" y="6000768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5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254" name="Rectangle 3"/>
          <p:cNvSpPr>
            <a:spLocks noChangeArrowheads="1"/>
          </p:cNvSpPr>
          <p:nvPr/>
        </p:nvSpPr>
        <p:spPr bwMode="auto">
          <a:xfrm>
            <a:off x="4572000" y="3000372"/>
            <a:ext cx="1998705" cy="35719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55" name="Text Box 46"/>
          <p:cNvSpPr txBox="1">
            <a:spLocks noChangeArrowheads="1"/>
          </p:cNvSpPr>
          <p:nvPr/>
        </p:nvSpPr>
        <p:spPr bwMode="auto">
          <a:xfrm>
            <a:off x="4572000" y="5657848"/>
            <a:ext cx="1655762" cy="7096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ja-JP" altLang="en-US" sz="2000" dirty="0">
                <a:cs typeface="Arial" charset="0"/>
              </a:rPr>
              <a:t>5</a:t>
            </a:r>
            <a:r>
              <a:rPr lang="en-US" altLang="ja-JP" sz="2000" dirty="0">
                <a:cs typeface="Arial" charset="0"/>
              </a:rPr>
              <a:t>x5 CROSSBAR</a:t>
            </a:r>
          </a:p>
        </p:txBody>
      </p:sp>
      <p:sp>
        <p:nvSpPr>
          <p:cNvPr id="256" name="Line 104"/>
          <p:cNvSpPr>
            <a:spLocks noChangeShapeType="1"/>
          </p:cNvSpPr>
          <p:nvPr/>
        </p:nvSpPr>
        <p:spPr bwMode="auto">
          <a:xfrm flipH="1">
            <a:off x="4929198" y="3905248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7" name="Line 105"/>
          <p:cNvSpPr>
            <a:spLocks noChangeShapeType="1"/>
          </p:cNvSpPr>
          <p:nvPr/>
        </p:nvSpPr>
        <p:spPr bwMode="auto">
          <a:xfrm>
            <a:off x="4929198" y="3905248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8" name="Line 106"/>
          <p:cNvSpPr>
            <a:spLocks noChangeShapeType="1"/>
          </p:cNvSpPr>
          <p:nvPr/>
        </p:nvSpPr>
        <p:spPr bwMode="auto">
          <a:xfrm>
            <a:off x="4776798" y="55054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9" name="Line 107"/>
          <p:cNvSpPr>
            <a:spLocks noChangeShapeType="1"/>
          </p:cNvSpPr>
          <p:nvPr/>
        </p:nvSpPr>
        <p:spPr bwMode="auto">
          <a:xfrm>
            <a:off x="5919798" y="55054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0" name="Line 108"/>
          <p:cNvSpPr>
            <a:spLocks noChangeShapeType="1"/>
          </p:cNvSpPr>
          <p:nvPr/>
        </p:nvSpPr>
        <p:spPr bwMode="auto">
          <a:xfrm>
            <a:off x="4776798" y="39052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1" name="Line 109"/>
          <p:cNvSpPr>
            <a:spLocks noChangeShapeType="1"/>
          </p:cNvSpPr>
          <p:nvPr/>
        </p:nvSpPr>
        <p:spPr bwMode="auto">
          <a:xfrm>
            <a:off x="5919798" y="39052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2" name="Rectangle 38"/>
          <p:cNvSpPr>
            <a:spLocks noChangeArrowheads="1"/>
          </p:cNvSpPr>
          <p:nvPr/>
        </p:nvSpPr>
        <p:spPr bwMode="auto">
          <a:xfrm>
            <a:off x="6897734" y="3786190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3" name="Rectangle 38"/>
          <p:cNvSpPr>
            <a:spLocks noChangeArrowheads="1"/>
          </p:cNvSpPr>
          <p:nvPr/>
        </p:nvSpPr>
        <p:spPr bwMode="auto">
          <a:xfrm>
            <a:off x="6897734" y="457200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4" name="Rectangle 38"/>
          <p:cNvSpPr>
            <a:spLocks noChangeArrowheads="1"/>
          </p:cNvSpPr>
          <p:nvPr/>
        </p:nvSpPr>
        <p:spPr bwMode="auto">
          <a:xfrm>
            <a:off x="6897734" y="6143644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5" name="Line 118"/>
          <p:cNvSpPr>
            <a:spLocks noChangeShapeType="1"/>
          </p:cNvSpPr>
          <p:nvPr/>
        </p:nvSpPr>
        <p:spPr bwMode="auto">
          <a:xfrm>
            <a:off x="6654828" y="5524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6" name="Line 119"/>
          <p:cNvSpPr>
            <a:spLocks noChangeShapeType="1"/>
          </p:cNvSpPr>
          <p:nvPr/>
        </p:nvSpPr>
        <p:spPr bwMode="auto">
          <a:xfrm>
            <a:off x="6654828" y="6286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7" name="Line 115"/>
          <p:cNvSpPr>
            <a:spLocks noChangeShapeType="1"/>
          </p:cNvSpPr>
          <p:nvPr/>
        </p:nvSpPr>
        <p:spPr bwMode="auto">
          <a:xfrm>
            <a:off x="6654828" y="3238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8" name="Line 116"/>
          <p:cNvSpPr>
            <a:spLocks noChangeShapeType="1"/>
          </p:cNvSpPr>
          <p:nvPr/>
        </p:nvSpPr>
        <p:spPr bwMode="auto">
          <a:xfrm>
            <a:off x="6654828" y="4000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9" name="Line 117"/>
          <p:cNvSpPr>
            <a:spLocks noChangeShapeType="1"/>
          </p:cNvSpPr>
          <p:nvPr/>
        </p:nvSpPr>
        <p:spPr bwMode="auto">
          <a:xfrm>
            <a:off x="6654828" y="4762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grpSp>
        <p:nvGrpSpPr>
          <p:cNvPr id="9" name="グループ化 157"/>
          <p:cNvGrpSpPr/>
          <p:nvPr/>
        </p:nvGrpSpPr>
        <p:grpSpPr>
          <a:xfrm>
            <a:off x="2587572" y="4786324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71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2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3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4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275" name="Freeform 94"/>
          <p:cNvSpPr>
            <a:spLocks/>
          </p:cNvSpPr>
          <p:nvPr/>
        </p:nvSpPr>
        <p:spPr bwMode="auto">
          <a:xfrm>
            <a:off x="6216631" y="304165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6" name="Freeform 94"/>
          <p:cNvSpPr>
            <a:spLocks/>
          </p:cNvSpPr>
          <p:nvPr/>
        </p:nvSpPr>
        <p:spPr bwMode="auto">
          <a:xfrm>
            <a:off x="6215074" y="447041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7" name="Freeform 94"/>
          <p:cNvSpPr>
            <a:spLocks/>
          </p:cNvSpPr>
          <p:nvPr/>
        </p:nvSpPr>
        <p:spPr bwMode="auto">
          <a:xfrm>
            <a:off x="6216631" y="375603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8" name="Freeform 94"/>
          <p:cNvSpPr>
            <a:spLocks/>
          </p:cNvSpPr>
          <p:nvPr/>
        </p:nvSpPr>
        <p:spPr bwMode="auto">
          <a:xfrm>
            <a:off x="6215074" y="518479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9" name="Freeform 94"/>
          <p:cNvSpPr>
            <a:spLocks/>
          </p:cNvSpPr>
          <p:nvPr/>
        </p:nvSpPr>
        <p:spPr bwMode="auto">
          <a:xfrm>
            <a:off x="6215074" y="589917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96" name="Freeform 94"/>
          <p:cNvSpPr>
            <a:spLocks/>
          </p:cNvSpPr>
          <p:nvPr/>
        </p:nvSpPr>
        <p:spPr bwMode="auto">
          <a:xfrm>
            <a:off x="3730580" y="3729038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303" name="Rectangle 38"/>
          <p:cNvSpPr>
            <a:spLocks noChangeArrowheads="1"/>
          </p:cNvSpPr>
          <p:nvPr/>
        </p:nvSpPr>
        <p:spPr bwMode="auto">
          <a:xfrm>
            <a:off x="6899293" y="457200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304" name="フリーフォーム 303"/>
          <p:cNvSpPr>
            <a:spLocks/>
          </p:cNvSpPr>
          <p:nvPr/>
        </p:nvSpPr>
        <p:spPr bwMode="auto">
          <a:xfrm>
            <a:off x="6929453" y="4618356"/>
            <a:ext cx="1670035" cy="45719"/>
          </a:xfrm>
          <a:custGeom>
            <a:avLst/>
            <a:gdLst>
              <a:gd name="T0" fmla="*/ 0 w 1376737"/>
              <a:gd name="T1" fmla="*/ 1375241 w 1376737"/>
              <a:gd name="T2" fmla="*/ 0 60000 65536"/>
              <a:gd name="T3" fmla="*/ 0 60000 65536"/>
              <a:gd name="T4" fmla="*/ 0 w 1376737"/>
              <a:gd name="T5" fmla="*/ 1376737 w 1376737"/>
            </a:gdLst>
            <a:ahLst/>
            <a:cxnLst>
              <a:cxn ang="T2">
                <a:pos x="T0" y="0"/>
              </a:cxn>
              <a:cxn ang="T3">
                <a:pos x="T1" y="0"/>
              </a:cxn>
            </a:cxnLst>
            <a:rect l="T4" t="0" r="T5" b="0"/>
            <a:pathLst>
              <a:path w="1376737">
                <a:moveTo>
                  <a:pt x="0" y="0"/>
                </a:moveTo>
                <a:lnTo>
                  <a:pt x="1376737" y="0"/>
                </a:ln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txBody>
          <a:bodyPr wrap="square" lIns="90000" tIns="46800" rIns="90000" bIns="46800">
            <a:spAutoFit/>
          </a:bodyPr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コンテンツ プレースホルダ 13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701118" cy="1514468"/>
          </a:xfrm>
        </p:spPr>
        <p:txBody>
          <a:bodyPr/>
          <a:lstStyle/>
          <a:p>
            <a:r>
              <a:rPr lang="en-US" altLang="ja-JP" dirty="0" smtClean="0"/>
              <a:t>Router is divided into many Micro-power-domains</a:t>
            </a:r>
          </a:p>
          <a:p>
            <a:pPr lvl="1"/>
            <a:r>
              <a:rPr lang="en-US" altLang="ja-JP" dirty="0" smtClean="0"/>
              <a:t>Input VC buffers, Output latches</a:t>
            </a:r>
          </a:p>
          <a:p>
            <a:pPr lvl="1"/>
            <a:r>
              <a:rPr lang="en-US" altLang="ja-JP" dirty="0" smtClean="0"/>
              <a:t>Crossbar </a:t>
            </a:r>
            <a:r>
              <a:rPr lang="en-US" altLang="ja-JP" dirty="0" err="1" smtClean="0"/>
              <a:t>MUXes</a:t>
            </a:r>
            <a:r>
              <a:rPr lang="en-US" altLang="ja-JP" dirty="0" smtClean="0"/>
              <a:t>, VC </a:t>
            </a:r>
            <a:r>
              <a:rPr lang="en-US" altLang="ja-JP" dirty="0" err="1" smtClean="0"/>
              <a:t>MUXes</a:t>
            </a:r>
            <a:endParaRPr lang="en-US" altLang="ja-JP" dirty="0" smtClean="0"/>
          </a:p>
        </p:txBody>
      </p:sp>
      <p:sp>
        <p:nvSpPr>
          <p:cNvPr id="139" name="タイトル 12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Fine-grain run-time PG router</a:t>
            </a:r>
            <a:endParaRPr kumimoji="1" lang="ja-JP" altLang="en-US" dirty="0"/>
          </a:p>
        </p:txBody>
      </p:sp>
      <p:sp>
        <p:nvSpPr>
          <p:cNvPr id="140" name="右中かっこ 5"/>
          <p:cNvSpPr>
            <a:spLocks/>
          </p:cNvSpPr>
          <p:nvPr/>
        </p:nvSpPr>
        <p:spPr bwMode="auto">
          <a:xfrm>
            <a:off x="5929322" y="1428744"/>
            <a:ext cx="285750" cy="1000124"/>
          </a:xfrm>
          <a:prstGeom prst="rightBrace">
            <a:avLst>
              <a:gd name="adj1" fmla="val 101823"/>
              <a:gd name="adj2" fmla="val 50000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noAutofit/>
          </a:bodyPr>
          <a:lstStyle/>
          <a:p>
            <a:pPr>
              <a:spcBef>
                <a:spcPct val="50000"/>
              </a:spcBef>
            </a:pPr>
            <a:endParaRPr lang="ja-JP" altLang="en-US" sz="20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41" name="テキスト ボックス 6"/>
          <p:cNvSpPr txBox="1">
            <a:spLocks noChangeArrowheads="1"/>
          </p:cNvSpPr>
          <p:nvPr/>
        </p:nvSpPr>
        <p:spPr bwMode="auto">
          <a:xfrm>
            <a:off x="6215104" y="1571620"/>
            <a:ext cx="23574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dirty="0" smtClean="0"/>
              <a:t>35 power domains</a:t>
            </a:r>
          </a:p>
          <a:p>
            <a:r>
              <a:rPr lang="en-US" altLang="ja-JP" sz="2000" dirty="0" smtClean="0"/>
              <a:t>in a 5-port router</a:t>
            </a:r>
            <a:endParaRPr lang="ja-JP" altLang="en-US" sz="2000" dirty="0"/>
          </a:p>
        </p:txBody>
      </p:sp>
      <p:sp>
        <p:nvSpPr>
          <p:cNvPr id="136" name="Rectangle 2"/>
          <p:cNvSpPr>
            <a:spLocks noChangeArrowheads="1"/>
          </p:cNvSpPr>
          <p:nvPr/>
        </p:nvSpPr>
        <p:spPr bwMode="auto">
          <a:xfrm>
            <a:off x="2143108" y="2357430"/>
            <a:ext cx="5213395" cy="4429133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37" name="Rectangle 47"/>
          <p:cNvSpPr>
            <a:spLocks noChangeArrowheads="1"/>
          </p:cNvSpPr>
          <p:nvPr/>
        </p:nvSpPr>
        <p:spPr bwMode="auto">
          <a:xfrm>
            <a:off x="4572000" y="2469818"/>
            <a:ext cx="2000264" cy="459116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138" name="Text Box 48"/>
          <p:cNvSpPr txBox="1">
            <a:spLocks noChangeArrowheads="1"/>
          </p:cNvSpPr>
          <p:nvPr/>
        </p:nvSpPr>
        <p:spPr bwMode="auto">
          <a:xfrm>
            <a:off x="4919674" y="2527297"/>
            <a:ext cx="129540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ARBITER</a:t>
            </a:r>
          </a:p>
        </p:txBody>
      </p:sp>
      <p:sp>
        <p:nvSpPr>
          <p:cNvPr id="142" name="Line 54"/>
          <p:cNvSpPr>
            <a:spLocks noChangeShapeType="1"/>
          </p:cNvSpPr>
          <p:nvPr/>
        </p:nvSpPr>
        <p:spPr bwMode="auto">
          <a:xfrm>
            <a:off x="1819250" y="3238500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43" name="Text Box 55"/>
          <p:cNvSpPr txBox="1">
            <a:spLocks noChangeArrowheads="1"/>
          </p:cNvSpPr>
          <p:nvPr/>
        </p:nvSpPr>
        <p:spPr bwMode="auto">
          <a:xfrm>
            <a:off x="1211237" y="3027363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44" name="Text Box 56"/>
          <p:cNvSpPr txBox="1">
            <a:spLocks noChangeArrowheads="1"/>
          </p:cNvSpPr>
          <p:nvPr/>
        </p:nvSpPr>
        <p:spPr bwMode="auto">
          <a:xfrm>
            <a:off x="1211237" y="3778250"/>
            <a:ext cx="4381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X-</a:t>
            </a:r>
          </a:p>
        </p:txBody>
      </p:sp>
      <p:sp>
        <p:nvSpPr>
          <p:cNvPr id="145" name="Text Box 57"/>
          <p:cNvSpPr txBox="1">
            <a:spLocks noChangeArrowheads="1"/>
          </p:cNvSpPr>
          <p:nvPr/>
        </p:nvSpPr>
        <p:spPr bwMode="auto">
          <a:xfrm>
            <a:off x="1211237" y="4540250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146" name="Text Box 58"/>
          <p:cNvSpPr txBox="1">
            <a:spLocks noChangeArrowheads="1"/>
          </p:cNvSpPr>
          <p:nvPr/>
        </p:nvSpPr>
        <p:spPr bwMode="auto">
          <a:xfrm>
            <a:off x="1209650" y="5302250"/>
            <a:ext cx="414337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47" name="Text Box 59"/>
          <p:cNvSpPr txBox="1">
            <a:spLocks noChangeArrowheads="1"/>
          </p:cNvSpPr>
          <p:nvPr/>
        </p:nvSpPr>
        <p:spPr bwMode="auto">
          <a:xfrm>
            <a:off x="928662" y="6064250"/>
            <a:ext cx="923925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148" name="Text Box 60"/>
          <p:cNvSpPr txBox="1">
            <a:spLocks noChangeArrowheads="1"/>
          </p:cNvSpPr>
          <p:nvPr/>
        </p:nvSpPr>
        <p:spPr bwMode="auto">
          <a:xfrm>
            <a:off x="7753378" y="3016250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49" name="Text Box 61"/>
          <p:cNvSpPr txBox="1">
            <a:spLocks noChangeArrowheads="1"/>
          </p:cNvSpPr>
          <p:nvPr/>
        </p:nvSpPr>
        <p:spPr bwMode="auto">
          <a:xfrm>
            <a:off x="7753378" y="3767138"/>
            <a:ext cx="4381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150" name="Text Box 62"/>
          <p:cNvSpPr txBox="1">
            <a:spLocks noChangeArrowheads="1"/>
          </p:cNvSpPr>
          <p:nvPr/>
        </p:nvSpPr>
        <p:spPr bwMode="auto">
          <a:xfrm>
            <a:off x="7753378" y="4529138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Y+</a:t>
            </a:r>
          </a:p>
        </p:txBody>
      </p:sp>
      <p:sp>
        <p:nvSpPr>
          <p:cNvPr id="151" name="Text Box 63"/>
          <p:cNvSpPr txBox="1">
            <a:spLocks noChangeArrowheads="1"/>
          </p:cNvSpPr>
          <p:nvPr/>
        </p:nvSpPr>
        <p:spPr bwMode="auto">
          <a:xfrm>
            <a:off x="7751791" y="5291138"/>
            <a:ext cx="414337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52" name="Text Box 64"/>
          <p:cNvSpPr txBox="1">
            <a:spLocks noChangeArrowheads="1"/>
          </p:cNvSpPr>
          <p:nvPr/>
        </p:nvSpPr>
        <p:spPr bwMode="auto">
          <a:xfrm>
            <a:off x="7720041" y="6053138"/>
            <a:ext cx="923925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153" name="Line 80"/>
          <p:cNvSpPr>
            <a:spLocks noChangeShapeType="1"/>
          </p:cNvSpPr>
          <p:nvPr/>
        </p:nvSpPr>
        <p:spPr bwMode="auto">
          <a:xfrm>
            <a:off x="1817662" y="4043363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4" name="Line 81"/>
          <p:cNvSpPr>
            <a:spLocks noChangeShapeType="1"/>
          </p:cNvSpPr>
          <p:nvPr/>
        </p:nvSpPr>
        <p:spPr bwMode="auto">
          <a:xfrm>
            <a:off x="1828775" y="4795838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6" name="Line 82"/>
          <p:cNvSpPr>
            <a:spLocks noChangeShapeType="1"/>
          </p:cNvSpPr>
          <p:nvPr/>
        </p:nvSpPr>
        <p:spPr bwMode="auto">
          <a:xfrm>
            <a:off x="1828775" y="5556250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7" name="Line 83"/>
          <p:cNvSpPr>
            <a:spLocks noChangeShapeType="1"/>
          </p:cNvSpPr>
          <p:nvPr/>
        </p:nvSpPr>
        <p:spPr bwMode="auto">
          <a:xfrm>
            <a:off x="1828775" y="6308725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8" name="Line 84"/>
          <p:cNvSpPr>
            <a:spLocks noChangeShapeType="1"/>
          </p:cNvSpPr>
          <p:nvPr/>
        </p:nvSpPr>
        <p:spPr bwMode="auto">
          <a:xfrm flipV="1">
            <a:off x="3371837" y="30861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59" name="Line 85"/>
          <p:cNvSpPr>
            <a:spLocks noChangeShapeType="1"/>
          </p:cNvSpPr>
          <p:nvPr/>
        </p:nvSpPr>
        <p:spPr bwMode="auto">
          <a:xfrm flipV="1">
            <a:off x="3371837" y="33909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0" name="Line 86"/>
          <p:cNvSpPr>
            <a:spLocks noChangeShapeType="1"/>
          </p:cNvSpPr>
          <p:nvPr/>
        </p:nvSpPr>
        <p:spPr bwMode="auto">
          <a:xfrm flipV="1">
            <a:off x="3368662" y="3890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1" name="Line 87"/>
          <p:cNvSpPr>
            <a:spLocks noChangeShapeType="1"/>
          </p:cNvSpPr>
          <p:nvPr/>
        </p:nvSpPr>
        <p:spPr bwMode="auto">
          <a:xfrm flipV="1">
            <a:off x="3368662" y="4195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2" name="Line 88"/>
          <p:cNvSpPr>
            <a:spLocks noChangeShapeType="1"/>
          </p:cNvSpPr>
          <p:nvPr/>
        </p:nvSpPr>
        <p:spPr bwMode="auto">
          <a:xfrm flipV="1">
            <a:off x="3368662" y="4652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3" name="Line 89"/>
          <p:cNvSpPr>
            <a:spLocks noChangeShapeType="1"/>
          </p:cNvSpPr>
          <p:nvPr/>
        </p:nvSpPr>
        <p:spPr bwMode="auto">
          <a:xfrm flipV="1">
            <a:off x="3368662" y="4957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4" name="Line 90"/>
          <p:cNvSpPr>
            <a:spLocks noChangeShapeType="1"/>
          </p:cNvSpPr>
          <p:nvPr/>
        </p:nvSpPr>
        <p:spPr bwMode="auto">
          <a:xfrm flipV="1">
            <a:off x="3368662" y="5414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5" name="Line 91"/>
          <p:cNvSpPr>
            <a:spLocks noChangeShapeType="1"/>
          </p:cNvSpPr>
          <p:nvPr/>
        </p:nvSpPr>
        <p:spPr bwMode="auto">
          <a:xfrm flipV="1">
            <a:off x="3368662" y="5719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6" name="Line 92"/>
          <p:cNvSpPr>
            <a:spLocks noChangeShapeType="1"/>
          </p:cNvSpPr>
          <p:nvPr/>
        </p:nvSpPr>
        <p:spPr bwMode="auto">
          <a:xfrm flipV="1">
            <a:off x="3368662" y="6176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7" name="Line 93"/>
          <p:cNvSpPr>
            <a:spLocks noChangeShapeType="1"/>
          </p:cNvSpPr>
          <p:nvPr/>
        </p:nvSpPr>
        <p:spPr bwMode="auto">
          <a:xfrm flipV="1">
            <a:off x="3368662" y="6481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68" name="Freeform 94"/>
          <p:cNvSpPr>
            <a:spLocks/>
          </p:cNvSpPr>
          <p:nvPr/>
        </p:nvSpPr>
        <p:spPr bwMode="auto">
          <a:xfrm>
            <a:off x="3730580" y="2913063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69" name="Line 99"/>
          <p:cNvSpPr>
            <a:spLocks noChangeShapeType="1"/>
          </p:cNvSpPr>
          <p:nvPr/>
        </p:nvSpPr>
        <p:spPr bwMode="auto">
          <a:xfrm>
            <a:off x="4073513" y="3238500"/>
            <a:ext cx="423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0" name="Line 100"/>
          <p:cNvSpPr>
            <a:spLocks noChangeShapeType="1"/>
          </p:cNvSpPr>
          <p:nvPr/>
        </p:nvSpPr>
        <p:spPr bwMode="auto">
          <a:xfrm>
            <a:off x="4062400" y="4022725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1" name="Line 101"/>
          <p:cNvSpPr>
            <a:spLocks noChangeShapeType="1"/>
          </p:cNvSpPr>
          <p:nvPr/>
        </p:nvSpPr>
        <p:spPr bwMode="auto">
          <a:xfrm>
            <a:off x="4062400" y="479583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2" name="Line 102"/>
          <p:cNvSpPr>
            <a:spLocks noChangeShapeType="1"/>
          </p:cNvSpPr>
          <p:nvPr/>
        </p:nvSpPr>
        <p:spPr bwMode="auto">
          <a:xfrm>
            <a:off x="4062400" y="5580063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3" name="Line 103"/>
          <p:cNvSpPr>
            <a:spLocks noChangeShapeType="1"/>
          </p:cNvSpPr>
          <p:nvPr/>
        </p:nvSpPr>
        <p:spPr bwMode="auto">
          <a:xfrm>
            <a:off x="4062400" y="631983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5" name="Freeform 94"/>
          <p:cNvSpPr>
            <a:spLocks/>
          </p:cNvSpPr>
          <p:nvPr/>
        </p:nvSpPr>
        <p:spPr bwMode="auto">
          <a:xfrm>
            <a:off x="3730580" y="4514850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6" name="Freeform 94"/>
          <p:cNvSpPr>
            <a:spLocks/>
          </p:cNvSpPr>
          <p:nvPr/>
        </p:nvSpPr>
        <p:spPr bwMode="auto">
          <a:xfrm>
            <a:off x="3730580" y="5270500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7" name="Freeform 94"/>
          <p:cNvSpPr>
            <a:spLocks/>
          </p:cNvSpPr>
          <p:nvPr/>
        </p:nvSpPr>
        <p:spPr bwMode="auto">
          <a:xfrm>
            <a:off x="3730580" y="6015038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8" name="Rectangle 38"/>
          <p:cNvSpPr>
            <a:spLocks noChangeArrowheads="1"/>
          </p:cNvSpPr>
          <p:nvPr/>
        </p:nvSpPr>
        <p:spPr bwMode="auto">
          <a:xfrm>
            <a:off x="2587579" y="321468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79" name="Rectangle 38"/>
          <p:cNvSpPr>
            <a:spLocks noChangeArrowheads="1"/>
          </p:cNvSpPr>
          <p:nvPr/>
        </p:nvSpPr>
        <p:spPr bwMode="auto">
          <a:xfrm>
            <a:off x="2760617" y="32146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0" name="Rectangle 38"/>
          <p:cNvSpPr>
            <a:spLocks noChangeArrowheads="1"/>
          </p:cNvSpPr>
          <p:nvPr/>
        </p:nvSpPr>
        <p:spPr bwMode="auto">
          <a:xfrm>
            <a:off x="2935242" y="32146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2" name="グループ化 135"/>
          <p:cNvGrpSpPr/>
          <p:nvPr/>
        </p:nvGrpSpPr>
        <p:grpSpPr>
          <a:xfrm>
            <a:off x="2587579" y="2857498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82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3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4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5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86" name="Rectangle 38"/>
          <p:cNvSpPr>
            <a:spLocks noChangeArrowheads="1"/>
          </p:cNvSpPr>
          <p:nvPr/>
        </p:nvSpPr>
        <p:spPr bwMode="auto">
          <a:xfrm>
            <a:off x="3108279" y="321468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7" name="Rectangle 38"/>
          <p:cNvSpPr>
            <a:spLocks noChangeArrowheads="1"/>
          </p:cNvSpPr>
          <p:nvPr/>
        </p:nvSpPr>
        <p:spPr bwMode="auto">
          <a:xfrm>
            <a:off x="2587579" y="3643313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8" name="Rectangle 38"/>
          <p:cNvSpPr>
            <a:spLocks noChangeArrowheads="1"/>
          </p:cNvSpPr>
          <p:nvPr/>
        </p:nvSpPr>
        <p:spPr bwMode="auto">
          <a:xfrm>
            <a:off x="2587579" y="400050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9" name="Rectangle 38"/>
          <p:cNvSpPr>
            <a:spLocks noChangeArrowheads="1"/>
          </p:cNvSpPr>
          <p:nvPr/>
        </p:nvSpPr>
        <p:spPr bwMode="auto">
          <a:xfrm>
            <a:off x="2760617" y="36433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0" name="Rectangle 38"/>
          <p:cNvSpPr>
            <a:spLocks noChangeArrowheads="1"/>
          </p:cNvSpPr>
          <p:nvPr/>
        </p:nvSpPr>
        <p:spPr bwMode="auto">
          <a:xfrm>
            <a:off x="2760617" y="40005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1" name="Rectangle 38"/>
          <p:cNvSpPr>
            <a:spLocks noChangeArrowheads="1"/>
          </p:cNvSpPr>
          <p:nvPr/>
        </p:nvSpPr>
        <p:spPr bwMode="auto">
          <a:xfrm>
            <a:off x="2935242" y="36433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2" name="Rectangle 38"/>
          <p:cNvSpPr>
            <a:spLocks noChangeArrowheads="1"/>
          </p:cNvSpPr>
          <p:nvPr/>
        </p:nvSpPr>
        <p:spPr bwMode="auto">
          <a:xfrm>
            <a:off x="2935242" y="40005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3" name="Rectangle 38"/>
          <p:cNvSpPr>
            <a:spLocks noChangeArrowheads="1"/>
          </p:cNvSpPr>
          <p:nvPr/>
        </p:nvSpPr>
        <p:spPr bwMode="auto">
          <a:xfrm>
            <a:off x="3108279" y="3643313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4" name="Rectangle 38"/>
          <p:cNvSpPr>
            <a:spLocks noChangeArrowheads="1"/>
          </p:cNvSpPr>
          <p:nvPr/>
        </p:nvSpPr>
        <p:spPr bwMode="auto">
          <a:xfrm>
            <a:off x="3108279" y="400050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5" name="Rectangle 38"/>
          <p:cNvSpPr>
            <a:spLocks noChangeArrowheads="1"/>
          </p:cNvSpPr>
          <p:nvPr/>
        </p:nvSpPr>
        <p:spPr bwMode="auto">
          <a:xfrm>
            <a:off x="2587579" y="4429125"/>
            <a:ext cx="173038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6" name="Rectangle 38"/>
          <p:cNvSpPr>
            <a:spLocks noChangeArrowheads="1"/>
          </p:cNvSpPr>
          <p:nvPr/>
        </p:nvSpPr>
        <p:spPr bwMode="auto">
          <a:xfrm>
            <a:off x="2587579" y="4786313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7" name="Rectangle 38"/>
          <p:cNvSpPr>
            <a:spLocks noChangeArrowheads="1"/>
          </p:cNvSpPr>
          <p:nvPr/>
        </p:nvSpPr>
        <p:spPr bwMode="auto">
          <a:xfrm>
            <a:off x="2760617" y="4429125"/>
            <a:ext cx="173037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8" name="Rectangle 38"/>
          <p:cNvSpPr>
            <a:spLocks noChangeArrowheads="1"/>
          </p:cNvSpPr>
          <p:nvPr/>
        </p:nvSpPr>
        <p:spPr bwMode="auto">
          <a:xfrm>
            <a:off x="2760617" y="47863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9" name="Rectangle 38"/>
          <p:cNvSpPr>
            <a:spLocks noChangeArrowheads="1"/>
          </p:cNvSpPr>
          <p:nvPr/>
        </p:nvSpPr>
        <p:spPr bwMode="auto">
          <a:xfrm>
            <a:off x="2935242" y="4429125"/>
            <a:ext cx="173037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0" name="Rectangle 38"/>
          <p:cNvSpPr>
            <a:spLocks noChangeArrowheads="1"/>
          </p:cNvSpPr>
          <p:nvPr/>
        </p:nvSpPr>
        <p:spPr bwMode="auto">
          <a:xfrm>
            <a:off x="2935242" y="47863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1" name="Rectangle 38"/>
          <p:cNvSpPr>
            <a:spLocks noChangeArrowheads="1"/>
          </p:cNvSpPr>
          <p:nvPr/>
        </p:nvSpPr>
        <p:spPr bwMode="auto">
          <a:xfrm>
            <a:off x="3108279" y="4429125"/>
            <a:ext cx="173038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2" name="Rectangle 38"/>
          <p:cNvSpPr>
            <a:spLocks noChangeArrowheads="1"/>
          </p:cNvSpPr>
          <p:nvPr/>
        </p:nvSpPr>
        <p:spPr bwMode="auto">
          <a:xfrm>
            <a:off x="3108279" y="4786313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3" name="Rectangle 38"/>
          <p:cNvSpPr>
            <a:spLocks noChangeArrowheads="1"/>
          </p:cNvSpPr>
          <p:nvPr/>
        </p:nvSpPr>
        <p:spPr bwMode="auto">
          <a:xfrm>
            <a:off x="2587579" y="521493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4" name="Rectangle 38"/>
          <p:cNvSpPr>
            <a:spLocks noChangeArrowheads="1"/>
          </p:cNvSpPr>
          <p:nvPr/>
        </p:nvSpPr>
        <p:spPr bwMode="auto">
          <a:xfrm>
            <a:off x="2587579" y="5572125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5" name="Rectangle 38"/>
          <p:cNvSpPr>
            <a:spLocks noChangeArrowheads="1"/>
          </p:cNvSpPr>
          <p:nvPr/>
        </p:nvSpPr>
        <p:spPr bwMode="auto">
          <a:xfrm>
            <a:off x="2760617" y="521493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6" name="Rectangle 38"/>
          <p:cNvSpPr>
            <a:spLocks noChangeArrowheads="1"/>
          </p:cNvSpPr>
          <p:nvPr/>
        </p:nvSpPr>
        <p:spPr bwMode="auto">
          <a:xfrm>
            <a:off x="2760617" y="55721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7" name="Rectangle 38"/>
          <p:cNvSpPr>
            <a:spLocks noChangeArrowheads="1"/>
          </p:cNvSpPr>
          <p:nvPr/>
        </p:nvSpPr>
        <p:spPr bwMode="auto">
          <a:xfrm>
            <a:off x="2935242" y="521493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8" name="Rectangle 38"/>
          <p:cNvSpPr>
            <a:spLocks noChangeArrowheads="1"/>
          </p:cNvSpPr>
          <p:nvPr/>
        </p:nvSpPr>
        <p:spPr bwMode="auto">
          <a:xfrm>
            <a:off x="2935242" y="55721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9" name="Rectangle 38"/>
          <p:cNvSpPr>
            <a:spLocks noChangeArrowheads="1"/>
          </p:cNvSpPr>
          <p:nvPr/>
        </p:nvSpPr>
        <p:spPr bwMode="auto">
          <a:xfrm>
            <a:off x="3108279" y="521493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0" name="Rectangle 38"/>
          <p:cNvSpPr>
            <a:spLocks noChangeArrowheads="1"/>
          </p:cNvSpPr>
          <p:nvPr/>
        </p:nvSpPr>
        <p:spPr bwMode="auto">
          <a:xfrm>
            <a:off x="3108279" y="5572125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1" name="Rectangle 38"/>
          <p:cNvSpPr>
            <a:spLocks noChangeArrowheads="1"/>
          </p:cNvSpPr>
          <p:nvPr/>
        </p:nvSpPr>
        <p:spPr bwMode="auto">
          <a:xfrm>
            <a:off x="2587579" y="600075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2" name="Rectangle 38"/>
          <p:cNvSpPr>
            <a:spLocks noChangeArrowheads="1"/>
          </p:cNvSpPr>
          <p:nvPr/>
        </p:nvSpPr>
        <p:spPr bwMode="auto">
          <a:xfrm>
            <a:off x="2587579" y="6357938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3" name="Rectangle 38"/>
          <p:cNvSpPr>
            <a:spLocks noChangeArrowheads="1"/>
          </p:cNvSpPr>
          <p:nvPr/>
        </p:nvSpPr>
        <p:spPr bwMode="auto">
          <a:xfrm>
            <a:off x="2760617" y="600075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4" name="Rectangle 38"/>
          <p:cNvSpPr>
            <a:spLocks noChangeArrowheads="1"/>
          </p:cNvSpPr>
          <p:nvPr/>
        </p:nvSpPr>
        <p:spPr bwMode="auto">
          <a:xfrm>
            <a:off x="2760617" y="635793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5" name="Rectangle 38"/>
          <p:cNvSpPr>
            <a:spLocks noChangeArrowheads="1"/>
          </p:cNvSpPr>
          <p:nvPr/>
        </p:nvSpPr>
        <p:spPr bwMode="auto">
          <a:xfrm>
            <a:off x="2935242" y="600075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6" name="Rectangle 38"/>
          <p:cNvSpPr>
            <a:spLocks noChangeArrowheads="1"/>
          </p:cNvSpPr>
          <p:nvPr/>
        </p:nvSpPr>
        <p:spPr bwMode="auto">
          <a:xfrm>
            <a:off x="2935242" y="635793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7" name="Rectangle 38"/>
          <p:cNvSpPr>
            <a:spLocks noChangeArrowheads="1"/>
          </p:cNvSpPr>
          <p:nvPr/>
        </p:nvSpPr>
        <p:spPr bwMode="auto">
          <a:xfrm>
            <a:off x="3108279" y="600075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8" name="Rectangle 38"/>
          <p:cNvSpPr>
            <a:spLocks noChangeArrowheads="1"/>
          </p:cNvSpPr>
          <p:nvPr/>
        </p:nvSpPr>
        <p:spPr bwMode="auto">
          <a:xfrm>
            <a:off x="3108279" y="6357938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9" name="Rectangle 38"/>
          <p:cNvSpPr>
            <a:spLocks noChangeArrowheads="1"/>
          </p:cNvSpPr>
          <p:nvPr/>
        </p:nvSpPr>
        <p:spPr bwMode="auto">
          <a:xfrm>
            <a:off x="6897716" y="53578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0" name="Rectangle 38"/>
          <p:cNvSpPr>
            <a:spLocks noChangeArrowheads="1"/>
          </p:cNvSpPr>
          <p:nvPr/>
        </p:nvSpPr>
        <p:spPr bwMode="auto">
          <a:xfrm>
            <a:off x="6897716" y="61436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1" name="Rectangle 38"/>
          <p:cNvSpPr>
            <a:spLocks noChangeArrowheads="1"/>
          </p:cNvSpPr>
          <p:nvPr/>
        </p:nvSpPr>
        <p:spPr bwMode="auto">
          <a:xfrm>
            <a:off x="6897716" y="45720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2" name="Rectangle 38"/>
          <p:cNvSpPr>
            <a:spLocks noChangeArrowheads="1"/>
          </p:cNvSpPr>
          <p:nvPr/>
        </p:nvSpPr>
        <p:spPr bwMode="auto">
          <a:xfrm>
            <a:off x="6897716" y="30718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3" name="Rectangle 38"/>
          <p:cNvSpPr>
            <a:spLocks noChangeArrowheads="1"/>
          </p:cNvSpPr>
          <p:nvPr/>
        </p:nvSpPr>
        <p:spPr bwMode="auto">
          <a:xfrm>
            <a:off x="6897716" y="37861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3" name="グループ化 136"/>
          <p:cNvGrpSpPr/>
          <p:nvPr/>
        </p:nvGrpSpPr>
        <p:grpSpPr>
          <a:xfrm>
            <a:off x="2587572" y="2857496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2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2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4" name="グループ化 142"/>
          <p:cNvGrpSpPr/>
          <p:nvPr/>
        </p:nvGrpSpPr>
        <p:grpSpPr>
          <a:xfrm>
            <a:off x="2587572" y="3214686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3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5" name="グループ化 152"/>
          <p:cNvGrpSpPr/>
          <p:nvPr/>
        </p:nvGrpSpPr>
        <p:grpSpPr>
          <a:xfrm>
            <a:off x="2587572" y="4000504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3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6" name="グループ化 167"/>
          <p:cNvGrpSpPr/>
          <p:nvPr/>
        </p:nvGrpSpPr>
        <p:grpSpPr>
          <a:xfrm>
            <a:off x="2587572" y="5214950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4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7" name="グループ化 172"/>
          <p:cNvGrpSpPr/>
          <p:nvPr/>
        </p:nvGrpSpPr>
        <p:grpSpPr>
          <a:xfrm>
            <a:off x="2587572" y="5572140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4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4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8" name="グループ化 177"/>
          <p:cNvGrpSpPr/>
          <p:nvPr/>
        </p:nvGrpSpPr>
        <p:grpSpPr>
          <a:xfrm>
            <a:off x="2587572" y="6000768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5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5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254" name="Rectangle 3"/>
          <p:cNvSpPr>
            <a:spLocks noChangeArrowheads="1"/>
          </p:cNvSpPr>
          <p:nvPr/>
        </p:nvSpPr>
        <p:spPr bwMode="auto">
          <a:xfrm>
            <a:off x="4572000" y="3000372"/>
            <a:ext cx="1998705" cy="35719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55" name="Text Box 46"/>
          <p:cNvSpPr txBox="1">
            <a:spLocks noChangeArrowheads="1"/>
          </p:cNvSpPr>
          <p:nvPr/>
        </p:nvSpPr>
        <p:spPr bwMode="auto">
          <a:xfrm>
            <a:off x="4572000" y="5657848"/>
            <a:ext cx="1655762" cy="7096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ja-JP" altLang="en-US" sz="2000" dirty="0">
                <a:cs typeface="Arial" charset="0"/>
              </a:rPr>
              <a:t>5</a:t>
            </a:r>
            <a:r>
              <a:rPr lang="en-US" altLang="ja-JP" sz="2000" dirty="0">
                <a:cs typeface="Arial" charset="0"/>
              </a:rPr>
              <a:t>x5 CROSSBAR</a:t>
            </a:r>
          </a:p>
        </p:txBody>
      </p:sp>
      <p:sp>
        <p:nvSpPr>
          <p:cNvPr id="256" name="Line 104"/>
          <p:cNvSpPr>
            <a:spLocks noChangeShapeType="1"/>
          </p:cNvSpPr>
          <p:nvPr/>
        </p:nvSpPr>
        <p:spPr bwMode="auto">
          <a:xfrm flipH="1">
            <a:off x="4929198" y="3905248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7" name="Line 105"/>
          <p:cNvSpPr>
            <a:spLocks noChangeShapeType="1"/>
          </p:cNvSpPr>
          <p:nvPr/>
        </p:nvSpPr>
        <p:spPr bwMode="auto">
          <a:xfrm>
            <a:off x="4929198" y="3905248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8" name="Line 106"/>
          <p:cNvSpPr>
            <a:spLocks noChangeShapeType="1"/>
          </p:cNvSpPr>
          <p:nvPr/>
        </p:nvSpPr>
        <p:spPr bwMode="auto">
          <a:xfrm>
            <a:off x="4776798" y="55054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9" name="Line 107"/>
          <p:cNvSpPr>
            <a:spLocks noChangeShapeType="1"/>
          </p:cNvSpPr>
          <p:nvPr/>
        </p:nvSpPr>
        <p:spPr bwMode="auto">
          <a:xfrm>
            <a:off x="5919798" y="55054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0" name="Line 108"/>
          <p:cNvSpPr>
            <a:spLocks noChangeShapeType="1"/>
          </p:cNvSpPr>
          <p:nvPr/>
        </p:nvSpPr>
        <p:spPr bwMode="auto">
          <a:xfrm>
            <a:off x="4776798" y="39052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1" name="Line 109"/>
          <p:cNvSpPr>
            <a:spLocks noChangeShapeType="1"/>
          </p:cNvSpPr>
          <p:nvPr/>
        </p:nvSpPr>
        <p:spPr bwMode="auto">
          <a:xfrm>
            <a:off x="5919798" y="39052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2" name="Rectangle 38"/>
          <p:cNvSpPr>
            <a:spLocks noChangeArrowheads="1"/>
          </p:cNvSpPr>
          <p:nvPr/>
        </p:nvSpPr>
        <p:spPr bwMode="auto">
          <a:xfrm>
            <a:off x="6897734" y="3786190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3" name="Rectangle 38"/>
          <p:cNvSpPr>
            <a:spLocks noChangeArrowheads="1"/>
          </p:cNvSpPr>
          <p:nvPr/>
        </p:nvSpPr>
        <p:spPr bwMode="auto">
          <a:xfrm>
            <a:off x="6897734" y="457200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4" name="Rectangle 38"/>
          <p:cNvSpPr>
            <a:spLocks noChangeArrowheads="1"/>
          </p:cNvSpPr>
          <p:nvPr/>
        </p:nvSpPr>
        <p:spPr bwMode="auto">
          <a:xfrm>
            <a:off x="6897734" y="6143644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65" name="Line 118"/>
          <p:cNvSpPr>
            <a:spLocks noChangeShapeType="1"/>
          </p:cNvSpPr>
          <p:nvPr/>
        </p:nvSpPr>
        <p:spPr bwMode="auto">
          <a:xfrm>
            <a:off x="6654828" y="5524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6" name="Line 119"/>
          <p:cNvSpPr>
            <a:spLocks noChangeShapeType="1"/>
          </p:cNvSpPr>
          <p:nvPr/>
        </p:nvSpPr>
        <p:spPr bwMode="auto">
          <a:xfrm>
            <a:off x="6654828" y="6286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7" name="Line 115"/>
          <p:cNvSpPr>
            <a:spLocks noChangeShapeType="1"/>
          </p:cNvSpPr>
          <p:nvPr/>
        </p:nvSpPr>
        <p:spPr bwMode="auto">
          <a:xfrm>
            <a:off x="6654828" y="3238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8" name="Line 116"/>
          <p:cNvSpPr>
            <a:spLocks noChangeShapeType="1"/>
          </p:cNvSpPr>
          <p:nvPr/>
        </p:nvSpPr>
        <p:spPr bwMode="auto">
          <a:xfrm>
            <a:off x="6654828" y="4000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9" name="Line 117"/>
          <p:cNvSpPr>
            <a:spLocks noChangeShapeType="1"/>
          </p:cNvSpPr>
          <p:nvPr/>
        </p:nvSpPr>
        <p:spPr bwMode="auto">
          <a:xfrm>
            <a:off x="6654828" y="4762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grpSp>
        <p:nvGrpSpPr>
          <p:cNvPr id="9" name="グループ化 157"/>
          <p:cNvGrpSpPr/>
          <p:nvPr/>
        </p:nvGrpSpPr>
        <p:grpSpPr>
          <a:xfrm>
            <a:off x="2587572" y="4786324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71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2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3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74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275" name="Freeform 94"/>
          <p:cNvSpPr>
            <a:spLocks/>
          </p:cNvSpPr>
          <p:nvPr/>
        </p:nvSpPr>
        <p:spPr bwMode="auto">
          <a:xfrm>
            <a:off x="6216631" y="304165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6" name="Freeform 94"/>
          <p:cNvSpPr>
            <a:spLocks/>
          </p:cNvSpPr>
          <p:nvPr/>
        </p:nvSpPr>
        <p:spPr bwMode="auto">
          <a:xfrm>
            <a:off x="6215074" y="447041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7" name="Freeform 94"/>
          <p:cNvSpPr>
            <a:spLocks/>
          </p:cNvSpPr>
          <p:nvPr/>
        </p:nvSpPr>
        <p:spPr bwMode="auto">
          <a:xfrm>
            <a:off x="6216631" y="375603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8" name="Freeform 94"/>
          <p:cNvSpPr>
            <a:spLocks/>
          </p:cNvSpPr>
          <p:nvPr/>
        </p:nvSpPr>
        <p:spPr bwMode="auto">
          <a:xfrm>
            <a:off x="6215074" y="518479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79" name="Freeform 94"/>
          <p:cNvSpPr>
            <a:spLocks/>
          </p:cNvSpPr>
          <p:nvPr/>
        </p:nvSpPr>
        <p:spPr bwMode="auto">
          <a:xfrm>
            <a:off x="6215074" y="589917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96" name="Freeform 94"/>
          <p:cNvSpPr>
            <a:spLocks/>
          </p:cNvSpPr>
          <p:nvPr/>
        </p:nvSpPr>
        <p:spPr bwMode="auto">
          <a:xfrm>
            <a:off x="3730580" y="3729038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55" name="Text Box 112"/>
          <p:cNvSpPr txBox="1">
            <a:spLocks noChangeArrowheads="1"/>
          </p:cNvSpPr>
          <p:nvPr/>
        </p:nvSpPr>
        <p:spPr bwMode="auto">
          <a:xfrm>
            <a:off x="71438" y="6324600"/>
            <a:ext cx="9001125" cy="463550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en-US" altLang="ja-JP" sz="2400" dirty="0" smtClean="0">
                <a:cs typeface="Arial" charset="0"/>
              </a:rPr>
              <a:t>Each power domain is activated only when it is “really” used</a:t>
            </a:r>
            <a:endParaRPr lang="en-US" altLang="ja-JP" sz="2400" dirty="0">
              <a:cs typeface="Arial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7986738" cy="5638800"/>
          </a:xfrm>
        </p:spPr>
        <p:txBody>
          <a:bodyPr/>
          <a:lstStyle/>
          <a:p>
            <a:r>
              <a:rPr lang="en-US" altLang="ja-JP" dirty="0" smtClean="0"/>
              <a:t>Fine-grained power gating router</a:t>
            </a:r>
          </a:p>
          <a:p>
            <a:pPr lvl="1"/>
            <a:r>
              <a:rPr kumimoji="1" lang="en-US" altLang="ja-JP" dirty="0" smtClean="0"/>
              <a:t>Input </a:t>
            </a:r>
            <a:r>
              <a:rPr lang="en-US" altLang="ja-JP" dirty="0" smtClean="0"/>
              <a:t>VC </a:t>
            </a:r>
            <a:r>
              <a:rPr kumimoji="1" lang="en-US" altLang="ja-JP" dirty="0" smtClean="0"/>
              <a:t>buffers</a:t>
            </a:r>
          </a:p>
          <a:p>
            <a:pPr lvl="1"/>
            <a:r>
              <a:rPr lang="en-US" altLang="ja-JP" dirty="0" smtClean="0"/>
              <a:t>Crossbar </a:t>
            </a:r>
            <a:r>
              <a:rPr lang="en-US" altLang="ja-JP" dirty="0" err="1" smtClean="0"/>
              <a:t>MUXes</a:t>
            </a:r>
            <a:r>
              <a:rPr lang="en-US" altLang="ja-JP" dirty="0" smtClean="0"/>
              <a:t>, VC </a:t>
            </a:r>
            <a:r>
              <a:rPr lang="en-US" altLang="ja-JP" dirty="0" err="1" smtClean="0"/>
              <a:t>MUXes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Output latches</a:t>
            </a:r>
          </a:p>
          <a:p>
            <a:pPr lvl="1"/>
            <a:endParaRPr lang="en-US" altLang="ja-JP" sz="800" dirty="0" smtClean="0"/>
          </a:p>
          <a:p>
            <a:r>
              <a:rPr lang="en-US" altLang="ja-JP" dirty="0" smtClean="0"/>
              <a:t>Power domain implementation @ 65nm</a:t>
            </a:r>
          </a:p>
          <a:p>
            <a:pPr lvl="1"/>
            <a:r>
              <a:rPr lang="en-US" altLang="ja-JP" dirty="0" smtClean="0"/>
              <a:t>Design flow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Wakeup latency </a:t>
            </a:r>
            <a:r>
              <a:rPr lang="en-US" altLang="ja-JP" dirty="0" smtClean="0"/>
              <a:t>estimation and its impact</a:t>
            </a:r>
          </a:p>
          <a:p>
            <a:pPr lvl="1"/>
            <a:endParaRPr kumimoji="1" lang="en-US" altLang="ja-JP" sz="800" dirty="0" smtClean="0"/>
          </a:p>
          <a:p>
            <a:r>
              <a:rPr lang="en-US" altLang="ja-JP" dirty="0" smtClean="0"/>
              <a:t>Three early wakeup methods</a:t>
            </a:r>
          </a:p>
          <a:p>
            <a:pPr lvl="1"/>
            <a:endParaRPr lang="en-US" altLang="ja-JP" sz="800" dirty="0" smtClean="0"/>
          </a:p>
          <a:p>
            <a:r>
              <a:rPr kumimoji="1" lang="en-US" altLang="ja-JP" dirty="0" smtClean="0"/>
              <a:t>Evaluation results</a:t>
            </a:r>
          </a:p>
          <a:p>
            <a:pPr lvl="1"/>
            <a:r>
              <a:rPr lang="en-US" altLang="ja-JP" dirty="0" smtClean="0"/>
              <a:t>Application performance w/ early wakeup</a:t>
            </a:r>
          </a:p>
          <a:p>
            <a:pPr lvl="1"/>
            <a:r>
              <a:rPr kumimoji="1" lang="en-US" altLang="ja-JP" dirty="0" smtClean="0"/>
              <a:t>Leakage power reduction</a:t>
            </a:r>
            <a:endParaRPr kumimoji="1" lang="ja-JP" alt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00038" y="2857497"/>
            <a:ext cx="7629548" cy="1500198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Outline: </a:t>
            </a:r>
            <a:r>
              <a:rPr lang="en-US" altLang="ja-JP" sz="3200" dirty="0" smtClean="0"/>
              <a:t>Fine-grain power gating router</a:t>
            </a:r>
            <a:endParaRPr kumimoji="1" lang="ja-JP" altLang="en-US" sz="3200" dirty="0"/>
          </a:p>
        </p:txBody>
      </p:sp>
      <p:sp>
        <p:nvSpPr>
          <p:cNvPr id="8" name="右中かっこ 5"/>
          <p:cNvSpPr>
            <a:spLocks/>
          </p:cNvSpPr>
          <p:nvPr/>
        </p:nvSpPr>
        <p:spPr bwMode="auto">
          <a:xfrm>
            <a:off x="5286399" y="1500182"/>
            <a:ext cx="285750" cy="1214438"/>
          </a:xfrm>
          <a:prstGeom prst="rightBrace">
            <a:avLst>
              <a:gd name="adj1" fmla="val 101823"/>
              <a:gd name="adj2" fmla="val 50000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endParaRPr lang="ja-JP" altLang="en-US" sz="20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9" name="テキスト ボックス 6"/>
          <p:cNvSpPr txBox="1">
            <a:spLocks noChangeArrowheads="1"/>
          </p:cNvSpPr>
          <p:nvPr/>
        </p:nvSpPr>
        <p:spPr bwMode="auto">
          <a:xfrm>
            <a:off x="5572149" y="1785932"/>
            <a:ext cx="24288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000" dirty="0" smtClean="0"/>
              <a:t>35 power domains</a:t>
            </a:r>
          </a:p>
          <a:p>
            <a:r>
              <a:rPr lang="en-US" altLang="ja-JP" sz="2000" dirty="0" smtClean="0"/>
              <a:t>in each router</a:t>
            </a:r>
            <a:endParaRPr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Power domain design: </a:t>
            </a:r>
            <a:r>
              <a:rPr kumimoji="1" lang="en-US" altLang="ja-JP" sz="3200" dirty="0" smtClean="0"/>
              <a:t>Design flow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ja-JP" dirty="0" err="1" smtClean="0"/>
              <a:t>Verilog</a:t>
            </a:r>
            <a:r>
              <a:rPr lang="en-US" altLang="ja-JP" dirty="0" smtClean="0"/>
              <a:t> netlist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HOLD cell insertion not to propagate “X”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Power switch insertion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 again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RC extraction</a:t>
            </a:r>
          </a:p>
          <a:p>
            <a:pPr lvl="1"/>
            <a:endParaRPr lang="en-US" altLang="ja-JP" sz="1400" dirty="0" smtClean="0"/>
          </a:p>
          <a:p>
            <a:r>
              <a:rPr lang="en-US" altLang="ja-JP" dirty="0" smtClean="0"/>
              <a:t>SPICE simulation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0038" y="785794"/>
            <a:ext cx="4271962" cy="928694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" name="縦巻き 5"/>
          <p:cNvSpPr/>
          <p:nvPr/>
        </p:nvSpPr>
        <p:spPr bwMode="auto">
          <a:xfrm>
            <a:off x="4214810" y="1285860"/>
            <a:ext cx="4857752" cy="5357850"/>
          </a:xfrm>
          <a:prstGeom prst="verticalScroll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2000" dirty="0" smtClean="0">
              <a:solidFill>
                <a:schemeClr val="tx2"/>
              </a:solidFill>
              <a:latin typeface="Arial" pitchFamily="34" charset="0"/>
              <a:ea typeface="ＭＳ Ｐゴシック" charset="-128"/>
              <a:cs typeface="Arial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m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ea typeface="MS UI Gothic" pitchFamily="50" charset="-128"/>
                <a:cs typeface="Arial" pitchFamily="34" charset="0"/>
              </a:rPr>
              <a:t>odule</a:t>
            </a:r>
            <a:r>
              <a:rPr kumimoji="1" lang="en-US" altLang="ja-JP" sz="20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ea typeface="MS UI Gothic" pitchFamily="50" charset="-128"/>
                <a:cs typeface="Arial" pitchFamily="34" charset="0"/>
              </a:rPr>
              <a:t> FIFO (</a:t>
            </a: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in</a:t>
            </a:r>
            <a:r>
              <a:rPr kumimoji="1" lang="en-US" altLang="ja-JP" sz="20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ea typeface="MS UI Gothic" pitchFamily="50" charset="-128"/>
                <a:cs typeface="Arial" pitchFamily="34" charset="0"/>
              </a:rPr>
              <a:t>, out);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    i</a:t>
            </a:r>
            <a:r>
              <a:rPr lang="en-US" altLang="ja-JP" sz="2000" baseline="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nput [127:0]</a:t>
            </a: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 </a:t>
            </a:r>
            <a:r>
              <a:rPr lang="en-US" altLang="ja-JP" sz="2000" baseline="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in;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    output [127:0] out: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    DFF reg0 (in0, out0, </a:t>
            </a:r>
            <a:r>
              <a:rPr lang="en-US" altLang="ja-JP" sz="2000" dirty="0" err="1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clk</a:t>
            </a: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);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    DFF reg1 (in1, out1, </a:t>
            </a:r>
            <a:r>
              <a:rPr lang="en-US" altLang="ja-JP" sz="2000" dirty="0" err="1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clk</a:t>
            </a: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);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000" baseline="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   </a:t>
            </a: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 </a:t>
            </a:r>
            <a:endParaRPr lang="en-US" altLang="ja-JP" sz="2000" baseline="0" dirty="0" smtClean="0">
              <a:solidFill>
                <a:schemeClr val="tx2"/>
              </a:solidFill>
              <a:ea typeface="MS UI Gothic" pitchFamily="50" charset="-128"/>
              <a:cs typeface="Arial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000" baseline="0" dirty="0" err="1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endmodule</a:t>
            </a:r>
            <a:endParaRPr kumimoji="1" lang="ja-JP" alt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ea typeface="MS UI Gothic" pitchFamily="50" charset="-128"/>
              <a:cs typeface="Arial" pitchFamily="34" charset="0"/>
            </a:endParaRPr>
          </a:p>
        </p:txBody>
      </p:sp>
      <p:cxnSp>
        <p:nvCxnSpPr>
          <p:cNvPr id="8" name="直線コネクタ 7"/>
          <p:cNvCxnSpPr/>
          <p:nvPr/>
        </p:nvCxnSpPr>
        <p:spPr bwMode="auto">
          <a:xfrm>
            <a:off x="5357818" y="4857760"/>
            <a:ext cx="428628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" name="テキスト ボックス 6"/>
          <p:cNvSpPr txBox="1"/>
          <p:nvPr/>
        </p:nvSpPr>
        <p:spPr>
          <a:xfrm>
            <a:off x="1690385" y="1285860"/>
            <a:ext cx="2953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DesignCompiler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3273982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Astro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434603" y="4000504"/>
            <a:ext cx="3137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Sequence Design </a:t>
            </a:r>
            <a:r>
              <a:rPr lang="en-US" altLang="ja-JP" dirty="0" err="1" smtClean="0">
                <a:solidFill>
                  <a:schemeClr val="accent6"/>
                </a:solidFill>
              </a:rPr>
              <a:t>CoolPower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14480" y="4774180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Astro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714480" y="5500702"/>
            <a:ext cx="2606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Cadence </a:t>
            </a:r>
            <a:r>
              <a:rPr lang="en-US" altLang="ja-JP" dirty="0" err="1" smtClean="0">
                <a:solidFill>
                  <a:schemeClr val="accent6"/>
                </a:solidFill>
              </a:rPr>
              <a:t>Assura</a:t>
            </a:r>
            <a:r>
              <a:rPr lang="en-US" altLang="ja-JP" dirty="0" smtClean="0">
                <a:solidFill>
                  <a:schemeClr val="accent6"/>
                </a:solidFill>
              </a:rPr>
              <a:t> (QRC)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14480" y="6345816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HSIM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829643" y="2500306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By hand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Power domain design: </a:t>
            </a:r>
            <a:r>
              <a:rPr kumimoji="1" lang="en-US" altLang="ja-JP" sz="3200" dirty="0" smtClean="0"/>
              <a:t>Design flow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ja-JP" dirty="0" err="1" smtClean="0"/>
              <a:t>Verilog</a:t>
            </a:r>
            <a:r>
              <a:rPr lang="en-US" altLang="ja-JP" dirty="0" smtClean="0"/>
              <a:t> netlist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HOLD cell insertion not to propagate “X”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Power switch insertion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 again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RC extraction</a:t>
            </a:r>
          </a:p>
          <a:p>
            <a:pPr lvl="1"/>
            <a:endParaRPr lang="en-US" altLang="ja-JP" sz="1400" dirty="0" smtClean="0"/>
          </a:p>
          <a:p>
            <a:r>
              <a:rPr lang="en-US" altLang="ja-JP" dirty="0" smtClean="0"/>
              <a:t>SPICE simulation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0038" y="1643050"/>
            <a:ext cx="4271962" cy="1214446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" name="縦巻き 5"/>
          <p:cNvSpPr/>
          <p:nvPr/>
        </p:nvSpPr>
        <p:spPr bwMode="auto">
          <a:xfrm>
            <a:off x="4214810" y="1285860"/>
            <a:ext cx="4857752" cy="5357850"/>
          </a:xfrm>
          <a:prstGeom prst="verticalScroll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2000" dirty="0" smtClean="0">
              <a:solidFill>
                <a:schemeClr val="tx2"/>
              </a:solidFill>
              <a:latin typeface="Arial" pitchFamily="34" charset="0"/>
              <a:ea typeface="ＭＳ Ｐゴシック" charset="-128"/>
              <a:cs typeface="Arial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m</a:t>
            </a:r>
            <a:r>
              <a:rPr kumimoji="1" lang="en-US" altLang="ja-JP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ea typeface="MS UI Gothic" pitchFamily="50" charset="-128"/>
                <a:cs typeface="Arial" pitchFamily="34" charset="0"/>
              </a:rPr>
              <a:t>odule</a:t>
            </a:r>
            <a:r>
              <a:rPr kumimoji="1" lang="en-US" altLang="ja-JP" sz="20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ea typeface="MS UI Gothic" pitchFamily="50" charset="-128"/>
                <a:cs typeface="Arial" pitchFamily="34" charset="0"/>
              </a:rPr>
              <a:t> FIFO (</a:t>
            </a: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in</a:t>
            </a:r>
            <a:r>
              <a:rPr kumimoji="1" lang="en-US" altLang="ja-JP" sz="20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ea typeface="MS UI Gothic" pitchFamily="50" charset="-128"/>
                <a:cs typeface="Arial" pitchFamily="34" charset="0"/>
              </a:rPr>
              <a:t>, out);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    i</a:t>
            </a:r>
            <a:r>
              <a:rPr lang="en-US" altLang="ja-JP" sz="2000" baseline="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nput [127:0]</a:t>
            </a: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 </a:t>
            </a:r>
            <a:r>
              <a:rPr lang="en-US" altLang="ja-JP" sz="2000" baseline="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in;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    output [127:0] out: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    DFF reg0 (in0, out0, </a:t>
            </a:r>
            <a:r>
              <a:rPr lang="en-US" altLang="ja-JP" sz="2000" dirty="0" err="1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clk</a:t>
            </a: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);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    DFF reg1 (in1, out1, </a:t>
            </a:r>
            <a:r>
              <a:rPr lang="en-US" altLang="ja-JP" sz="2000" dirty="0" err="1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clk</a:t>
            </a:r>
            <a:r>
              <a:rPr lang="en-US" altLang="ja-JP" sz="200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);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000" baseline="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   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000" baseline="0" dirty="0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    </a:t>
            </a:r>
            <a:r>
              <a:rPr lang="en-US" altLang="ja-JP" sz="2000" b="1" baseline="0" dirty="0" smtClean="0">
                <a:solidFill>
                  <a:srgbClr val="FF0000"/>
                </a:solidFill>
                <a:ea typeface="MS UI Gothic" pitchFamily="50" charset="-128"/>
                <a:cs typeface="Arial" pitchFamily="34" charset="0"/>
              </a:rPr>
              <a:t>HOLD (out0);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000" dirty="0" smtClean="0">
                <a:solidFill>
                  <a:srgbClr val="FF0000"/>
                </a:solidFill>
                <a:ea typeface="MS UI Gothic" pitchFamily="50" charset="-128"/>
                <a:cs typeface="Arial" pitchFamily="34" charset="0"/>
              </a:rPr>
              <a:t>    </a:t>
            </a:r>
            <a:r>
              <a:rPr lang="en-US" altLang="ja-JP" sz="2000" b="1" dirty="0" smtClean="0">
                <a:solidFill>
                  <a:srgbClr val="FF0000"/>
                </a:solidFill>
                <a:ea typeface="MS UI Gothic" pitchFamily="50" charset="-128"/>
                <a:cs typeface="Arial" pitchFamily="34" charset="0"/>
              </a:rPr>
              <a:t>HOLD (out1);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000" baseline="0" dirty="0" err="1" smtClean="0">
                <a:solidFill>
                  <a:schemeClr val="tx2"/>
                </a:solidFill>
                <a:ea typeface="MS UI Gothic" pitchFamily="50" charset="-128"/>
                <a:cs typeface="Arial" pitchFamily="34" charset="0"/>
              </a:rPr>
              <a:t>endmodule</a:t>
            </a:r>
            <a:endParaRPr kumimoji="1" lang="ja-JP" altLang="en-US" sz="2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ea typeface="MS UI Gothic" pitchFamily="50" charset="-128"/>
              <a:cs typeface="Arial" pitchFamily="34" charset="0"/>
            </a:endParaRPr>
          </a:p>
        </p:txBody>
      </p:sp>
      <p:cxnSp>
        <p:nvCxnSpPr>
          <p:cNvPr id="7" name="直線コネクタ 6"/>
          <p:cNvCxnSpPr/>
          <p:nvPr/>
        </p:nvCxnSpPr>
        <p:spPr bwMode="auto">
          <a:xfrm>
            <a:off x="5357818" y="4857760"/>
            <a:ext cx="428628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8" name="テキスト ボックス 7"/>
          <p:cNvSpPr txBox="1"/>
          <p:nvPr/>
        </p:nvSpPr>
        <p:spPr>
          <a:xfrm>
            <a:off x="1690385" y="1285860"/>
            <a:ext cx="2953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DesignCompiler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14480" y="3273982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Astro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434603" y="4000504"/>
            <a:ext cx="3137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Sequence Design </a:t>
            </a:r>
            <a:r>
              <a:rPr lang="en-US" altLang="ja-JP" dirty="0" err="1" smtClean="0">
                <a:solidFill>
                  <a:schemeClr val="accent6"/>
                </a:solidFill>
              </a:rPr>
              <a:t>CoolPower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14480" y="4774180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Astro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714480" y="5500702"/>
            <a:ext cx="2606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Cadence </a:t>
            </a:r>
            <a:r>
              <a:rPr lang="en-US" altLang="ja-JP" dirty="0" err="1" smtClean="0">
                <a:solidFill>
                  <a:schemeClr val="accent6"/>
                </a:solidFill>
              </a:rPr>
              <a:t>Assura</a:t>
            </a:r>
            <a:r>
              <a:rPr lang="en-US" altLang="ja-JP" dirty="0" smtClean="0">
                <a:solidFill>
                  <a:schemeClr val="accent6"/>
                </a:solidFill>
              </a:rPr>
              <a:t> (QRC)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14480" y="6345816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HSIM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829643" y="2500306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By hand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Power domain design: </a:t>
            </a:r>
            <a:r>
              <a:rPr kumimoji="1" lang="en-US" altLang="ja-JP" sz="3200" dirty="0" smtClean="0"/>
              <a:t>Design flow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ja-JP" dirty="0" err="1" smtClean="0"/>
              <a:t>Verilog</a:t>
            </a:r>
            <a:r>
              <a:rPr lang="en-US" altLang="ja-JP" dirty="0" smtClean="0"/>
              <a:t> netlist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HOLD cell insertion not to propagate “X”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Power switch insertion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 again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RC extraction</a:t>
            </a:r>
          </a:p>
          <a:p>
            <a:pPr lvl="1"/>
            <a:endParaRPr lang="en-US" altLang="ja-JP" sz="1400" dirty="0" smtClean="0"/>
          </a:p>
          <a:p>
            <a:r>
              <a:rPr lang="en-US" altLang="ja-JP" dirty="0" smtClean="0"/>
              <a:t>SPICE simulation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00038" y="2857496"/>
            <a:ext cx="4271962" cy="785818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5567323" y="1821144"/>
            <a:ext cx="642942" cy="142876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87073" y="2392648"/>
            <a:ext cx="5517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OR</a:t>
            </a:r>
            <a:endParaRPr kumimoji="1" lang="ja-JP" altLang="en-US" sz="2000" dirty="0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5567323" y="1821144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5567323" y="2973676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6210265" y="1821144"/>
            <a:ext cx="642942" cy="142876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143636" y="2392648"/>
            <a:ext cx="7617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AND</a:t>
            </a:r>
            <a:endParaRPr kumimoji="1" lang="ja-JP" altLang="en-US" sz="2000" dirty="0"/>
          </a:p>
        </p:txBody>
      </p:sp>
      <p:sp>
        <p:nvSpPr>
          <p:cNvPr id="16" name="正方形/長方形 15"/>
          <p:cNvSpPr/>
          <p:nvPr/>
        </p:nvSpPr>
        <p:spPr bwMode="auto">
          <a:xfrm>
            <a:off x="6210265" y="1821144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" name="正方形/長方形 16"/>
          <p:cNvSpPr/>
          <p:nvPr/>
        </p:nvSpPr>
        <p:spPr bwMode="auto">
          <a:xfrm>
            <a:off x="6210265" y="2973674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" name="Text Box 122"/>
          <p:cNvSpPr txBox="1">
            <a:spLocks noChangeArrowheads="1"/>
          </p:cNvSpPr>
          <p:nvPr/>
        </p:nvSpPr>
        <p:spPr bwMode="auto">
          <a:xfrm>
            <a:off x="4705891" y="1714488"/>
            <a:ext cx="832577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VDD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122"/>
          <p:cNvSpPr txBox="1">
            <a:spLocks noChangeArrowheads="1"/>
          </p:cNvSpPr>
          <p:nvPr/>
        </p:nvSpPr>
        <p:spPr bwMode="auto">
          <a:xfrm>
            <a:off x="4705891" y="2857496"/>
            <a:ext cx="866241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GND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正方形/長方形 19"/>
          <p:cNvSpPr/>
          <p:nvPr/>
        </p:nvSpPr>
        <p:spPr bwMode="auto">
          <a:xfrm>
            <a:off x="5567323" y="3750972"/>
            <a:ext cx="642942" cy="142876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572132" y="4322476"/>
            <a:ext cx="696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INV</a:t>
            </a:r>
            <a:endParaRPr kumimoji="1" lang="ja-JP" altLang="en-US" sz="2000" dirty="0"/>
          </a:p>
        </p:txBody>
      </p:sp>
      <p:sp>
        <p:nvSpPr>
          <p:cNvPr id="22" name="正方形/長方形 21"/>
          <p:cNvSpPr/>
          <p:nvPr/>
        </p:nvSpPr>
        <p:spPr bwMode="auto">
          <a:xfrm>
            <a:off x="5567323" y="3750972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" name="正方形/長方形 22"/>
          <p:cNvSpPr/>
          <p:nvPr/>
        </p:nvSpPr>
        <p:spPr bwMode="auto">
          <a:xfrm>
            <a:off x="5567323" y="4903504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" name="正方形/長方形 23"/>
          <p:cNvSpPr/>
          <p:nvPr/>
        </p:nvSpPr>
        <p:spPr bwMode="auto">
          <a:xfrm>
            <a:off x="6210264" y="3750972"/>
            <a:ext cx="933504" cy="142876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320898" y="4322476"/>
            <a:ext cx="67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DFF</a:t>
            </a:r>
            <a:endParaRPr kumimoji="1" lang="ja-JP" altLang="en-US" sz="2000" dirty="0"/>
          </a:p>
        </p:txBody>
      </p:sp>
      <p:sp>
        <p:nvSpPr>
          <p:cNvPr id="26" name="正方形/長方形 25"/>
          <p:cNvSpPr/>
          <p:nvPr/>
        </p:nvSpPr>
        <p:spPr bwMode="auto">
          <a:xfrm>
            <a:off x="6210264" y="3750972"/>
            <a:ext cx="933503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7" name="正方形/長方形 26"/>
          <p:cNvSpPr/>
          <p:nvPr/>
        </p:nvSpPr>
        <p:spPr bwMode="auto">
          <a:xfrm>
            <a:off x="6210264" y="4903504"/>
            <a:ext cx="933503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" name="Text Box 122"/>
          <p:cNvSpPr txBox="1">
            <a:spLocks noChangeArrowheads="1"/>
          </p:cNvSpPr>
          <p:nvPr/>
        </p:nvSpPr>
        <p:spPr bwMode="auto">
          <a:xfrm>
            <a:off x="4705891" y="3679534"/>
            <a:ext cx="866241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GND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122"/>
          <p:cNvSpPr txBox="1">
            <a:spLocks noChangeArrowheads="1"/>
          </p:cNvSpPr>
          <p:nvPr/>
        </p:nvSpPr>
        <p:spPr bwMode="auto">
          <a:xfrm>
            <a:off x="4705891" y="4822542"/>
            <a:ext cx="832577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VDD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直線コネクタ 29"/>
          <p:cNvCxnSpPr/>
          <p:nvPr/>
        </p:nvCxnSpPr>
        <p:spPr bwMode="auto">
          <a:xfrm rot="5400000">
            <a:off x="5750728" y="2107398"/>
            <a:ext cx="357190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直線コネクタ 30"/>
          <p:cNvCxnSpPr/>
          <p:nvPr/>
        </p:nvCxnSpPr>
        <p:spPr bwMode="auto">
          <a:xfrm rot="5400000">
            <a:off x="6322231" y="2107398"/>
            <a:ext cx="357190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直線コネクタ 31"/>
          <p:cNvCxnSpPr/>
          <p:nvPr/>
        </p:nvCxnSpPr>
        <p:spPr bwMode="auto">
          <a:xfrm rot="16200000" flipV="1">
            <a:off x="5679289" y="4893479"/>
            <a:ext cx="357190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直線コネクタ 32"/>
          <p:cNvCxnSpPr/>
          <p:nvPr/>
        </p:nvCxnSpPr>
        <p:spPr bwMode="auto">
          <a:xfrm rot="16200000" flipV="1">
            <a:off x="6546860" y="4893480"/>
            <a:ext cx="357190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直線コネクタ 33"/>
          <p:cNvCxnSpPr/>
          <p:nvPr/>
        </p:nvCxnSpPr>
        <p:spPr bwMode="auto">
          <a:xfrm rot="16200000" flipV="1">
            <a:off x="5857886" y="3000371"/>
            <a:ext cx="285752" cy="1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直線コネクタ 34"/>
          <p:cNvCxnSpPr/>
          <p:nvPr/>
        </p:nvCxnSpPr>
        <p:spPr bwMode="auto">
          <a:xfrm rot="16200000" flipV="1">
            <a:off x="6429390" y="3000371"/>
            <a:ext cx="285753" cy="1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直線コネクタ 35"/>
          <p:cNvCxnSpPr/>
          <p:nvPr/>
        </p:nvCxnSpPr>
        <p:spPr bwMode="auto">
          <a:xfrm rot="5400000">
            <a:off x="5715011" y="4000503"/>
            <a:ext cx="285749" cy="2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直線コネクタ 36"/>
          <p:cNvCxnSpPr/>
          <p:nvPr/>
        </p:nvCxnSpPr>
        <p:spPr bwMode="auto">
          <a:xfrm rot="16200000" flipH="1">
            <a:off x="6572265" y="4000504"/>
            <a:ext cx="285750" cy="1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正方形/長方形 65"/>
          <p:cNvSpPr/>
          <p:nvPr/>
        </p:nvSpPr>
        <p:spPr bwMode="auto">
          <a:xfrm>
            <a:off x="7329202" y="3755368"/>
            <a:ext cx="642942" cy="142876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7286644" y="4326872"/>
            <a:ext cx="7617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AND</a:t>
            </a:r>
            <a:endParaRPr kumimoji="1" lang="ja-JP" altLang="en-US" sz="2000" dirty="0"/>
          </a:p>
        </p:txBody>
      </p:sp>
      <p:sp>
        <p:nvSpPr>
          <p:cNvPr id="68" name="正方形/長方形 67"/>
          <p:cNvSpPr/>
          <p:nvPr/>
        </p:nvSpPr>
        <p:spPr bwMode="auto">
          <a:xfrm>
            <a:off x="7329202" y="3755368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9" name="正方形/長方形 68"/>
          <p:cNvSpPr/>
          <p:nvPr/>
        </p:nvSpPr>
        <p:spPr bwMode="auto">
          <a:xfrm>
            <a:off x="7329202" y="4907900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74" name="直線コネクタ 73"/>
          <p:cNvCxnSpPr/>
          <p:nvPr/>
        </p:nvCxnSpPr>
        <p:spPr bwMode="auto">
          <a:xfrm rot="16200000" flipV="1">
            <a:off x="7584044" y="4897875"/>
            <a:ext cx="357190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直線コネクタ 75"/>
          <p:cNvCxnSpPr/>
          <p:nvPr/>
        </p:nvCxnSpPr>
        <p:spPr bwMode="auto">
          <a:xfrm rot="5400000">
            <a:off x="7619763" y="4004899"/>
            <a:ext cx="285749" cy="2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8" name="正方形/長方形 77"/>
          <p:cNvSpPr/>
          <p:nvPr/>
        </p:nvSpPr>
        <p:spPr bwMode="auto">
          <a:xfrm>
            <a:off x="7968621" y="3755368"/>
            <a:ext cx="642942" cy="142876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8020774" y="4326872"/>
            <a:ext cx="5517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OR</a:t>
            </a:r>
            <a:endParaRPr kumimoji="1" lang="ja-JP" altLang="en-US" sz="2000" dirty="0"/>
          </a:p>
        </p:txBody>
      </p:sp>
      <p:sp>
        <p:nvSpPr>
          <p:cNvPr id="80" name="正方形/長方形 79"/>
          <p:cNvSpPr/>
          <p:nvPr/>
        </p:nvSpPr>
        <p:spPr bwMode="auto">
          <a:xfrm>
            <a:off x="7968621" y="3755368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81" name="正方形/長方形 80"/>
          <p:cNvSpPr/>
          <p:nvPr/>
        </p:nvSpPr>
        <p:spPr bwMode="auto">
          <a:xfrm>
            <a:off x="7968621" y="4907900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82" name="直線コネクタ 81"/>
          <p:cNvCxnSpPr/>
          <p:nvPr/>
        </p:nvCxnSpPr>
        <p:spPr bwMode="auto">
          <a:xfrm rot="16200000" flipV="1">
            <a:off x="8155548" y="4897875"/>
            <a:ext cx="357190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直線コネクタ 82"/>
          <p:cNvCxnSpPr/>
          <p:nvPr/>
        </p:nvCxnSpPr>
        <p:spPr bwMode="auto">
          <a:xfrm rot="5400000">
            <a:off x="8191267" y="4004899"/>
            <a:ext cx="285749" cy="2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4" name="正方形/長方形 83"/>
          <p:cNvSpPr/>
          <p:nvPr/>
        </p:nvSpPr>
        <p:spPr bwMode="auto">
          <a:xfrm>
            <a:off x="8609621" y="3755368"/>
            <a:ext cx="642942" cy="142876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8567063" y="4326872"/>
            <a:ext cx="7569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NOR</a:t>
            </a:r>
            <a:endParaRPr kumimoji="1" lang="ja-JP" altLang="en-US" sz="2000" dirty="0"/>
          </a:p>
        </p:txBody>
      </p:sp>
      <p:sp>
        <p:nvSpPr>
          <p:cNvPr id="86" name="正方形/長方形 85"/>
          <p:cNvSpPr/>
          <p:nvPr/>
        </p:nvSpPr>
        <p:spPr bwMode="auto">
          <a:xfrm>
            <a:off x="8609621" y="3755368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87" name="正方形/長方形 86"/>
          <p:cNvSpPr/>
          <p:nvPr/>
        </p:nvSpPr>
        <p:spPr bwMode="auto">
          <a:xfrm>
            <a:off x="8609621" y="4907900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90" name="正方形/長方形 89"/>
          <p:cNvSpPr/>
          <p:nvPr/>
        </p:nvSpPr>
        <p:spPr bwMode="auto">
          <a:xfrm>
            <a:off x="7691201" y="1826542"/>
            <a:ext cx="881327" cy="142876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7801835" y="2398046"/>
            <a:ext cx="67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DFF</a:t>
            </a:r>
            <a:endParaRPr kumimoji="1" lang="ja-JP" altLang="en-US" sz="2000" dirty="0"/>
          </a:p>
        </p:txBody>
      </p:sp>
      <p:sp>
        <p:nvSpPr>
          <p:cNvPr id="92" name="正方形/長方形 91"/>
          <p:cNvSpPr/>
          <p:nvPr/>
        </p:nvSpPr>
        <p:spPr bwMode="auto">
          <a:xfrm>
            <a:off x="7691201" y="1826542"/>
            <a:ext cx="881327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93" name="正方形/長方形 92"/>
          <p:cNvSpPr/>
          <p:nvPr/>
        </p:nvSpPr>
        <p:spPr bwMode="auto">
          <a:xfrm>
            <a:off x="7691201" y="2979074"/>
            <a:ext cx="881327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94" name="直線コネクタ 93"/>
          <p:cNvCxnSpPr/>
          <p:nvPr/>
        </p:nvCxnSpPr>
        <p:spPr bwMode="auto">
          <a:xfrm rot="16200000" flipV="1">
            <a:off x="7941234" y="2969050"/>
            <a:ext cx="357190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直線コネクタ 94"/>
          <p:cNvCxnSpPr/>
          <p:nvPr/>
        </p:nvCxnSpPr>
        <p:spPr bwMode="auto">
          <a:xfrm rot="16200000" flipH="1">
            <a:off x="7976955" y="2076074"/>
            <a:ext cx="285750" cy="1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直線コネクタ 123"/>
          <p:cNvCxnSpPr/>
          <p:nvPr/>
        </p:nvCxnSpPr>
        <p:spPr bwMode="auto">
          <a:xfrm rot="16200000" flipV="1">
            <a:off x="8822561" y="4897877"/>
            <a:ext cx="357190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直線コネクタ 124"/>
          <p:cNvCxnSpPr/>
          <p:nvPr/>
        </p:nvCxnSpPr>
        <p:spPr bwMode="auto">
          <a:xfrm rot="5400000">
            <a:off x="8858280" y="4004901"/>
            <a:ext cx="285749" cy="2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4" name="Text Box 122"/>
          <p:cNvSpPr txBox="1">
            <a:spLocks noChangeArrowheads="1"/>
          </p:cNvSpPr>
          <p:nvPr/>
        </p:nvSpPr>
        <p:spPr bwMode="auto">
          <a:xfrm>
            <a:off x="5500694" y="5394046"/>
            <a:ext cx="1653315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Domain#0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Text Box 122"/>
          <p:cNvSpPr txBox="1">
            <a:spLocks noChangeArrowheads="1"/>
          </p:cNvSpPr>
          <p:nvPr/>
        </p:nvSpPr>
        <p:spPr bwMode="auto">
          <a:xfrm>
            <a:off x="7490717" y="5394046"/>
            <a:ext cx="1653315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Domain#1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690385" y="1285860"/>
            <a:ext cx="2953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DesignCompiler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714480" y="3273982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Astro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1434603" y="4000504"/>
            <a:ext cx="3137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Sequence Design </a:t>
            </a:r>
            <a:r>
              <a:rPr lang="en-US" altLang="ja-JP" dirty="0" err="1" smtClean="0">
                <a:solidFill>
                  <a:schemeClr val="accent6"/>
                </a:solidFill>
              </a:rPr>
              <a:t>CoolPower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1714480" y="4774180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Astro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1714480" y="5500702"/>
            <a:ext cx="2606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Cadence </a:t>
            </a:r>
            <a:r>
              <a:rPr lang="en-US" altLang="ja-JP" dirty="0" err="1" smtClean="0">
                <a:solidFill>
                  <a:schemeClr val="accent6"/>
                </a:solidFill>
              </a:rPr>
              <a:t>Assura</a:t>
            </a:r>
            <a:r>
              <a:rPr lang="en-US" altLang="ja-JP" dirty="0" smtClean="0">
                <a:solidFill>
                  <a:schemeClr val="accent6"/>
                </a:solidFill>
              </a:rPr>
              <a:t> (QRC)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714480" y="6345816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HSIM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1829643" y="2500306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By hand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正方形/長方形 6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25400" algn="ctr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ct val="50000"/>
              </a:spcBef>
            </a:pPr>
            <a:endParaRPr lang="ja-JP" altLang="en-US" sz="20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409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Multi-Core &amp; Many-Core</a:t>
            </a:r>
            <a:endParaRPr lang="ja-JP" altLang="en-US" dirty="0" smtClean="0"/>
          </a:p>
        </p:txBody>
      </p:sp>
      <p:grpSp>
        <p:nvGrpSpPr>
          <p:cNvPr id="2" name="グループ化 134"/>
          <p:cNvGrpSpPr>
            <a:grpSpLocks/>
          </p:cNvGrpSpPr>
          <p:nvPr/>
        </p:nvGrpSpPr>
        <p:grpSpPr bwMode="auto">
          <a:xfrm>
            <a:off x="142875" y="966788"/>
            <a:ext cx="9072595" cy="5962650"/>
            <a:chOff x="142844" y="967071"/>
            <a:chExt cx="9072658" cy="5962391"/>
          </a:xfrm>
        </p:grpSpPr>
        <p:grpSp>
          <p:nvGrpSpPr>
            <p:cNvPr id="3" name="グループ化 90"/>
            <p:cNvGrpSpPr>
              <a:grpSpLocks/>
            </p:cNvGrpSpPr>
            <p:nvPr/>
          </p:nvGrpSpPr>
          <p:grpSpPr bwMode="auto">
            <a:xfrm>
              <a:off x="1305435" y="1038510"/>
              <a:ext cx="7000928" cy="5429289"/>
              <a:chOff x="1000099" y="857233"/>
              <a:chExt cx="7000928" cy="5429289"/>
            </a:xfrm>
          </p:grpSpPr>
          <p:cxnSp>
            <p:nvCxnSpPr>
              <p:cNvPr id="54" name="直線コネクタ 53"/>
              <p:cNvCxnSpPr/>
              <p:nvPr/>
            </p:nvCxnSpPr>
            <p:spPr>
              <a:xfrm rot="5400000">
                <a:off x="-1000561" y="3571735"/>
                <a:ext cx="542901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直線コネクタ 54"/>
              <p:cNvCxnSpPr/>
              <p:nvPr/>
            </p:nvCxnSpPr>
            <p:spPr>
              <a:xfrm rot="5400000">
                <a:off x="428199" y="3571735"/>
                <a:ext cx="542901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直線コネクタ 55"/>
              <p:cNvCxnSpPr/>
              <p:nvPr/>
            </p:nvCxnSpPr>
            <p:spPr>
              <a:xfrm rot="5400000">
                <a:off x="1856959" y="3571735"/>
                <a:ext cx="542901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線コネクタ 56"/>
              <p:cNvCxnSpPr/>
              <p:nvPr/>
            </p:nvCxnSpPr>
            <p:spPr>
              <a:xfrm rot="5400000">
                <a:off x="3285719" y="3571735"/>
                <a:ext cx="542901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コネクタ 57"/>
              <p:cNvCxnSpPr/>
              <p:nvPr/>
            </p:nvCxnSpPr>
            <p:spPr>
              <a:xfrm rot="5400000">
                <a:off x="4714479" y="3571735"/>
                <a:ext cx="542901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コネクタ 58"/>
              <p:cNvCxnSpPr/>
              <p:nvPr/>
            </p:nvCxnSpPr>
            <p:spPr>
              <a:xfrm>
                <a:off x="999566" y="1285834"/>
                <a:ext cx="700092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コネクタ 59"/>
              <p:cNvCxnSpPr/>
              <p:nvPr/>
            </p:nvCxnSpPr>
            <p:spPr>
              <a:xfrm>
                <a:off x="999566" y="2000178"/>
                <a:ext cx="700092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線コネクタ 60"/>
              <p:cNvCxnSpPr/>
              <p:nvPr/>
            </p:nvCxnSpPr>
            <p:spPr>
              <a:xfrm>
                <a:off x="999566" y="2714522"/>
                <a:ext cx="700092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線コネクタ 61"/>
              <p:cNvCxnSpPr/>
              <p:nvPr/>
            </p:nvCxnSpPr>
            <p:spPr>
              <a:xfrm>
                <a:off x="999566" y="3428866"/>
                <a:ext cx="700092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直線コネクタ 62"/>
              <p:cNvCxnSpPr/>
              <p:nvPr/>
            </p:nvCxnSpPr>
            <p:spPr>
              <a:xfrm>
                <a:off x="999566" y="4143210"/>
                <a:ext cx="700092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直線コネクタ 63"/>
              <p:cNvCxnSpPr/>
              <p:nvPr/>
            </p:nvCxnSpPr>
            <p:spPr>
              <a:xfrm>
                <a:off x="999566" y="4857554"/>
                <a:ext cx="700092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直線コネクタ 64"/>
              <p:cNvCxnSpPr/>
              <p:nvPr/>
            </p:nvCxnSpPr>
            <p:spPr>
              <a:xfrm>
                <a:off x="999566" y="5571898"/>
                <a:ext cx="700092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直線コネクタ 5"/>
            <p:cNvCxnSpPr/>
            <p:nvPr/>
          </p:nvCxnSpPr>
          <p:spPr>
            <a:xfrm rot="5400000">
              <a:off x="-1409605" y="3753012"/>
              <a:ext cx="542901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コネクタ 6"/>
            <p:cNvCxnSpPr/>
            <p:nvPr/>
          </p:nvCxnSpPr>
          <p:spPr>
            <a:xfrm rot="10800000" flipV="1">
              <a:off x="1304902" y="6467519"/>
              <a:ext cx="6929487" cy="952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04" name="テキスト ボックス 7"/>
            <p:cNvSpPr txBox="1">
              <a:spLocks noChangeArrowheads="1"/>
            </p:cNvSpPr>
            <p:nvPr/>
          </p:nvSpPr>
          <p:spPr bwMode="auto">
            <a:xfrm>
              <a:off x="805370" y="5539103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4</a:t>
              </a:r>
              <a:endParaRPr lang="ja-JP" altLang="en-US" sz="2400"/>
            </a:p>
          </p:txBody>
        </p:sp>
        <p:sp>
          <p:nvSpPr>
            <p:cNvPr id="4105" name="テキスト ボックス 8"/>
            <p:cNvSpPr txBox="1">
              <a:spLocks noChangeArrowheads="1"/>
            </p:cNvSpPr>
            <p:nvPr/>
          </p:nvSpPr>
          <p:spPr bwMode="auto">
            <a:xfrm>
              <a:off x="805370" y="4791686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8</a:t>
              </a:r>
              <a:endParaRPr lang="ja-JP" altLang="en-US" sz="2400"/>
            </a:p>
          </p:txBody>
        </p:sp>
        <p:sp>
          <p:nvSpPr>
            <p:cNvPr id="4106" name="テキスト ボックス 9"/>
            <p:cNvSpPr txBox="1">
              <a:spLocks noChangeArrowheads="1"/>
            </p:cNvSpPr>
            <p:nvPr/>
          </p:nvSpPr>
          <p:spPr bwMode="auto">
            <a:xfrm>
              <a:off x="733932" y="4077306"/>
              <a:ext cx="49564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16</a:t>
              </a:r>
              <a:endParaRPr lang="ja-JP" altLang="en-US" sz="2400"/>
            </a:p>
          </p:txBody>
        </p:sp>
        <p:sp>
          <p:nvSpPr>
            <p:cNvPr id="4107" name="テキスト ボックス 10"/>
            <p:cNvSpPr txBox="1">
              <a:spLocks noChangeArrowheads="1"/>
            </p:cNvSpPr>
            <p:nvPr/>
          </p:nvSpPr>
          <p:spPr bwMode="auto">
            <a:xfrm>
              <a:off x="733932" y="3362926"/>
              <a:ext cx="49564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32</a:t>
              </a:r>
              <a:endParaRPr lang="ja-JP" altLang="en-US" sz="2400"/>
            </a:p>
          </p:txBody>
        </p:sp>
        <p:sp>
          <p:nvSpPr>
            <p:cNvPr id="4108" name="テキスト ボックス 11"/>
            <p:cNvSpPr txBox="1">
              <a:spLocks noChangeArrowheads="1"/>
            </p:cNvSpPr>
            <p:nvPr/>
          </p:nvSpPr>
          <p:spPr bwMode="auto">
            <a:xfrm>
              <a:off x="733932" y="2648546"/>
              <a:ext cx="49564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64</a:t>
              </a:r>
              <a:endParaRPr lang="ja-JP" altLang="en-US" sz="2400"/>
            </a:p>
          </p:txBody>
        </p:sp>
        <p:sp>
          <p:nvSpPr>
            <p:cNvPr id="4109" name="テキスト ボックス 12"/>
            <p:cNvSpPr txBox="1">
              <a:spLocks noChangeArrowheads="1"/>
            </p:cNvSpPr>
            <p:nvPr/>
          </p:nvSpPr>
          <p:spPr bwMode="auto">
            <a:xfrm>
              <a:off x="591056" y="1934166"/>
              <a:ext cx="65114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128</a:t>
              </a:r>
              <a:endParaRPr lang="ja-JP" altLang="en-US" sz="2400"/>
            </a:p>
          </p:txBody>
        </p:sp>
        <p:sp>
          <p:nvSpPr>
            <p:cNvPr id="4110" name="テキスト ボックス 13"/>
            <p:cNvSpPr txBox="1">
              <a:spLocks noChangeArrowheads="1"/>
            </p:cNvSpPr>
            <p:nvPr/>
          </p:nvSpPr>
          <p:spPr bwMode="auto">
            <a:xfrm>
              <a:off x="591056" y="1181385"/>
              <a:ext cx="65114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256</a:t>
              </a:r>
              <a:endParaRPr lang="ja-JP" altLang="en-US" sz="2400"/>
            </a:p>
          </p:txBody>
        </p:sp>
        <p:sp>
          <p:nvSpPr>
            <p:cNvPr id="4111" name="テキスト ボックス 14"/>
            <p:cNvSpPr txBox="1">
              <a:spLocks noChangeArrowheads="1"/>
            </p:cNvSpPr>
            <p:nvPr/>
          </p:nvSpPr>
          <p:spPr bwMode="auto">
            <a:xfrm>
              <a:off x="1591188" y="6467797"/>
              <a:ext cx="80663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2002</a:t>
              </a:r>
              <a:endParaRPr lang="ja-JP" altLang="en-US" sz="2400"/>
            </a:p>
          </p:txBody>
        </p:sp>
        <p:sp>
          <p:nvSpPr>
            <p:cNvPr id="4112" name="テキスト ボックス 15"/>
            <p:cNvSpPr txBox="1">
              <a:spLocks noChangeArrowheads="1"/>
            </p:cNvSpPr>
            <p:nvPr/>
          </p:nvSpPr>
          <p:spPr bwMode="auto">
            <a:xfrm>
              <a:off x="3019948" y="6467797"/>
              <a:ext cx="80663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2004</a:t>
              </a:r>
              <a:endParaRPr lang="ja-JP" altLang="en-US" sz="2400"/>
            </a:p>
          </p:txBody>
        </p:sp>
        <p:sp>
          <p:nvSpPr>
            <p:cNvPr id="4113" name="テキスト ボックス 16"/>
            <p:cNvSpPr txBox="1">
              <a:spLocks noChangeArrowheads="1"/>
            </p:cNvSpPr>
            <p:nvPr/>
          </p:nvSpPr>
          <p:spPr bwMode="auto">
            <a:xfrm>
              <a:off x="4448708" y="6467797"/>
              <a:ext cx="80663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2006</a:t>
              </a:r>
              <a:endParaRPr lang="ja-JP" altLang="en-US" sz="2400"/>
            </a:p>
          </p:txBody>
        </p:sp>
        <p:sp>
          <p:nvSpPr>
            <p:cNvPr id="4114" name="テキスト ボックス 17"/>
            <p:cNvSpPr txBox="1">
              <a:spLocks noChangeArrowheads="1"/>
            </p:cNvSpPr>
            <p:nvPr/>
          </p:nvSpPr>
          <p:spPr bwMode="auto">
            <a:xfrm>
              <a:off x="5928093" y="6467797"/>
              <a:ext cx="80663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2008</a:t>
              </a:r>
              <a:endParaRPr lang="ja-JP" altLang="en-US" sz="2400"/>
            </a:p>
          </p:txBody>
        </p:sp>
        <p:sp>
          <p:nvSpPr>
            <p:cNvPr id="4115" name="テキスト ボックス 18"/>
            <p:cNvSpPr txBox="1">
              <a:spLocks noChangeArrowheads="1"/>
            </p:cNvSpPr>
            <p:nvPr/>
          </p:nvSpPr>
          <p:spPr bwMode="auto">
            <a:xfrm>
              <a:off x="7285623" y="6467797"/>
              <a:ext cx="94929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2010?</a:t>
              </a:r>
              <a:endParaRPr lang="ja-JP" altLang="en-US" sz="2400"/>
            </a:p>
          </p:txBody>
        </p:sp>
        <p:sp>
          <p:nvSpPr>
            <p:cNvPr id="20" name="星 5 19"/>
            <p:cNvSpPr/>
            <p:nvPr/>
          </p:nvSpPr>
          <p:spPr>
            <a:xfrm>
              <a:off x="1804969" y="4181618"/>
              <a:ext cx="357189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4117" name="テキスト ボックス 20"/>
            <p:cNvSpPr txBox="1">
              <a:spLocks noChangeArrowheads="1"/>
            </p:cNvSpPr>
            <p:nvPr/>
          </p:nvSpPr>
          <p:spPr bwMode="auto">
            <a:xfrm>
              <a:off x="1519750" y="3753153"/>
              <a:ext cx="115730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MIT RAW</a:t>
              </a:r>
              <a:endParaRPr lang="ja-JP" altLang="en-US" sz="2000"/>
            </a:p>
          </p:txBody>
        </p:sp>
        <p:sp>
          <p:nvSpPr>
            <p:cNvPr id="22" name="星 5 21"/>
            <p:cNvSpPr/>
            <p:nvPr/>
          </p:nvSpPr>
          <p:spPr>
            <a:xfrm>
              <a:off x="3948109" y="4610225"/>
              <a:ext cx="357189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4119" name="テキスト ボックス 22"/>
            <p:cNvSpPr txBox="1">
              <a:spLocks noChangeArrowheads="1"/>
            </p:cNvSpPr>
            <p:nvPr/>
          </p:nvSpPr>
          <p:spPr bwMode="auto">
            <a:xfrm>
              <a:off x="3520014" y="4281737"/>
              <a:ext cx="125374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STI Cell BE</a:t>
              </a:r>
              <a:endParaRPr lang="ja-JP" altLang="en-US" sz="2000"/>
            </a:p>
          </p:txBody>
        </p:sp>
        <p:sp>
          <p:nvSpPr>
            <p:cNvPr id="24" name="星 5 23"/>
            <p:cNvSpPr/>
            <p:nvPr/>
          </p:nvSpPr>
          <p:spPr>
            <a:xfrm>
              <a:off x="3948109" y="4895962"/>
              <a:ext cx="357189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4121" name="テキスト ボックス 24"/>
            <p:cNvSpPr txBox="1">
              <a:spLocks noChangeArrowheads="1"/>
            </p:cNvSpPr>
            <p:nvPr/>
          </p:nvSpPr>
          <p:spPr bwMode="auto">
            <a:xfrm>
              <a:off x="4234394" y="5067555"/>
              <a:ext cx="88517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Sun T1</a:t>
              </a:r>
              <a:endParaRPr lang="ja-JP" altLang="en-US" sz="2000"/>
            </a:p>
          </p:txBody>
        </p:sp>
        <p:sp>
          <p:nvSpPr>
            <p:cNvPr id="26" name="星 5 25"/>
            <p:cNvSpPr/>
            <p:nvPr/>
          </p:nvSpPr>
          <p:spPr>
            <a:xfrm>
              <a:off x="5421319" y="4895962"/>
              <a:ext cx="357189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4123" name="テキスト ボックス 26"/>
            <p:cNvSpPr txBox="1">
              <a:spLocks noChangeArrowheads="1"/>
            </p:cNvSpPr>
            <p:nvPr/>
          </p:nvSpPr>
          <p:spPr bwMode="auto">
            <a:xfrm>
              <a:off x="5706669" y="5067555"/>
              <a:ext cx="88517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Sun T2</a:t>
              </a:r>
              <a:endParaRPr lang="ja-JP" altLang="en-US" sz="2000"/>
            </a:p>
          </p:txBody>
        </p:sp>
        <p:cxnSp>
          <p:nvCxnSpPr>
            <p:cNvPr id="28" name="直線矢印コネクタ 27"/>
            <p:cNvCxnSpPr/>
            <p:nvPr/>
          </p:nvCxnSpPr>
          <p:spPr>
            <a:xfrm>
              <a:off x="4448174" y="5108678"/>
              <a:ext cx="857256" cy="1588"/>
            </a:xfrm>
            <a:prstGeom prst="straightConnector1">
              <a:avLst/>
            </a:prstGeom>
            <a:ln>
              <a:solidFill>
                <a:srgbClr val="FF33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星 5 28"/>
            <p:cNvSpPr/>
            <p:nvPr/>
          </p:nvSpPr>
          <p:spPr>
            <a:xfrm>
              <a:off x="5448306" y="2752930"/>
              <a:ext cx="357191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4126" name="テキスト ボックス 29"/>
            <p:cNvSpPr txBox="1">
              <a:spLocks noChangeArrowheads="1"/>
            </p:cNvSpPr>
            <p:nvPr/>
          </p:nvSpPr>
          <p:spPr bwMode="auto">
            <a:xfrm>
              <a:off x="5734592" y="2814576"/>
              <a:ext cx="163378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TILERA TILE64</a:t>
              </a:r>
              <a:endParaRPr lang="ja-JP" altLang="en-US" sz="2000"/>
            </a:p>
          </p:txBody>
        </p:sp>
        <p:cxnSp>
          <p:nvCxnSpPr>
            <p:cNvPr id="31" name="直線矢印コネクタ 30"/>
            <p:cNvCxnSpPr/>
            <p:nvPr/>
          </p:nvCxnSpPr>
          <p:spPr>
            <a:xfrm flipV="1">
              <a:off x="2233597" y="3038668"/>
              <a:ext cx="3143272" cy="1285819"/>
            </a:xfrm>
            <a:prstGeom prst="straightConnector1">
              <a:avLst/>
            </a:prstGeom>
            <a:ln>
              <a:solidFill>
                <a:srgbClr val="FF33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星 5 31"/>
            <p:cNvSpPr/>
            <p:nvPr/>
          </p:nvSpPr>
          <p:spPr>
            <a:xfrm>
              <a:off x="4805365" y="6253216"/>
              <a:ext cx="357189" cy="357171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3" name="星 5 32"/>
            <p:cNvSpPr/>
            <p:nvPr/>
          </p:nvSpPr>
          <p:spPr>
            <a:xfrm>
              <a:off x="5948373" y="5610306"/>
              <a:ext cx="357189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4" name="星 5 33"/>
            <p:cNvSpPr/>
            <p:nvPr/>
          </p:nvSpPr>
          <p:spPr>
            <a:xfrm>
              <a:off x="6877066" y="5181700"/>
              <a:ext cx="357191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b="1" dirty="0"/>
            </a:p>
          </p:txBody>
        </p:sp>
        <p:sp>
          <p:nvSpPr>
            <p:cNvPr id="35" name="星 5 34"/>
            <p:cNvSpPr/>
            <p:nvPr/>
          </p:nvSpPr>
          <p:spPr>
            <a:xfrm>
              <a:off x="7734322" y="4824528"/>
              <a:ext cx="357191" cy="357171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b="1" dirty="0"/>
            </a:p>
          </p:txBody>
        </p:sp>
        <p:cxnSp>
          <p:nvCxnSpPr>
            <p:cNvPr id="36" name="直線矢印コネクタ 35"/>
            <p:cNvCxnSpPr/>
            <p:nvPr/>
          </p:nvCxnSpPr>
          <p:spPr>
            <a:xfrm flipV="1">
              <a:off x="5162554" y="5110266"/>
              <a:ext cx="2571768" cy="1214384"/>
            </a:xfrm>
            <a:prstGeom prst="straightConnector1">
              <a:avLst/>
            </a:prstGeom>
            <a:ln>
              <a:solidFill>
                <a:srgbClr val="FF33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33" name="テキスト ボックス 36"/>
            <p:cNvSpPr txBox="1">
              <a:spLocks noChangeArrowheads="1"/>
            </p:cNvSpPr>
            <p:nvPr/>
          </p:nvSpPr>
          <p:spPr bwMode="auto">
            <a:xfrm>
              <a:off x="6179072" y="5710497"/>
              <a:ext cx="3036430" cy="707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 dirty="0"/>
                <a:t>Intel Core, IBM </a:t>
              </a:r>
              <a:r>
                <a:rPr lang="en-US" altLang="ja-JP" sz="2000" dirty="0" smtClean="0"/>
                <a:t>Power7</a:t>
              </a:r>
              <a:endParaRPr lang="en-US" altLang="ja-JP" sz="2000" dirty="0"/>
            </a:p>
            <a:p>
              <a:r>
                <a:rPr lang="en-US" altLang="ja-JP" sz="2000" dirty="0"/>
                <a:t>AMD </a:t>
              </a:r>
              <a:r>
                <a:rPr lang="en-US" altLang="ja-JP" sz="2000" dirty="0" err="1"/>
                <a:t>Opteron</a:t>
              </a:r>
              <a:endParaRPr lang="ja-JP" altLang="en-US" sz="2000" dirty="0"/>
            </a:p>
          </p:txBody>
        </p:sp>
        <p:sp>
          <p:nvSpPr>
            <p:cNvPr id="38" name="星 5 37"/>
            <p:cNvSpPr/>
            <p:nvPr/>
          </p:nvSpPr>
          <p:spPr>
            <a:xfrm>
              <a:off x="5448306" y="2467193"/>
              <a:ext cx="357191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4135" name="テキスト ボックス 38"/>
            <p:cNvSpPr txBox="1">
              <a:spLocks noChangeArrowheads="1"/>
            </p:cNvSpPr>
            <p:nvPr/>
          </p:nvSpPr>
          <p:spPr bwMode="auto">
            <a:xfrm>
              <a:off x="5748889" y="2467269"/>
              <a:ext cx="150451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Intel 80-core</a:t>
              </a:r>
              <a:endParaRPr lang="ja-JP" altLang="en-US" sz="2000"/>
            </a:p>
          </p:txBody>
        </p:sp>
        <p:sp>
          <p:nvSpPr>
            <p:cNvPr id="40" name="星 5 39"/>
            <p:cNvSpPr/>
            <p:nvPr/>
          </p:nvSpPr>
          <p:spPr>
            <a:xfrm>
              <a:off x="3448042" y="2324324"/>
              <a:ext cx="357191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4137" name="テキスト ボックス 40"/>
            <p:cNvSpPr txBox="1">
              <a:spLocks noChangeArrowheads="1"/>
            </p:cNvSpPr>
            <p:nvPr/>
          </p:nvSpPr>
          <p:spPr bwMode="auto">
            <a:xfrm>
              <a:off x="1948378" y="2567225"/>
              <a:ext cx="219964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ClearSpeed CSX600</a:t>
              </a:r>
              <a:endParaRPr lang="ja-JP" altLang="en-US" sz="2000"/>
            </a:p>
          </p:txBody>
        </p:sp>
        <p:sp>
          <p:nvSpPr>
            <p:cNvPr id="42" name="星 5 41"/>
            <p:cNvSpPr/>
            <p:nvPr/>
          </p:nvSpPr>
          <p:spPr>
            <a:xfrm>
              <a:off x="6250000" y="1467111"/>
              <a:ext cx="357189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4139" name="テキスト ボックス 42"/>
            <p:cNvSpPr txBox="1">
              <a:spLocks noChangeArrowheads="1"/>
            </p:cNvSpPr>
            <p:nvPr/>
          </p:nvSpPr>
          <p:spPr bwMode="auto">
            <a:xfrm>
              <a:off x="6591848" y="1495655"/>
              <a:ext cx="219964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ClearSpeed CSX700</a:t>
              </a:r>
              <a:endParaRPr lang="ja-JP" altLang="en-US" sz="2000"/>
            </a:p>
          </p:txBody>
        </p:sp>
        <p:cxnSp>
          <p:nvCxnSpPr>
            <p:cNvPr id="44" name="直線矢印コネクタ 43"/>
            <p:cNvCxnSpPr/>
            <p:nvPr/>
          </p:nvCxnSpPr>
          <p:spPr>
            <a:xfrm flipV="1">
              <a:off x="3876670" y="1752849"/>
              <a:ext cx="2357455" cy="714344"/>
            </a:xfrm>
            <a:prstGeom prst="straightConnector1">
              <a:avLst/>
            </a:prstGeom>
            <a:ln>
              <a:solidFill>
                <a:srgbClr val="FF33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星 5 44"/>
            <p:cNvSpPr/>
            <p:nvPr/>
          </p:nvSpPr>
          <p:spPr>
            <a:xfrm>
              <a:off x="3433755" y="1395677"/>
              <a:ext cx="357189" cy="357171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4142" name="テキスト ボックス 45"/>
            <p:cNvSpPr txBox="1">
              <a:spLocks noChangeArrowheads="1"/>
            </p:cNvSpPr>
            <p:nvPr/>
          </p:nvSpPr>
          <p:spPr bwMode="auto">
            <a:xfrm>
              <a:off x="3148527" y="967071"/>
              <a:ext cx="180158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picoChip PC102</a:t>
              </a:r>
              <a:endParaRPr lang="ja-JP" altLang="en-US" sz="2000"/>
            </a:p>
          </p:txBody>
        </p:sp>
        <p:sp>
          <p:nvSpPr>
            <p:cNvPr id="47" name="星 5 46"/>
            <p:cNvSpPr/>
            <p:nvPr/>
          </p:nvSpPr>
          <p:spPr>
            <a:xfrm>
              <a:off x="5075242" y="1038505"/>
              <a:ext cx="357189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4144" name="テキスト ボックス 47"/>
            <p:cNvSpPr txBox="1">
              <a:spLocks noChangeArrowheads="1"/>
            </p:cNvSpPr>
            <p:nvPr/>
          </p:nvSpPr>
          <p:spPr bwMode="auto">
            <a:xfrm>
              <a:off x="5433207" y="967071"/>
              <a:ext cx="180158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picoChip PC205</a:t>
              </a:r>
              <a:endParaRPr lang="ja-JP" altLang="en-US" sz="2000"/>
            </a:p>
          </p:txBody>
        </p:sp>
        <p:cxnSp>
          <p:nvCxnSpPr>
            <p:cNvPr id="49" name="直線矢印コネクタ 48"/>
            <p:cNvCxnSpPr/>
            <p:nvPr/>
          </p:nvCxnSpPr>
          <p:spPr>
            <a:xfrm flipV="1">
              <a:off x="3876670" y="1252809"/>
              <a:ext cx="1143008" cy="285738"/>
            </a:xfrm>
            <a:prstGeom prst="straightConnector1">
              <a:avLst/>
            </a:prstGeom>
            <a:ln>
              <a:solidFill>
                <a:srgbClr val="FF33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星 5 49"/>
            <p:cNvSpPr/>
            <p:nvPr/>
          </p:nvSpPr>
          <p:spPr>
            <a:xfrm>
              <a:off x="3948109" y="3795873"/>
              <a:ext cx="357189" cy="357171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4147" name="テキスト ボックス 50"/>
            <p:cNvSpPr txBox="1">
              <a:spLocks noChangeArrowheads="1"/>
            </p:cNvSpPr>
            <p:nvPr/>
          </p:nvSpPr>
          <p:spPr bwMode="auto">
            <a:xfrm>
              <a:off x="4305832" y="3781671"/>
              <a:ext cx="179568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UT TRIPS (OPN)</a:t>
              </a:r>
              <a:endParaRPr lang="ja-JP" altLang="en-US" sz="2000"/>
            </a:p>
          </p:txBody>
        </p:sp>
        <p:sp>
          <p:nvSpPr>
            <p:cNvPr id="4148" name="テキスト ボックス 51"/>
            <p:cNvSpPr txBox="1">
              <a:spLocks noChangeArrowheads="1"/>
            </p:cNvSpPr>
            <p:nvPr/>
          </p:nvSpPr>
          <p:spPr bwMode="auto">
            <a:xfrm rot="-5400000">
              <a:off x="-2293656" y="3959835"/>
              <a:ext cx="533466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 b="1"/>
                <a:t>Number of PEs (caches are not included)</a:t>
              </a:r>
              <a:endParaRPr lang="ja-JP" altLang="en-US" sz="2400" b="1"/>
            </a:p>
          </p:txBody>
        </p:sp>
        <p:sp>
          <p:nvSpPr>
            <p:cNvPr id="4149" name="テキスト ボックス 52"/>
            <p:cNvSpPr txBox="1">
              <a:spLocks noChangeArrowheads="1"/>
            </p:cNvSpPr>
            <p:nvPr/>
          </p:nvSpPr>
          <p:spPr bwMode="auto">
            <a:xfrm>
              <a:off x="802818" y="6253483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2</a:t>
              </a:r>
              <a:endParaRPr lang="ja-JP" alt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Power domain design: </a:t>
            </a:r>
            <a:r>
              <a:rPr kumimoji="1" lang="en-US" altLang="ja-JP" sz="3200" dirty="0" smtClean="0"/>
              <a:t>Design flow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ja-JP" dirty="0" err="1" smtClean="0"/>
              <a:t>Verilog</a:t>
            </a:r>
            <a:r>
              <a:rPr lang="en-US" altLang="ja-JP" dirty="0" smtClean="0"/>
              <a:t> netlist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HOLD cell insertion not to propagate “X”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Power switch insertion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 again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RC extraction</a:t>
            </a:r>
          </a:p>
          <a:p>
            <a:pPr lvl="1"/>
            <a:endParaRPr lang="en-US" altLang="ja-JP" sz="1400" dirty="0" smtClean="0"/>
          </a:p>
          <a:p>
            <a:r>
              <a:rPr lang="en-US" altLang="ja-JP" dirty="0" smtClean="0"/>
              <a:t>SPICE simulation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00038" y="3643314"/>
            <a:ext cx="4271962" cy="785818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5567323" y="1821144"/>
            <a:ext cx="642942" cy="142876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587073" y="2392648"/>
            <a:ext cx="5517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OR</a:t>
            </a:r>
            <a:endParaRPr kumimoji="1" lang="ja-JP" altLang="en-US" sz="2000" dirty="0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5567323" y="1821144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5567323" y="2973676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6210265" y="1821144"/>
            <a:ext cx="642942" cy="142876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143636" y="2392648"/>
            <a:ext cx="7617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AND</a:t>
            </a:r>
            <a:endParaRPr kumimoji="1" lang="ja-JP" altLang="en-US" sz="2000" dirty="0"/>
          </a:p>
        </p:txBody>
      </p:sp>
      <p:sp>
        <p:nvSpPr>
          <p:cNvPr id="16" name="正方形/長方形 15"/>
          <p:cNvSpPr/>
          <p:nvPr/>
        </p:nvSpPr>
        <p:spPr bwMode="auto">
          <a:xfrm>
            <a:off x="6210265" y="1821144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" name="正方形/長方形 16"/>
          <p:cNvSpPr/>
          <p:nvPr/>
        </p:nvSpPr>
        <p:spPr bwMode="auto">
          <a:xfrm>
            <a:off x="6210265" y="2973674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" name="Text Box 122"/>
          <p:cNvSpPr txBox="1">
            <a:spLocks noChangeArrowheads="1"/>
          </p:cNvSpPr>
          <p:nvPr/>
        </p:nvSpPr>
        <p:spPr bwMode="auto">
          <a:xfrm>
            <a:off x="4705891" y="1714488"/>
            <a:ext cx="832577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VDD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122"/>
          <p:cNvSpPr txBox="1">
            <a:spLocks noChangeArrowheads="1"/>
          </p:cNvSpPr>
          <p:nvPr/>
        </p:nvSpPr>
        <p:spPr bwMode="auto">
          <a:xfrm>
            <a:off x="4705891" y="2857496"/>
            <a:ext cx="866241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GND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正方形/長方形 19"/>
          <p:cNvSpPr/>
          <p:nvPr/>
        </p:nvSpPr>
        <p:spPr bwMode="auto">
          <a:xfrm>
            <a:off x="5567323" y="3750972"/>
            <a:ext cx="642942" cy="142876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572132" y="4322476"/>
            <a:ext cx="6960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INV</a:t>
            </a:r>
            <a:endParaRPr kumimoji="1" lang="ja-JP" altLang="en-US" sz="2000" dirty="0"/>
          </a:p>
        </p:txBody>
      </p:sp>
      <p:sp>
        <p:nvSpPr>
          <p:cNvPr id="22" name="正方形/長方形 21"/>
          <p:cNvSpPr/>
          <p:nvPr/>
        </p:nvSpPr>
        <p:spPr bwMode="auto">
          <a:xfrm>
            <a:off x="5567323" y="3750972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" name="正方形/長方形 22"/>
          <p:cNvSpPr/>
          <p:nvPr/>
        </p:nvSpPr>
        <p:spPr bwMode="auto">
          <a:xfrm>
            <a:off x="5567323" y="4903504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" name="正方形/長方形 23"/>
          <p:cNvSpPr/>
          <p:nvPr/>
        </p:nvSpPr>
        <p:spPr bwMode="auto">
          <a:xfrm>
            <a:off x="6210264" y="3750972"/>
            <a:ext cx="933504" cy="142876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320898" y="4322476"/>
            <a:ext cx="67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DFF</a:t>
            </a:r>
            <a:endParaRPr kumimoji="1" lang="ja-JP" altLang="en-US" sz="2000" dirty="0"/>
          </a:p>
        </p:txBody>
      </p:sp>
      <p:sp>
        <p:nvSpPr>
          <p:cNvPr id="26" name="正方形/長方形 25"/>
          <p:cNvSpPr/>
          <p:nvPr/>
        </p:nvSpPr>
        <p:spPr bwMode="auto">
          <a:xfrm>
            <a:off x="6210264" y="3750972"/>
            <a:ext cx="933503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7" name="正方形/長方形 26"/>
          <p:cNvSpPr/>
          <p:nvPr/>
        </p:nvSpPr>
        <p:spPr bwMode="auto">
          <a:xfrm>
            <a:off x="6210264" y="4903504"/>
            <a:ext cx="933503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" name="Text Box 122"/>
          <p:cNvSpPr txBox="1">
            <a:spLocks noChangeArrowheads="1"/>
          </p:cNvSpPr>
          <p:nvPr/>
        </p:nvSpPr>
        <p:spPr bwMode="auto">
          <a:xfrm>
            <a:off x="4705891" y="3679534"/>
            <a:ext cx="866241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GND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122"/>
          <p:cNvSpPr txBox="1">
            <a:spLocks noChangeArrowheads="1"/>
          </p:cNvSpPr>
          <p:nvPr/>
        </p:nvSpPr>
        <p:spPr bwMode="auto">
          <a:xfrm>
            <a:off x="4705891" y="4822542"/>
            <a:ext cx="832577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VDD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直線コネクタ 29"/>
          <p:cNvCxnSpPr/>
          <p:nvPr/>
        </p:nvCxnSpPr>
        <p:spPr bwMode="auto">
          <a:xfrm rot="5400000">
            <a:off x="5750728" y="2107398"/>
            <a:ext cx="357190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直線コネクタ 30"/>
          <p:cNvCxnSpPr/>
          <p:nvPr/>
        </p:nvCxnSpPr>
        <p:spPr bwMode="auto">
          <a:xfrm rot="5400000">
            <a:off x="6322231" y="2107398"/>
            <a:ext cx="357190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直線コネクタ 31"/>
          <p:cNvCxnSpPr/>
          <p:nvPr/>
        </p:nvCxnSpPr>
        <p:spPr bwMode="auto">
          <a:xfrm rot="16200000" flipV="1">
            <a:off x="5679289" y="4893479"/>
            <a:ext cx="357190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直線コネクタ 32"/>
          <p:cNvCxnSpPr/>
          <p:nvPr/>
        </p:nvCxnSpPr>
        <p:spPr bwMode="auto">
          <a:xfrm rot="16200000" flipV="1">
            <a:off x="6546860" y="4893480"/>
            <a:ext cx="357190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直線コネクタ 33"/>
          <p:cNvCxnSpPr/>
          <p:nvPr/>
        </p:nvCxnSpPr>
        <p:spPr bwMode="auto">
          <a:xfrm rot="16200000" flipV="1">
            <a:off x="5857886" y="3000371"/>
            <a:ext cx="285752" cy="1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直線コネクタ 34"/>
          <p:cNvCxnSpPr/>
          <p:nvPr/>
        </p:nvCxnSpPr>
        <p:spPr bwMode="auto">
          <a:xfrm rot="16200000" flipV="1">
            <a:off x="6429390" y="3000371"/>
            <a:ext cx="285753" cy="1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直線コネクタ 35"/>
          <p:cNvCxnSpPr/>
          <p:nvPr/>
        </p:nvCxnSpPr>
        <p:spPr bwMode="auto">
          <a:xfrm rot="5400000">
            <a:off x="5715011" y="4000503"/>
            <a:ext cx="285749" cy="2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直線コネクタ 36"/>
          <p:cNvCxnSpPr/>
          <p:nvPr/>
        </p:nvCxnSpPr>
        <p:spPr bwMode="auto">
          <a:xfrm rot="16200000" flipH="1">
            <a:off x="6572265" y="4000504"/>
            <a:ext cx="285750" cy="1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グループ化 67"/>
          <p:cNvGrpSpPr/>
          <p:nvPr/>
        </p:nvGrpSpPr>
        <p:grpSpPr>
          <a:xfrm>
            <a:off x="5857884" y="2857494"/>
            <a:ext cx="1143008" cy="1285887"/>
            <a:chOff x="5857884" y="4357692"/>
            <a:chExt cx="1143008" cy="1285887"/>
          </a:xfrm>
        </p:grpSpPr>
        <p:cxnSp>
          <p:nvCxnSpPr>
            <p:cNvPr id="41" name="直線コネクタ 40"/>
            <p:cNvCxnSpPr/>
            <p:nvPr/>
          </p:nvCxnSpPr>
          <p:spPr bwMode="auto">
            <a:xfrm rot="5400000" flipH="1" flipV="1">
              <a:off x="5679289" y="4679165"/>
              <a:ext cx="642943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直線コネクタ 41"/>
            <p:cNvCxnSpPr/>
            <p:nvPr/>
          </p:nvCxnSpPr>
          <p:spPr bwMode="auto">
            <a:xfrm rot="5400000" flipH="1" flipV="1">
              <a:off x="6250793" y="4679164"/>
              <a:ext cx="642943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直線コネクタ 42"/>
            <p:cNvCxnSpPr/>
            <p:nvPr/>
          </p:nvCxnSpPr>
          <p:spPr bwMode="auto">
            <a:xfrm rot="16200000" flipH="1">
              <a:off x="5536412" y="5322106"/>
              <a:ext cx="642943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直線コネクタ 43"/>
            <p:cNvCxnSpPr/>
            <p:nvPr/>
          </p:nvCxnSpPr>
          <p:spPr bwMode="auto">
            <a:xfrm rot="16200000" flipH="1">
              <a:off x="6393668" y="5322108"/>
              <a:ext cx="642943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直線コネクタ 44"/>
            <p:cNvCxnSpPr/>
            <p:nvPr/>
          </p:nvCxnSpPr>
          <p:spPr bwMode="auto">
            <a:xfrm>
              <a:off x="5857884" y="5000636"/>
              <a:ext cx="1143008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0" name="Text Box 122"/>
          <p:cNvSpPr txBox="1">
            <a:spLocks noChangeArrowheads="1"/>
          </p:cNvSpPr>
          <p:nvPr/>
        </p:nvSpPr>
        <p:spPr bwMode="auto">
          <a:xfrm>
            <a:off x="4715021" y="3250906"/>
            <a:ext cx="1071425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VGND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正方形/長方形 65"/>
          <p:cNvSpPr/>
          <p:nvPr/>
        </p:nvSpPr>
        <p:spPr bwMode="auto">
          <a:xfrm>
            <a:off x="7329202" y="3755368"/>
            <a:ext cx="642942" cy="142876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7286644" y="4326872"/>
            <a:ext cx="7617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AND</a:t>
            </a:r>
            <a:endParaRPr kumimoji="1" lang="ja-JP" altLang="en-US" sz="2000" dirty="0"/>
          </a:p>
        </p:txBody>
      </p:sp>
      <p:sp>
        <p:nvSpPr>
          <p:cNvPr id="68" name="正方形/長方形 67"/>
          <p:cNvSpPr/>
          <p:nvPr/>
        </p:nvSpPr>
        <p:spPr bwMode="auto">
          <a:xfrm>
            <a:off x="7329202" y="3755368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9" name="正方形/長方形 68"/>
          <p:cNvSpPr/>
          <p:nvPr/>
        </p:nvSpPr>
        <p:spPr bwMode="auto">
          <a:xfrm>
            <a:off x="7329202" y="4907900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74" name="直線コネクタ 73"/>
          <p:cNvCxnSpPr/>
          <p:nvPr/>
        </p:nvCxnSpPr>
        <p:spPr bwMode="auto">
          <a:xfrm rot="16200000" flipV="1">
            <a:off x="7584044" y="4897875"/>
            <a:ext cx="357190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直線コネクタ 75"/>
          <p:cNvCxnSpPr/>
          <p:nvPr/>
        </p:nvCxnSpPr>
        <p:spPr bwMode="auto">
          <a:xfrm rot="5400000">
            <a:off x="7619763" y="4004899"/>
            <a:ext cx="285749" cy="2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8" name="正方形/長方形 77"/>
          <p:cNvSpPr/>
          <p:nvPr/>
        </p:nvSpPr>
        <p:spPr bwMode="auto">
          <a:xfrm>
            <a:off x="7968621" y="3755368"/>
            <a:ext cx="642942" cy="142876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8020774" y="4326872"/>
            <a:ext cx="5517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OR</a:t>
            </a:r>
            <a:endParaRPr kumimoji="1" lang="ja-JP" altLang="en-US" sz="2000" dirty="0"/>
          </a:p>
        </p:txBody>
      </p:sp>
      <p:sp>
        <p:nvSpPr>
          <p:cNvPr id="80" name="正方形/長方形 79"/>
          <p:cNvSpPr/>
          <p:nvPr/>
        </p:nvSpPr>
        <p:spPr bwMode="auto">
          <a:xfrm>
            <a:off x="7968621" y="3755368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81" name="正方形/長方形 80"/>
          <p:cNvSpPr/>
          <p:nvPr/>
        </p:nvSpPr>
        <p:spPr bwMode="auto">
          <a:xfrm>
            <a:off x="7968621" y="4907900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82" name="直線コネクタ 81"/>
          <p:cNvCxnSpPr/>
          <p:nvPr/>
        </p:nvCxnSpPr>
        <p:spPr bwMode="auto">
          <a:xfrm rot="16200000" flipV="1">
            <a:off x="8155548" y="4897875"/>
            <a:ext cx="357190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直線コネクタ 82"/>
          <p:cNvCxnSpPr/>
          <p:nvPr/>
        </p:nvCxnSpPr>
        <p:spPr bwMode="auto">
          <a:xfrm rot="5400000">
            <a:off x="8191267" y="4004899"/>
            <a:ext cx="285749" cy="2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4" name="正方形/長方形 83"/>
          <p:cNvSpPr/>
          <p:nvPr/>
        </p:nvSpPr>
        <p:spPr bwMode="auto">
          <a:xfrm>
            <a:off x="8609621" y="3755368"/>
            <a:ext cx="642942" cy="142876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8567063" y="4326872"/>
            <a:ext cx="7569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NOR</a:t>
            </a:r>
            <a:endParaRPr kumimoji="1" lang="ja-JP" altLang="en-US" sz="2000" dirty="0"/>
          </a:p>
        </p:txBody>
      </p:sp>
      <p:sp>
        <p:nvSpPr>
          <p:cNvPr id="86" name="正方形/長方形 85"/>
          <p:cNvSpPr/>
          <p:nvPr/>
        </p:nvSpPr>
        <p:spPr bwMode="auto">
          <a:xfrm>
            <a:off x="8609621" y="3755368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87" name="正方形/長方形 86"/>
          <p:cNvSpPr/>
          <p:nvPr/>
        </p:nvSpPr>
        <p:spPr bwMode="auto">
          <a:xfrm>
            <a:off x="8609621" y="4907900"/>
            <a:ext cx="642942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90" name="正方形/長方形 89"/>
          <p:cNvSpPr/>
          <p:nvPr/>
        </p:nvSpPr>
        <p:spPr bwMode="auto">
          <a:xfrm>
            <a:off x="7691201" y="1826542"/>
            <a:ext cx="881327" cy="1428760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7801835" y="2398046"/>
            <a:ext cx="6799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DFF</a:t>
            </a:r>
            <a:endParaRPr kumimoji="1" lang="ja-JP" altLang="en-US" sz="2000" dirty="0"/>
          </a:p>
        </p:txBody>
      </p:sp>
      <p:sp>
        <p:nvSpPr>
          <p:cNvPr id="92" name="正方形/長方形 91"/>
          <p:cNvSpPr/>
          <p:nvPr/>
        </p:nvSpPr>
        <p:spPr bwMode="auto">
          <a:xfrm>
            <a:off x="7691201" y="1826542"/>
            <a:ext cx="881327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93" name="正方形/長方形 92"/>
          <p:cNvSpPr/>
          <p:nvPr/>
        </p:nvSpPr>
        <p:spPr bwMode="auto">
          <a:xfrm>
            <a:off x="7691201" y="2979074"/>
            <a:ext cx="881327" cy="2762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94" name="直線コネクタ 93"/>
          <p:cNvCxnSpPr/>
          <p:nvPr/>
        </p:nvCxnSpPr>
        <p:spPr bwMode="auto">
          <a:xfrm rot="16200000" flipV="1">
            <a:off x="7941234" y="2969050"/>
            <a:ext cx="357190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直線コネクタ 94"/>
          <p:cNvCxnSpPr/>
          <p:nvPr/>
        </p:nvCxnSpPr>
        <p:spPr bwMode="auto">
          <a:xfrm rot="16200000" flipH="1">
            <a:off x="7976955" y="2076074"/>
            <a:ext cx="285750" cy="1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直線コネクタ 101"/>
          <p:cNvCxnSpPr/>
          <p:nvPr/>
        </p:nvCxnSpPr>
        <p:spPr bwMode="auto">
          <a:xfrm>
            <a:off x="7762639" y="3500438"/>
            <a:ext cx="1381361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直線コネクタ 102"/>
          <p:cNvCxnSpPr/>
          <p:nvPr/>
        </p:nvCxnSpPr>
        <p:spPr bwMode="auto">
          <a:xfrm rot="5400000" flipH="1" flipV="1">
            <a:off x="7798358" y="3178968"/>
            <a:ext cx="642943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直線コネクタ 104"/>
          <p:cNvCxnSpPr/>
          <p:nvPr/>
        </p:nvCxnSpPr>
        <p:spPr bwMode="auto">
          <a:xfrm rot="5400000" flipH="1" flipV="1">
            <a:off x="8012671" y="3821908"/>
            <a:ext cx="642943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直線コネクタ 106"/>
          <p:cNvCxnSpPr/>
          <p:nvPr/>
        </p:nvCxnSpPr>
        <p:spPr bwMode="auto">
          <a:xfrm rot="5400000" flipH="1" flipV="1">
            <a:off x="7441167" y="3821910"/>
            <a:ext cx="642943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直線コネクタ 123"/>
          <p:cNvCxnSpPr/>
          <p:nvPr/>
        </p:nvCxnSpPr>
        <p:spPr bwMode="auto">
          <a:xfrm rot="16200000" flipV="1">
            <a:off x="8822561" y="4897877"/>
            <a:ext cx="357190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直線コネクタ 124"/>
          <p:cNvCxnSpPr/>
          <p:nvPr/>
        </p:nvCxnSpPr>
        <p:spPr bwMode="auto">
          <a:xfrm rot="5400000">
            <a:off x="8858280" y="4004901"/>
            <a:ext cx="285749" cy="2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線コネクタ 125"/>
          <p:cNvCxnSpPr/>
          <p:nvPr/>
        </p:nvCxnSpPr>
        <p:spPr bwMode="auto">
          <a:xfrm rot="5400000" flipH="1" flipV="1">
            <a:off x="8679684" y="3821910"/>
            <a:ext cx="642943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96" name="グループ化 95"/>
          <p:cNvGrpSpPr/>
          <p:nvPr/>
        </p:nvGrpSpPr>
        <p:grpSpPr>
          <a:xfrm>
            <a:off x="6847742" y="642918"/>
            <a:ext cx="2449440" cy="2857524"/>
            <a:chOff x="6847742" y="1142984"/>
            <a:chExt cx="2449440" cy="2857524"/>
          </a:xfrm>
        </p:grpSpPr>
        <p:grpSp>
          <p:nvGrpSpPr>
            <p:cNvPr id="97" name="グループ化 96"/>
            <p:cNvGrpSpPr/>
            <p:nvPr/>
          </p:nvGrpSpPr>
          <p:grpSpPr>
            <a:xfrm>
              <a:off x="6847742" y="2321210"/>
              <a:ext cx="724654" cy="1428760"/>
              <a:chOff x="6847742" y="2321210"/>
              <a:chExt cx="724654" cy="1428760"/>
            </a:xfrm>
          </p:grpSpPr>
          <p:sp>
            <p:nvSpPr>
              <p:cNvPr id="136" name="正方形/長方形 135"/>
              <p:cNvSpPr/>
              <p:nvPr/>
            </p:nvSpPr>
            <p:spPr bwMode="auto">
              <a:xfrm>
                <a:off x="6847742" y="2321210"/>
                <a:ext cx="724654" cy="1428760"/>
              </a:xfrm>
              <a:prstGeom prst="rect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137" name="正方形/長方形 136"/>
              <p:cNvSpPr/>
              <p:nvPr/>
            </p:nvSpPr>
            <p:spPr bwMode="auto">
              <a:xfrm>
                <a:off x="6847742" y="2321210"/>
                <a:ext cx="724654" cy="27622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138" name="正方形/長方形 137"/>
              <p:cNvSpPr/>
              <p:nvPr/>
            </p:nvSpPr>
            <p:spPr bwMode="auto">
              <a:xfrm>
                <a:off x="6847742" y="3473740"/>
                <a:ext cx="724654" cy="27622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cxnSp>
            <p:nvCxnSpPr>
              <p:cNvPr id="139" name="直線コネクタ 138"/>
              <p:cNvCxnSpPr/>
              <p:nvPr/>
            </p:nvCxnSpPr>
            <p:spPr bwMode="auto">
              <a:xfrm rot="5400000">
                <a:off x="6969983" y="2607464"/>
                <a:ext cx="357190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0" name="直線コネクタ 139"/>
              <p:cNvCxnSpPr/>
              <p:nvPr/>
            </p:nvCxnSpPr>
            <p:spPr bwMode="auto">
              <a:xfrm rot="5400000" flipH="1" flipV="1">
                <a:off x="6965171" y="3464719"/>
                <a:ext cx="357192" cy="2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1" name="直線コネクタ 140"/>
              <p:cNvCxnSpPr/>
              <p:nvPr/>
            </p:nvCxnSpPr>
            <p:spPr bwMode="auto">
              <a:xfrm rot="5400000" flipH="1" flipV="1">
                <a:off x="7179486" y="3178968"/>
                <a:ext cx="21431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2" name="直線コネクタ 141"/>
              <p:cNvCxnSpPr/>
              <p:nvPr/>
            </p:nvCxnSpPr>
            <p:spPr bwMode="auto">
              <a:xfrm>
                <a:off x="7143768" y="3286124"/>
                <a:ext cx="14287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3" name="直線コネクタ 142"/>
              <p:cNvCxnSpPr/>
              <p:nvPr/>
            </p:nvCxnSpPr>
            <p:spPr bwMode="auto">
              <a:xfrm>
                <a:off x="7143768" y="3071810"/>
                <a:ext cx="14287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4" name="直線コネクタ 143"/>
              <p:cNvCxnSpPr/>
              <p:nvPr/>
            </p:nvCxnSpPr>
            <p:spPr bwMode="auto">
              <a:xfrm rot="5400000" flipH="1" flipV="1">
                <a:off x="7072330" y="3000372"/>
                <a:ext cx="14287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5" name="直線コネクタ 144"/>
              <p:cNvCxnSpPr/>
              <p:nvPr/>
            </p:nvCxnSpPr>
            <p:spPr bwMode="auto">
              <a:xfrm>
                <a:off x="7000892" y="2928934"/>
                <a:ext cx="14287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46" name="直線コネクタ 145"/>
              <p:cNvCxnSpPr/>
              <p:nvPr/>
            </p:nvCxnSpPr>
            <p:spPr bwMode="auto">
              <a:xfrm rot="5400000" flipH="1" flipV="1">
                <a:off x="7250924" y="3178968"/>
                <a:ext cx="21431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98" name="Text Box 122"/>
            <p:cNvSpPr txBox="1">
              <a:spLocks noChangeArrowheads="1"/>
            </p:cNvSpPr>
            <p:nvPr/>
          </p:nvSpPr>
          <p:spPr bwMode="auto">
            <a:xfrm>
              <a:off x="7215214" y="1142984"/>
              <a:ext cx="1214438" cy="83317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r>
                <a:rPr lang="en-US" altLang="ja-JP" sz="2400" b="1" dirty="0" err="1" smtClean="0">
                  <a:solidFill>
                    <a:schemeClr val="accent6"/>
                  </a:solidFill>
                  <a:latin typeface="Arial" pitchFamily="34" charset="0"/>
                  <a:ea typeface="ＭＳ Ｐゴシック" pitchFamily="50" charset="-128"/>
                  <a:cs typeface="Arial" pitchFamily="34" charset="0"/>
                </a:rPr>
                <a:t>PowerSwitch</a:t>
              </a:r>
              <a:endParaRPr lang="en-US" altLang="ja-JP" sz="2400" b="1" dirty="0">
                <a:solidFill>
                  <a:schemeClr val="accent6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endParaRPr>
            </a:p>
          </p:txBody>
        </p:sp>
        <p:grpSp>
          <p:nvGrpSpPr>
            <p:cNvPr id="99" name="グループ化 95"/>
            <p:cNvGrpSpPr/>
            <p:nvPr/>
          </p:nvGrpSpPr>
          <p:grpSpPr>
            <a:xfrm>
              <a:off x="8572528" y="2326608"/>
              <a:ext cx="724654" cy="1428760"/>
              <a:chOff x="8572528" y="2326608"/>
              <a:chExt cx="724654" cy="1428760"/>
            </a:xfrm>
          </p:grpSpPr>
          <p:sp>
            <p:nvSpPr>
              <p:cNvPr id="108" name="正方形/長方形 107"/>
              <p:cNvSpPr/>
              <p:nvPr/>
            </p:nvSpPr>
            <p:spPr bwMode="auto">
              <a:xfrm>
                <a:off x="8572528" y="2326608"/>
                <a:ext cx="724654" cy="1428760"/>
              </a:xfrm>
              <a:prstGeom prst="rect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109" name="正方形/長方形 108"/>
              <p:cNvSpPr/>
              <p:nvPr/>
            </p:nvSpPr>
            <p:spPr bwMode="auto">
              <a:xfrm>
                <a:off x="8572528" y="2326608"/>
                <a:ext cx="724654" cy="27622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110" name="正方形/長方形 109"/>
              <p:cNvSpPr/>
              <p:nvPr/>
            </p:nvSpPr>
            <p:spPr bwMode="auto">
              <a:xfrm>
                <a:off x="8572528" y="3479138"/>
                <a:ext cx="724654" cy="27622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cxnSp>
            <p:nvCxnSpPr>
              <p:cNvPr id="111" name="直線コネクタ 110"/>
              <p:cNvCxnSpPr/>
              <p:nvPr/>
            </p:nvCxnSpPr>
            <p:spPr bwMode="auto">
              <a:xfrm rot="5400000">
                <a:off x="8694769" y="2612862"/>
                <a:ext cx="357190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2" name="直線コネクタ 111"/>
              <p:cNvCxnSpPr/>
              <p:nvPr/>
            </p:nvCxnSpPr>
            <p:spPr bwMode="auto">
              <a:xfrm rot="5400000" flipH="1" flipV="1">
                <a:off x="8689957" y="3470117"/>
                <a:ext cx="357192" cy="2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28" name="直線コネクタ 127"/>
              <p:cNvCxnSpPr/>
              <p:nvPr/>
            </p:nvCxnSpPr>
            <p:spPr bwMode="auto">
              <a:xfrm rot="5400000" flipH="1" flipV="1">
                <a:off x="8904272" y="3184366"/>
                <a:ext cx="21431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1" name="直線コネクタ 130"/>
              <p:cNvCxnSpPr/>
              <p:nvPr/>
            </p:nvCxnSpPr>
            <p:spPr bwMode="auto">
              <a:xfrm>
                <a:off x="8868554" y="3291522"/>
                <a:ext cx="14287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2" name="直線コネクタ 131"/>
              <p:cNvCxnSpPr/>
              <p:nvPr/>
            </p:nvCxnSpPr>
            <p:spPr bwMode="auto">
              <a:xfrm>
                <a:off x="8868554" y="3077208"/>
                <a:ext cx="14287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3" name="直線コネクタ 132"/>
              <p:cNvCxnSpPr/>
              <p:nvPr/>
            </p:nvCxnSpPr>
            <p:spPr bwMode="auto">
              <a:xfrm rot="5400000" flipH="1" flipV="1">
                <a:off x="8797116" y="3005770"/>
                <a:ext cx="14287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4" name="直線コネクタ 133"/>
              <p:cNvCxnSpPr/>
              <p:nvPr/>
            </p:nvCxnSpPr>
            <p:spPr bwMode="auto">
              <a:xfrm>
                <a:off x="8725678" y="2934332"/>
                <a:ext cx="14287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5" name="直線コネクタ 134"/>
              <p:cNvCxnSpPr/>
              <p:nvPr/>
            </p:nvCxnSpPr>
            <p:spPr bwMode="auto">
              <a:xfrm rot="5400000" flipH="1" flipV="1">
                <a:off x="8975710" y="3184366"/>
                <a:ext cx="21431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100" name="直線コネクタ 99"/>
            <p:cNvCxnSpPr/>
            <p:nvPr/>
          </p:nvCxnSpPr>
          <p:spPr bwMode="auto">
            <a:xfrm rot="16200000" flipV="1">
              <a:off x="8179617" y="3464721"/>
              <a:ext cx="1071573" cy="1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1" name="直線矢印コネクタ 100"/>
            <p:cNvCxnSpPr/>
            <p:nvPr/>
          </p:nvCxnSpPr>
          <p:spPr bwMode="auto">
            <a:xfrm rot="5400000">
              <a:off x="6965173" y="2250273"/>
              <a:ext cx="1000132" cy="357190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04" name="直線矢印コネクタ 103"/>
            <p:cNvCxnSpPr/>
            <p:nvPr/>
          </p:nvCxnSpPr>
          <p:spPr bwMode="auto">
            <a:xfrm rot="16200000" flipH="1">
              <a:off x="7893867" y="1964521"/>
              <a:ext cx="928694" cy="857256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06" name="直線コネクタ 105"/>
            <p:cNvCxnSpPr/>
            <p:nvPr/>
          </p:nvCxnSpPr>
          <p:spPr bwMode="auto">
            <a:xfrm rot="16200000" flipV="1">
              <a:off x="6465107" y="3464720"/>
              <a:ext cx="1071573" cy="1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47" name="Text Box 122"/>
          <p:cNvSpPr txBox="1">
            <a:spLocks noChangeArrowheads="1"/>
          </p:cNvSpPr>
          <p:nvPr/>
        </p:nvSpPr>
        <p:spPr bwMode="auto">
          <a:xfrm>
            <a:off x="5500694" y="5394046"/>
            <a:ext cx="1653315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Domain#0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Text Box 122"/>
          <p:cNvSpPr txBox="1">
            <a:spLocks noChangeArrowheads="1"/>
          </p:cNvSpPr>
          <p:nvPr/>
        </p:nvSpPr>
        <p:spPr bwMode="auto">
          <a:xfrm>
            <a:off x="7490717" y="5394046"/>
            <a:ext cx="1653315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Domain#1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4500562" y="5903917"/>
            <a:ext cx="458010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/>
              <a:t>Area overhead:</a:t>
            </a:r>
          </a:p>
          <a:p>
            <a:r>
              <a:rPr lang="en-US" altLang="ja-JP" dirty="0" smtClean="0"/>
              <a:t>  Power switch and hold cells: 4.3%</a:t>
            </a:r>
          </a:p>
          <a:p>
            <a:r>
              <a:rPr lang="en-US" altLang="ja-JP" dirty="0" smtClean="0"/>
              <a:t>  But, we need larger cells: 15.9% in total</a:t>
            </a:r>
            <a:endParaRPr kumimoji="1" lang="ja-JP" altLang="en-US" dirty="0"/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1690385" y="1285860"/>
            <a:ext cx="2953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DesignCompiler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1714480" y="3273982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Astro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1434603" y="4000504"/>
            <a:ext cx="3137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Sequence Design </a:t>
            </a:r>
            <a:r>
              <a:rPr lang="en-US" altLang="ja-JP" dirty="0" err="1" smtClean="0">
                <a:solidFill>
                  <a:schemeClr val="accent6"/>
                </a:solidFill>
              </a:rPr>
              <a:t>CoolPower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1714480" y="4774180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Astro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1714480" y="5500702"/>
            <a:ext cx="2606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Cadence </a:t>
            </a:r>
            <a:r>
              <a:rPr lang="en-US" altLang="ja-JP" dirty="0" err="1" smtClean="0">
                <a:solidFill>
                  <a:schemeClr val="accent6"/>
                </a:solidFill>
              </a:rPr>
              <a:t>Assura</a:t>
            </a:r>
            <a:r>
              <a:rPr lang="en-US" altLang="ja-JP" dirty="0" smtClean="0">
                <a:solidFill>
                  <a:schemeClr val="accent6"/>
                </a:solidFill>
              </a:rPr>
              <a:t> (QRC)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1714480" y="6345816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HSIM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1829643" y="2500306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By hand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Power domain design: </a:t>
            </a:r>
            <a:r>
              <a:rPr kumimoji="1" lang="en-US" altLang="ja-JP" sz="3200" dirty="0" smtClean="0"/>
              <a:t>Design flow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ja-JP" dirty="0" err="1" smtClean="0"/>
              <a:t>Verilog</a:t>
            </a:r>
            <a:r>
              <a:rPr lang="en-US" altLang="ja-JP" dirty="0" smtClean="0"/>
              <a:t> netlist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HOLD cell insertion not to propagate “X”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Power switch insertion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 again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RC extraction</a:t>
            </a:r>
          </a:p>
          <a:p>
            <a:pPr lvl="1"/>
            <a:endParaRPr lang="en-US" altLang="ja-JP" sz="1400" dirty="0" smtClean="0"/>
          </a:p>
          <a:p>
            <a:r>
              <a:rPr lang="en-US" altLang="ja-JP" dirty="0" smtClean="0"/>
              <a:t>SPICE simulation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00038" y="5929330"/>
            <a:ext cx="4271962" cy="785818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grpSp>
        <p:nvGrpSpPr>
          <p:cNvPr id="29" name="グループ化 28"/>
          <p:cNvGrpSpPr/>
          <p:nvPr/>
        </p:nvGrpSpPr>
        <p:grpSpPr>
          <a:xfrm>
            <a:off x="5143504" y="1142984"/>
            <a:ext cx="4000528" cy="1357322"/>
            <a:chOff x="5000628" y="1142984"/>
            <a:chExt cx="4000528" cy="1357322"/>
          </a:xfrm>
        </p:grpSpPr>
        <p:sp>
          <p:nvSpPr>
            <p:cNvPr id="116" name="正方形/長方形 115"/>
            <p:cNvSpPr/>
            <p:nvPr/>
          </p:nvSpPr>
          <p:spPr bwMode="auto">
            <a:xfrm>
              <a:off x="5000628" y="1142984"/>
              <a:ext cx="3929090" cy="1357322"/>
            </a:xfrm>
            <a:prstGeom prst="rect">
              <a:avLst/>
            </a:prstGeom>
            <a:solidFill>
              <a:srgbClr val="FFFFCC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17" name="テキスト ボックス 116"/>
            <p:cNvSpPr txBox="1"/>
            <p:nvPr/>
          </p:nvSpPr>
          <p:spPr>
            <a:xfrm>
              <a:off x="5929322" y="1242940"/>
              <a:ext cx="20810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b="1" dirty="0" smtClean="0"/>
                <a:t>On/Off control</a:t>
              </a:r>
              <a:endParaRPr kumimoji="1" lang="ja-JP" altLang="en-US" sz="2000" b="1" dirty="0"/>
            </a:p>
          </p:txBody>
        </p:sp>
        <p:sp>
          <p:nvSpPr>
            <p:cNvPr id="118" name="テキスト ボックス 117"/>
            <p:cNvSpPr txBox="1"/>
            <p:nvPr/>
          </p:nvSpPr>
          <p:spPr>
            <a:xfrm>
              <a:off x="5038212" y="1643050"/>
              <a:ext cx="396294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ja-JP" altLang="en-US" sz="2000" dirty="0" smtClean="0"/>
                <a:t> </a:t>
              </a:r>
              <a:r>
                <a:rPr lang="en-US" altLang="ja-JP" sz="2000" dirty="0" smtClean="0"/>
                <a:t>Power On when packet comes</a:t>
              </a:r>
            </a:p>
            <a:p>
              <a:pPr>
                <a:buFont typeface="Arial" pitchFamily="34" charset="0"/>
                <a:buChar char="•"/>
              </a:pPr>
              <a:r>
                <a:rPr kumimoji="1" lang="ja-JP" altLang="en-US" sz="2000" dirty="0" smtClean="0"/>
                <a:t> </a:t>
              </a:r>
              <a:r>
                <a:rPr lang="en-US" altLang="ja-JP" sz="2000" dirty="0" smtClean="0"/>
                <a:t>Power Off when packet leaves</a:t>
              </a:r>
              <a:endParaRPr kumimoji="1" lang="en-US" altLang="ja-JP" sz="2000" dirty="0" smtClean="0"/>
            </a:p>
          </p:txBody>
        </p:sp>
      </p:grpSp>
      <p:grpSp>
        <p:nvGrpSpPr>
          <p:cNvPr id="178" name="グループ化 177"/>
          <p:cNvGrpSpPr/>
          <p:nvPr/>
        </p:nvGrpSpPr>
        <p:grpSpPr>
          <a:xfrm>
            <a:off x="5786446" y="3500438"/>
            <a:ext cx="3257548" cy="2643187"/>
            <a:chOff x="5786446" y="3500438"/>
            <a:chExt cx="3257548" cy="2643187"/>
          </a:xfrm>
        </p:grpSpPr>
        <p:sp>
          <p:nvSpPr>
            <p:cNvPr id="150" name="Rectangle 38"/>
            <p:cNvSpPr>
              <a:spLocks noChangeArrowheads="1"/>
            </p:cNvSpPr>
            <p:nvPr/>
          </p:nvSpPr>
          <p:spPr bwMode="auto">
            <a:xfrm>
              <a:off x="7400920" y="4143380"/>
              <a:ext cx="214315" cy="64294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grpSp>
          <p:nvGrpSpPr>
            <p:cNvPr id="154" name="グループ化 65"/>
            <p:cNvGrpSpPr>
              <a:grpSpLocks/>
            </p:cNvGrpSpPr>
            <p:nvPr/>
          </p:nvGrpSpPr>
          <p:grpSpPr bwMode="auto">
            <a:xfrm>
              <a:off x="5786446" y="3500438"/>
              <a:ext cx="3000375" cy="2643187"/>
              <a:chOff x="1214414" y="3786190"/>
              <a:chExt cx="3000396" cy="2643206"/>
            </a:xfrm>
          </p:grpSpPr>
          <p:grpSp>
            <p:nvGrpSpPr>
              <p:cNvPr id="155" name="グループ化 57"/>
              <p:cNvGrpSpPr>
                <a:grpSpLocks/>
              </p:cNvGrpSpPr>
              <p:nvPr/>
            </p:nvGrpSpPr>
            <p:grpSpPr bwMode="auto">
              <a:xfrm>
                <a:off x="1214414" y="3786190"/>
                <a:ext cx="3000396" cy="534991"/>
                <a:chOff x="1214414" y="3786190"/>
                <a:chExt cx="3000396" cy="534991"/>
              </a:xfrm>
            </p:grpSpPr>
            <p:cxnSp>
              <p:nvCxnSpPr>
                <p:cNvPr id="163" name="直線コネクタ 162"/>
                <p:cNvCxnSpPr/>
                <p:nvPr/>
              </p:nvCxnSpPr>
              <p:spPr>
                <a:xfrm>
                  <a:off x="2143107" y="4035429"/>
                  <a:ext cx="2071703" cy="0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4" name="直線コネクタ 163"/>
                <p:cNvCxnSpPr/>
                <p:nvPr/>
              </p:nvCxnSpPr>
              <p:spPr>
                <a:xfrm rot="5400000">
                  <a:off x="3143239" y="4178305"/>
                  <a:ext cx="285752" cy="0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5" name="Text Box 122"/>
                <p:cNvSpPr txBox="1">
                  <a:spLocks noChangeArrowheads="1"/>
                </p:cNvSpPr>
                <p:nvPr/>
              </p:nvSpPr>
              <p:spPr bwMode="auto">
                <a:xfrm>
                  <a:off x="1214414" y="3786190"/>
                  <a:ext cx="832577" cy="463846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000" tIns="46800" rIns="90000" bIns="46800">
                  <a:spAutoFit/>
                </a:bodyPr>
                <a:lstStyle/>
                <a:p>
                  <a:r>
                    <a:rPr lang="en-US" altLang="ja-JP" sz="2400" b="1" dirty="0">
                      <a:latin typeface="Arial" pitchFamily="34" charset="0"/>
                      <a:cs typeface="Arial" pitchFamily="34" charset="0"/>
                    </a:rPr>
                    <a:t>VDD</a:t>
                  </a:r>
                </a:p>
              </p:txBody>
            </p:sp>
          </p:grpSp>
          <p:grpSp>
            <p:nvGrpSpPr>
              <p:cNvPr id="156" name="グループ化 58"/>
              <p:cNvGrpSpPr>
                <a:grpSpLocks/>
              </p:cNvGrpSpPr>
              <p:nvPr/>
            </p:nvGrpSpPr>
            <p:grpSpPr bwMode="auto">
              <a:xfrm>
                <a:off x="1214414" y="5143522"/>
                <a:ext cx="3000396" cy="1285874"/>
                <a:chOff x="1214414" y="4786332"/>
                <a:chExt cx="3000396" cy="1285874"/>
              </a:xfrm>
            </p:grpSpPr>
            <p:cxnSp>
              <p:nvCxnSpPr>
                <p:cNvPr id="157" name="直線コネクタ 156"/>
                <p:cNvCxnSpPr/>
                <p:nvPr/>
              </p:nvCxnSpPr>
              <p:spPr>
                <a:xfrm rot="5400000">
                  <a:off x="3178958" y="5750736"/>
                  <a:ext cx="214315" cy="0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直線コネクタ 157"/>
                <p:cNvCxnSpPr/>
                <p:nvPr/>
              </p:nvCxnSpPr>
              <p:spPr>
                <a:xfrm rot="5400000">
                  <a:off x="3107533" y="4964915"/>
                  <a:ext cx="357181" cy="15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9" name="直線コネクタ 158"/>
                <p:cNvCxnSpPr/>
                <p:nvPr/>
              </p:nvCxnSpPr>
              <p:spPr>
                <a:xfrm>
                  <a:off x="2214546" y="5857892"/>
                  <a:ext cx="2000264" cy="0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0" name="Text Box 122"/>
                <p:cNvSpPr txBox="1">
                  <a:spLocks noChangeArrowheads="1"/>
                </p:cNvSpPr>
                <p:nvPr/>
              </p:nvSpPr>
              <p:spPr bwMode="auto">
                <a:xfrm>
                  <a:off x="1214414" y="5608360"/>
                  <a:ext cx="866241" cy="463846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000" tIns="46800" rIns="90000" bIns="46800">
                  <a:spAutoFit/>
                </a:bodyPr>
                <a:lstStyle/>
                <a:p>
                  <a:r>
                    <a:rPr lang="en-US" altLang="ja-JP" sz="2400" b="1" dirty="0">
                      <a:latin typeface="Arial" pitchFamily="34" charset="0"/>
                      <a:cs typeface="Arial" pitchFamily="34" charset="0"/>
                    </a:rPr>
                    <a:t>GND</a:t>
                  </a:r>
                </a:p>
              </p:txBody>
            </p:sp>
            <p:cxnSp>
              <p:nvCxnSpPr>
                <p:cNvPr id="161" name="直線コネクタ 160"/>
                <p:cNvCxnSpPr/>
                <p:nvPr/>
              </p:nvCxnSpPr>
              <p:spPr>
                <a:xfrm rot="5400000">
                  <a:off x="3178959" y="5250669"/>
                  <a:ext cx="214314" cy="0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直線コネクタ 161"/>
                <p:cNvCxnSpPr/>
                <p:nvPr/>
              </p:nvCxnSpPr>
              <p:spPr>
                <a:xfrm rot="5400000">
                  <a:off x="3143239" y="5500702"/>
                  <a:ext cx="285752" cy="0"/>
                </a:xfrm>
                <a:prstGeom prst="line">
                  <a:avLst/>
                </a:prstGeom>
                <a:ln w="762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71" name="Rectangle 38"/>
            <p:cNvSpPr>
              <a:spLocks noChangeArrowheads="1"/>
            </p:cNvSpPr>
            <p:nvPr/>
          </p:nvSpPr>
          <p:spPr bwMode="auto">
            <a:xfrm>
              <a:off x="7615235" y="4143386"/>
              <a:ext cx="214315" cy="64294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72" name="Rectangle 38"/>
            <p:cNvSpPr>
              <a:spLocks noChangeArrowheads="1"/>
            </p:cNvSpPr>
            <p:nvPr/>
          </p:nvSpPr>
          <p:spPr bwMode="auto">
            <a:xfrm>
              <a:off x="7829549" y="4143386"/>
              <a:ext cx="214315" cy="64294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73" name="Rectangle 38"/>
            <p:cNvSpPr>
              <a:spLocks noChangeArrowheads="1"/>
            </p:cNvSpPr>
            <p:nvPr/>
          </p:nvSpPr>
          <p:spPr bwMode="auto">
            <a:xfrm>
              <a:off x="8043863" y="4143386"/>
              <a:ext cx="214315" cy="64294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70" name="Text Box 51"/>
            <p:cNvSpPr txBox="1">
              <a:spLocks noChangeArrowheads="1"/>
            </p:cNvSpPr>
            <p:nvPr/>
          </p:nvSpPr>
          <p:spPr bwMode="auto">
            <a:xfrm>
              <a:off x="7472358" y="4335669"/>
              <a:ext cx="655629" cy="307777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FIFO</a:t>
              </a:r>
              <a:endParaRPr lang="en-US" altLang="ja-JP" sz="2000" dirty="0">
                <a:cs typeface="Arial" charset="0"/>
              </a:endParaRPr>
            </a:p>
          </p:txBody>
        </p:sp>
        <p:cxnSp>
          <p:nvCxnSpPr>
            <p:cNvPr id="175" name="直線矢印コネクタ 174"/>
            <p:cNvCxnSpPr/>
            <p:nvPr/>
          </p:nvCxnSpPr>
          <p:spPr bwMode="auto">
            <a:xfrm>
              <a:off x="6186474" y="4500570"/>
              <a:ext cx="1071570" cy="1588"/>
            </a:xfrm>
            <a:prstGeom prst="straightConnector1">
              <a:avLst/>
            </a:prstGeom>
            <a:noFill/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6" name="直線矢印コネクタ 175"/>
            <p:cNvCxnSpPr/>
            <p:nvPr/>
          </p:nvCxnSpPr>
          <p:spPr bwMode="auto">
            <a:xfrm>
              <a:off x="8329614" y="4500570"/>
              <a:ext cx="714380" cy="1588"/>
            </a:xfrm>
            <a:prstGeom prst="straightConnector1">
              <a:avLst/>
            </a:prstGeom>
            <a:noFill/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8" name="テキスト ボックス 27"/>
          <p:cNvSpPr txBox="1"/>
          <p:nvPr/>
        </p:nvSpPr>
        <p:spPr>
          <a:xfrm>
            <a:off x="6572264" y="2886014"/>
            <a:ext cx="2286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 smtClean="0"/>
              <a:t>Input VC buffer</a:t>
            </a:r>
            <a:endParaRPr kumimoji="1" lang="ja-JP" altLang="en-US" sz="2000" b="1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690385" y="1285860"/>
            <a:ext cx="2953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DesignCompiler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714480" y="3273982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Astro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34603" y="4000504"/>
            <a:ext cx="3137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Sequence Design </a:t>
            </a:r>
            <a:r>
              <a:rPr lang="en-US" altLang="ja-JP" dirty="0" err="1" smtClean="0">
                <a:solidFill>
                  <a:schemeClr val="accent6"/>
                </a:solidFill>
              </a:rPr>
              <a:t>CoolPower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714480" y="4774180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Astro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714480" y="5500702"/>
            <a:ext cx="2606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Cadence </a:t>
            </a:r>
            <a:r>
              <a:rPr lang="en-US" altLang="ja-JP" dirty="0" err="1" smtClean="0">
                <a:solidFill>
                  <a:schemeClr val="accent6"/>
                </a:solidFill>
              </a:rPr>
              <a:t>Assura</a:t>
            </a:r>
            <a:r>
              <a:rPr lang="en-US" altLang="ja-JP" dirty="0" smtClean="0">
                <a:solidFill>
                  <a:schemeClr val="accent6"/>
                </a:solidFill>
              </a:rPr>
              <a:t> (QRC)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714480" y="6345816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HSIM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829643" y="2500306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By hand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Power domain design: </a:t>
            </a:r>
            <a:r>
              <a:rPr kumimoji="1" lang="en-US" altLang="ja-JP" sz="3200" dirty="0" smtClean="0"/>
              <a:t>Design flow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ja-JP" dirty="0" err="1" smtClean="0"/>
              <a:t>Verilog</a:t>
            </a:r>
            <a:r>
              <a:rPr lang="en-US" altLang="ja-JP" dirty="0" smtClean="0"/>
              <a:t> netlist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HOLD cell insertion not to propagate “X”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Power switch insertion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 again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RC extraction</a:t>
            </a:r>
          </a:p>
          <a:p>
            <a:pPr lvl="1"/>
            <a:endParaRPr lang="en-US" altLang="ja-JP" sz="1400" dirty="0" smtClean="0"/>
          </a:p>
          <a:p>
            <a:r>
              <a:rPr lang="en-US" altLang="ja-JP" dirty="0" smtClean="0"/>
              <a:t>SPICE simulation</a:t>
            </a:r>
          </a:p>
        </p:txBody>
      </p:sp>
      <p:sp>
        <p:nvSpPr>
          <p:cNvPr id="150" name="Rectangle 38"/>
          <p:cNvSpPr>
            <a:spLocks noChangeArrowheads="1"/>
          </p:cNvSpPr>
          <p:nvPr/>
        </p:nvSpPr>
        <p:spPr bwMode="auto">
          <a:xfrm>
            <a:off x="7400920" y="4143380"/>
            <a:ext cx="214315" cy="64294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5" name="グループ化 65"/>
          <p:cNvGrpSpPr>
            <a:grpSpLocks/>
          </p:cNvGrpSpPr>
          <p:nvPr/>
        </p:nvGrpSpPr>
        <p:grpSpPr bwMode="auto">
          <a:xfrm>
            <a:off x="5786446" y="3500438"/>
            <a:ext cx="3000375" cy="2643187"/>
            <a:chOff x="1214414" y="3786190"/>
            <a:chExt cx="3000396" cy="2643206"/>
          </a:xfrm>
        </p:grpSpPr>
        <p:grpSp>
          <p:nvGrpSpPr>
            <p:cNvPr id="6" name="グループ化 57"/>
            <p:cNvGrpSpPr>
              <a:grpSpLocks/>
            </p:cNvGrpSpPr>
            <p:nvPr/>
          </p:nvGrpSpPr>
          <p:grpSpPr bwMode="auto">
            <a:xfrm>
              <a:off x="1214414" y="3786190"/>
              <a:ext cx="3000396" cy="534991"/>
              <a:chOff x="1214414" y="3786190"/>
              <a:chExt cx="3000396" cy="534991"/>
            </a:xfrm>
          </p:grpSpPr>
          <p:cxnSp>
            <p:nvCxnSpPr>
              <p:cNvPr id="163" name="直線コネクタ 162"/>
              <p:cNvCxnSpPr/>
              <p:nvPr/>
            </p:nvCxnSpPr>
            <p:spPr>
              <a:xfrm>
                <a:off x="2143107" y="4035429"/>
                <a:ext cx="2071703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直線コネクタ 163"/>
              <p:cNvCxnSpPr/>
              <p:nvPr/>
            </p:nvCxnSpPr>
            <p:spPr>
              <a:xfrm rot="5400000">
                <a:off x="3143239" y="4178305"/>
                <a:ext cx="285752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5" name="Text Box 122"/>
              <p:cNvSpPr txBox="1">
                <a:spLocks noChangeArrowheads="1"/>
              </p:cNvSpPr>
              <p:nvPr/>
            </p:nvSpPr>
            <p:spPr bwMode="auto">
              <a:xfrm>
                <a:off x="1214414" y="3786190"/>
                <a:ext cx="832577" cy="4638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en-US" altLang="ja-JP" sz="2400" b="1" dirty="0">
                    <a:latin typeface="Arial" pitchFamily="34" charset="0"/>
                    <a:cs typeface="Arial" pitchFamily="34" charset="0"/>
                  </a:rPr>
                  <a:t>VDD</a:t>
                </a:r>
              </a:p>
            </p:txBody>
          </p:sp>
        </p:grpSp>
        <p:grpSp>
          <p:nvGrpSpPr>
            <p:cNvPr id="7" name="グループ化 58"/>
            <p:cNvGrpSpPr>
              <a:grpSpLocks/>
            </p:cNvGrpSpPr>
            <p:nvPr/>
          </p:nvGrpSpPr>
          <p:grpSpPr bwMode="auto">
            <a:xfrm>
              <a:off x="1214414" y="5143522"/>
              <a:ext cx="3000396" cy="1285874"/>
              <a:chOff x="1214414" y="4786332"/>
              <a:chExt cx="3000396" cy="1285874"/>
            </a:xfrm>
          </p:grpSpPr>
          <p:cxnSp>
            <p:nvCxnSpPr>
              <p:cNvPr id="157" name="直線コネクタ 156"/>
              <p:cNvCxnSpPr/>
              <p:nvPr/>
            </p:nvCxnSpPr>
            <p:spPr>
              <a:xfrm rot="5400000">
                <a:off x="3178958" y="5750736"/>
                <a:ext cx="214315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直線コネクタ 157"/>
              <p:cNvCxnSpPr/>
              <p:nvPr/>
            </p:nvCxnSpPr>
            <p:spPr>
              <a:xfrm rot="5400000">
                <a:off x="3107533" y="4964915"/>
                <a:ext cx="357181" cy="1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直線コネクタ 158"/>
              <p:cNvCxnSpPr/>
              <p:nvPr/>
            </p:nvCxnSpPr>
            <p:spPr>
              <a:xfrm>
                <a:off x="2214546" y="5857892"/>
                <a:ext cx="2000264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Text Box 122"/>
              <p:cNvSpPr txBox="1">
                <a:spLocks noChangeArrowheads="1"/>
              </p:cNvSpPr>
              <p:nvPr/>
            </p:nvSpPr>
            <p:spPr bwMode="auto">
              <a:xfrm>
                <a:off x="1214414" y="5608360"/>
                <a:ext cx="866241" cy="4638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en-US" altLang="ja-JP" sz="2400" b="1" dirty="0">
                    <a:latin typeface="Arial" pitchFamily="34" charset="0"/>
                    <a:cs typeface="Arial" pitchFamily="34" charset="0"/>
                  </a:rPr>
                  <a:t>GND</a:t>
                </a:r>
              </a:p>
            </p:txBody>
          </p:sp>
          <p:cxnSp>
            <p:nvCxnSpPr>
              <p:cNvPr id="161" name="直線コネクタ 160"/>
              <p:cNvCxnSpPr/>
              <p:nvPr/>
            </p:nvCxnSpPr>
            <p:spPr>
              <a:xfrm rot="5400000">
                <a:off x="3178959" y="5250669"/>
                <a:ext cx="214314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1" name="Rectangle 38"/>
          <p:cNvSpPr>
            <a:spLocks noChangeArrowheads="1"/>
          </p:cNvSpPr>
          <p:nvPr/>
        </p:nvSpPr>
        <p:spPr bwMode="auto">
          <a:xfrm>
            <a:off x="7615235" y="4143386"/>
            <a:ext cx="214315" cy="64294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72" name="Rectangle 38"/>
          <p:cNvSpPr>
            <a:spLocks noChangeArrowheads="1"/>
          </p:cNvSpPr>
          <p:nvPr/>
        </p:nvSpPr>
        <p:spPr bwMode="auto">
          <a:xfrm>
            <a:off x="7829549" y="4143386"/>
            <a:ext cx="214315" cy="64294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73" name="Rectangle 38"/>
          <p:cNvSpPr>
            <a:spLocks noChangeArrowheads="1"/>
          </p:cNvSpPr>
          <p:nvPr/>
        </p:nvSpPr>
        <p:spPr bwMode="auto">
          <a:xfrm>
            <a:off x="8043863" y="4143386"/>
            <a:ext cx="214315" cy="64294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70" name="Text Box 51"/>
          <p:cNvSpPr txBox="1">
            <a:spLocks noChangeArrowheads="1"/>
          </p:cNvSpPr>
          <p:nvPr/>
        </p:nvSpPr>
        <p:spPr bwMode="auto">
          <a:xfrm>
            <a:off x="7472358" y="4335669"/>
            <a:ext cx="655629" cy="307777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FIFO</a:t>
            </a:r>
            <a:endParaRPr lang="en-US" altLang="ja-JP" sz="2000" dirty="0">
              <a:cs typeface="Arial" charset="0"/>
            </a:endParaRPr>
          </a:p>
        </p:txBody>
      </p:sp>
      <p:cxnSp>
        <p:nvCxnSpPr>
          <p:cNvPr id="175" name="直線矢印コネクタ 174"/>
          <p:cNvCxnSpPr/>
          <p:nvPr/>
        </p:nvCxnSpPr>
        <p:spPr bwMode="auto">
          <a:xfrm>
            <a:off x="6186474" y="4500570"/>
            <a:ext cx="1071570" cy="1588"/>
          </a:xfrm>
          <a:prstGeom prst="straightConnector1">
            <a:avLst/>
          </a:prstGeom>
          <a:noFill/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6" name="直線矢印コネクタ 175"/>
          <p:cNvCxnSpPr/>
          <p:nvPr/>
        </p:nvCxnSpPr>
        <p:spPr bwMode="auto">
          <a:xfrm>
            <a:off x="8329614" y="4500570"/>
            <a:ext cx="714380" cy="1588"/>
          </a:xfrm>
          <a:prstGeom prst="straightConnector1">
            <a:avLst/>
          </a:prstGeom>
          <a:noFill/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直線コネクタ 27"/>
          <p:cNvCxnSpPr/>
          <p:nvPr/>
        </p:nvCxnSpPr>
        <p:spPr>
          <a:xfrm rot="5400000">
            <a:off x="7751000" y="5822173"/>
            <a:ext cx="21431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 rot="5400000">
            <a:off x="7751001" y="5322110"/>
            <a:ext cx="2143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7715282" y="5429266"/>
            <a:ext cx="1428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7715282" y="5715016"/>
            <a:ext cx="1428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rot="5400000">
            <a:off x="7429532" y="5572141"/>
            <a:ext cx="2857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rot="5400000">
            <a:off x="7581932" y="5572141"/>
            <a:ext cx="2857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122"/>
          <p:cNvSpPr txBox="1">
            <a:spLocks noChangeArrowheads="1"/>
          </p:cNvSpPr>
          <p:nvPr/>
        </p:nvSpPr>
        <p:spPr bwMode="auto">
          <a:xfrm>
            <a:off x="8001032" y="5357829"/>
            <a:ext cx="1214438" cy="463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r>
              <a:rPr lang="en-US" altLang="ja-JP" sz="2400" b="1" dirty="0">
                <a:solidFill>
                  <a:schemeClr val="accent6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rPr>
              <a:t>Switch</a:t>
            </a:r>
          </a:p>
        </p:txBody>
      </p:sp>
      <p:grpSp>
        <p:nvGrpSpPr>
          <p:cNvPr id="35" name="グループ化 71"/>
          <p:cNvGrpSpPr>
            <a:grpSpLocks/>
          </p:cNvGrpSpPr>
          <p:nvPr/>
        </p:nvGrpSpPr>
        <p:grpSpPr bwMode="auto">
          <a:xfrm>
            <a:off x="4969839" y="5322904"/>
            <a:ext cx="2459695" cy="463846"/>
            <a:chOff x="397777" y="5608358"/>
            <a:chExt cx="2459711" cy="464142"/>
          </a:xfrm>
        </p:grpSpPr>
        <p:sp>
          <p:nvSpPr>
            <p:cNvPr id="36" name="Line 81"/>
            <p:cNvSpPr>
              <a:spLocks noChangeShapeType="1"/>
            </p:cNvSpPr>
            <p:nvPr/>
          </p:nvSpPr>
          <p:spPr bwMode="auto">
            <a:xfrm>
              <a:off x="1755108" y="5857752"/>
              <a:ext cx="1102380" cy="4"/>
            </a:xfrm>
            <a:prstGeom prst="line">
              <a:avLst/>
            </a:prstGeom>
            <a:noFill/>
            <a:ln w="57150">
              <a:solidFill>
                <a:schemeClr val="accent6"/>
              </a:solidFill>
              <a:round/>
              <a:headEnd type="none" w="med" len="med"/>
              <a:tailEnd type="arrow" w="med" len="med"/>
            </a:ln>
          </p:spPr>
          <p:txBody>
            <a:bodyPr wrap="square"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 Box 122"/>
            <p:cNvSpPr txBox="1">
              <a:spLocks noChangeArrowheads="1"/>
            </p:cNvSpPr>
            <p:nvPr/>
          </p:nvSpPr>
          <p:spPr bwMode="auto">
            <a:xfrm>
              <a:off x="397777" y="5608358"/>
              <a:ext cx="1350164" cy="4641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defRPr/>
              </a:pPr>
              <a:r>
                <a:rPr lang="en-US" altLang="ja-JP" sz="2400" b="1" dirty="0" smtClean="0">
                  <a:solidFill>
                    <a:schemeClr val="accent6"/>
                  </a:solidFill>
                  <a:latin typeface="Arial" pitchFamily="34" charset="0"/>
                  <a:ea typeface="ＭＳ Ｐゴシック" pitchFamily="50" charset="-128"/>
                  <a:cs typeface="Arial" pitchFamily="34" charset="0"/>
                </a:rPr>
                <a:t>Wakeup</a:t>
              </a:r>
              <a:endParaRPr lang="en-US" altLang="ja-JP" sz="2400" b="1" dirty="0">
                <a:solidFill>
                  <a:schemeClr val="accent6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endParaRPr>
            </a:p>
          </p:txBody>
        </p:sp>
      </p:grpSp>
      <p:cxnSp>
        <p:nvCxnSpPr>
          <p:cNvPr id="38" name="直線コネクタ 37"/>
          <p:cNvCxnSpPr/>
          <p:nvPr/>
        </p:nvCxnSpPr>
        <p:spPr>
          <a:xfrm>
            <a:off x="6786570" y="5106998"/>
            <a:ext cx="20002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 Box 122"/>
          <p:cNvSpPr txBox="1">
            <a:spLocks noChangeArrowheads="1"/>
          </p:cNvSpPr>
          <p:nvPr/>
        </p:nvSpPr>
        <p:spPr bwMode="auto">
          <a:xfrm>
            <a:off x="5643570" y="4857760"/>
            <a:ext cx="1071563" cy="463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>
                <a:latin typeface="Arial" pitchFamily="34" charset="0"/>
                <a:cs typeface="Arial" pitchFamily="34" charset="0"/>
              </a:rPr>
              <a:t>VGND</a:t>
            </a:r>
          </a:p>
        </p:txBody>
      </p:sp>
      <p:grpSp>
        <p:nvGrpSpPr>
          <p:cNvPr id="46" name="グループ化 45"/>
          <p:cNvGrpSpPr/>
          <p:nvPr/>
        </p:nvGrpSpPr>
        <p:grpSpPr>
          <a:xfrm>
            <a:off x="7398696" y="4143369"/>
            <a:ext cx="857258" cy="642953"/>
            <a:chOff x="7553320" y="2857496"/>
            <a:chExt cx="857258" cy="642953"/>
          </a:xfrm>
        </p:grpSpPr>
        <p:sp>
          <p:nvSpPr>
            <p:cNvPr id="41" name="Rectangle 38"/>
            <p:cNvSpPr>
              <a:spLocks noChangeArrowheads="1"/>
            </p:cNvSpPr>
            <p:nvPr/>
          </p:nvSpPr>
          <p:spPr bwMode="auto">
            <a:xfrm>
              <a:off x="7553320" y="2857496"/>
              <a:ext cx="214315" cy="64294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2" name="Rectangle 38"/>
            <p:cNvSpPr>
              <a:spLocks noChangeArrowheads="1"/>
            </p:cNvSpPr>
            <p:nvPr/>
          </p:nvSpPr>
          <p:spPr bwMode="auto">
            <a:xfrm>
              <a:off x="7767635" y="2857502"/>
              <a:ext cx="214315" cy="64294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3" name="Rectangle 38"/>
            <p:cNvSpPr>
              <a:spLocks noChangeArrowheads="1"/>
            </p:cNvSpPr>
            <p:nvPr/>
          </p:nvSpPr>
          <p:spPr bwMode="auto">
            <a:xfrm>
              <a:off x="7981949" y="2857502"/>
              <a:ext cx="214315" cy="64294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4" name="Rectangle 38"/>
            <p:cNvSpPr>
              <a:spLocks noChangeArrowheads="1"/>
            </p:cNvSpPr>
            <p:nvPr/>
          </p:nvSpPr>
          <p:spPr bwMode="auto">
            <a:xfrm>
              <a:off x="8196263" y="2857502"/>
              <a:ext cx="214315" cy="64294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5" name="Text Box 51"/>
            <p:cNvSpPr txBox="1">
              <a:spLocks noChangeArrowheads="1"/>
            </p:cNvSpPr>
            <p:nvPr/>
          </p:nvSpPr>
          <p:spPr bwMode="auto">
            <a:xfrm>
              <a:off x="7624758" y="3049785"/>
              <a:ext cx="655629" cy="307777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FIFO</a:t>
              </a:r>
              <a:endParaRPr lang="en-US" altLang="ja-JP" sz="2000" dirty="0">
                <a:cs typeface="Arial" charset="0"/>
              </a:endParaRPr>
            </a:p>
          </p:txBody>
        </p:sp>
      </p:grpSp>
      <p:sp>
        <p:nvSpPr>
          <p:cNvPr id="48" name="テキスト ボックス 47"/>
          <p:cNvSpPr txBox="1"/>
          <p:nvPr/>
        </p:nvSpPr>
        <p:spPr>
          <a:xfrm>
            <a:off x="6572264" y="2886014"/>
            <a:ext cx="2286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 smtClean="0"/>
              <a:t>Input VC buffer</a:t>
            </a:r>
            <a:endParaRPr kumimoji="1" lang="ja-JP" altLang="en-US" sz="2000" b="1" dirty="0"/>
          </a:p>
        </p:txBody>
      </p:sp>
      <p:grpSp>
        <p:nvGrpSpPr>
          <p:cNvPr id="49" name="グループ化 48"/>
          <p:cNvGrpSpPr/>
          <p:nvPr/>
        </p:nvGrpSpPr>
        <p:grpSpPr>
          <a:xfrm>
            <a:off x="5143504" y="1142984"/>
            <a:ext cx="4000528" cy="1357322"/>
            <a:chOff x="5000628" y="1142984"/>
            <a:chExt cx="4000528" cy="1357322"/>
          </a:xfrm>
        </p:grpSpPr>
        <p:sp>
          <p:nvSpPr>
            <p:cNvPr id="50" name="正方形/長方形 49"/>
            <p:cNvSpPr/>
            <p:nvPr/>
          </p:nvSpPr>
          <p:spPr bwMode="auto">
            <a:xfrm>
              <a:off x="5000628" y="1142984"/>
              <a:ext cx="3929090" cy="1357322"/>
            </a:xfrm>
            <a:prstGeom prst="rect">
              <a:avLst/>
            </a:prstGeom>
            <a:solidFill>
              <a:srgbClr val="FFFFCC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1242940"/>
              <a:ext cx="20810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b="1" dirty="0" smtClean="0"/>
                <a:t>On/Off control</a:t>
              </a:r>
              <a:endParaRPr kumimoji="1" lang="ja-JP" altLang="en-US" sz="2000" b="1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5038212" y="1643050"/>
              <a:ext cx="396294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ja-JP" altLang="en-US" sz="2000" dirty="0" smtClean="0"/>
                <a:t> </a:t>
              </a:r>
              <a:r>
                <a:rPr lang="en-US" altLang="ja-JP" sz="2000" dirty="0" smtClean="0"/>
                <a:t>Power On when packet comes</a:t>
              </a:r>
            </a:p>
            <a:p>
              <a:pPr>
                <a:buFont typeface="Arial" pitchFamily="34" charset="0"/>
                <a:buChar char="•"/>
              </a:pPr>
              <a:r>
                <a:rPr kumimoji="1" lang="ja-JP" altLang="en-US" sz="2000" dirty="0" smtClean="0"/>
                <a:t> </a:t>
              </a:r>
              <a:r>
                <a:rPr lang="en-US" altLang="ja-JP" sz="2000" dirty="0" smtClean="0"/>
                <a:t>Power Off when packet leaves</a:t>
              </a:r>
              <a:endParaRPr kumimoji="1" lang="en-US" altLang="ja-JP" sz="2000" dirty="0" smtClean="0"/>
            </a:p>
          </p:txBody>
        </p:sp>
      </p:grpSp>
      <p:sp>
        <p:nvSpPr>
          <p:cNvPr id="47" name="テキスト ボックス 46"/>
          <p:cNvSpPr txBox="1"/>
          <p:nvPr/>
        </p:nvSpPr>
        <p:spPr>
          <a:xfrm>
            <a:off x="1690385" y="1285860"/>
            <a:ext cx="2953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DesignCompiler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1714480" y="3273982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Astro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434603" y="4000504"/>
            <a:ext cx="3137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Sequence Design </a:t>
            </a:r>
            <a:r>
              <a:rPr lang="en-US" altLang="ja-JP" dirty="0" err="1" smtClean="0">
                <a:solidFill>
                  <a:schemeClr val="accent6"/>
                </a:solidFill>
              </a:rPr>
              <a:t>CoolPower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1714480" y="4774180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Astro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714480" y="5500702"/>
            <a:ext cx="2606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Cadence </a:t>
            </a:r>
            <a:r>
              <a:rPr lang="en-US" altLang="ja-JP" dirty="0" err="1" smtClean="0">
                <a:solidFill>
                  <a:schemeClr val="accent6"/>
                </a:solidFill>
              </a:rPr>
              <a:t>Assura</a:t>
            </a:r>
            <a:r>
              <a:rPr lang="en-US" altLang="ja-JP" dirty="0" smtClean="0">
                <a:solidFill>
                  <a:schemeClr val="accent6"/>
                </a:solidFill>
              </a:rPr>
              <a:t> (QRC)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714480" y="6345816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HSIM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1829643" y="2500306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By hand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59" name="Rectangle 4"/>
          <p:cNvSpPr>
            <a:spLocks noChangeArrowheads="1"/>
          </p:cNvSpPr>
          <p:nvPr/>
        </p:nvSpPr>
        <p:spPr bwMode="auto">
          <a:xfrm>
            <a:off x="300038" y="5929330"/>
            <a:ext cx="4271962" cy="785818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Power domain design: </a:t>
            </a:r>
            <a:r>
              <a:rPr kumimoji="1" lang="en-US" altLang="ja-JP" sz="3200" dirty="0" smtClean="0"/>
              <a:t>Design flow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ja-JP" dirty="0" err="1" smtClean="0"/>
              <a:t>Verilog</a:t>
            </a:r>
            <a:r>
              <a:rPr lang="en-US" altLang="ja-JP" dirty="0" smtClean="0"/>
              <a:t> netlist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HOLD cell insertion not to propagate “X”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Power switch insertion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 again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RC extraction</a:t>
            </a:r>
          </a:p>
          <a:p>
            <a:pPr lvl="1"/>
            <a:endParaRPr lang="en-US" altLang="ja-JP" sz="1400" dirty="0" smtClean="0"/>
          </a:p>
          <a:p>
            <a:r>
              <a:rPr lang="en-US" altLang="ja-JP" dirty="0" smtClean="0"/>
              <a:t>SPICE simulation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00038" y="5786454"/>
            <a:ext cx="4271962" cy="785818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0" name="Rectangle 38"/>
          <p:cNvSpPr>
            <a:spLocks noChangeArrowheads="1"/>
          </p:cNvSpPr>
          <p:nvPr/>
        </p:nvSpPr>
        <p:spPr bwMode="auto">
          <a:xfrm>
            <a:off x="7400920" y="4143380"/>
            <a:ext cx="214315" cy="64294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4" name="グループ化 65"/>
          <p:cNvGrpSpPr>
            <a:grpSpLocks/>
          </p:cNvGrpSpPr>
          <p:nvPr/>
        </p:nvGrpSpPr>
        <p:grpSpPr bwMode="auto">
          <a:xfrm>
            <a:off x="5786446" y="3500438"/>
            <a:ext cx="3000375" cy="2643187"/>
            <a:chOff x="1214414" y="3786190"/>
            <a:chExt cx="3000396" cy="2643206"/>
          </a:xfrm>
        </p:grpSpPr>
        <p:grpSp>
          <p:nvGrpSpPr>
            <p:cNvPr id="5" name="グループ化 57"/>
            <p:cNvGrpSpPr>
              <a:grpSpLocks/>
            </p:cNvGrpSpPr>
            <p:nvPr/>
          </p:nvGrpSpPr>
          <p:grpSpPr bwMode="auto">
            <a:xfrm>
              <a:off x="1214414" y="3786190"/>
              <a:ext cx="3000396" cy="534991"/>
              <a:chOff x="1214414" y="3786190"/>
              <a:chExt cx="3000396" cy="534991"/>
            </a:xfrm>
          </p:grpSpPr>
          <p:cxnSp>
            <p:nvCxnSpPr>
              <p:cNvPr id="163" name="直線コネクタ 162"/>
              <p:cNvCxnSpPr/>
              <p:nvPr/>
            </p:nvCxnSpPr>
            <p:spPr>
              <a:xfrm>
                <a:off x="2143107" y="4035429"/>
                <a:ext cx="2071703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直線コネクタ 163"/>
              <p:cNvCxnSpPr/>
              <p:nvPr/>
            </p:nvCxnSpPr>
            <p:spPr>
              <a:xfrm rot="5400000">
                <a:off x="3143239" y="4178305"/>
                <a:ext cx="285752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5" name="Text Box 122"/>
              <p:cNvSpPr txBox="1">
                <a:spLocks noChangeArrowheads="1"/>
              </p:cNvSpPr>
              <p:nvPr/>
            </p:nvSpPr>
            <p:spPr bwMode="auto">
              <a:xfrm>
                <a:off x="1214414" y="3786190"/>
                <a:ext cx="832577" cy="4638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en-US" altLang="ja-JP" sz="2400" b="1" dirty="0">
                    <a:latin typeface="Arial" pitchFamily="34" charset="0"/>
                    <a:cs typeface="Arial" pitchFamily="34" charset="0"/>
                  </a:rPr>
                  <a:t>VDD</a:t>
                </a:r>
              </a:p>
            </p:txBody>
          </p:sp>
        </p:grpSp>
        <p:grpSp>
          <p:nvGrpSpPr>
            <p:cNvPr id="6" name="グループ化 58"/>
            <p:cNvGrpSpPr>
              <a:grpSpLocks/>
            </p:cNvGrpSpPr>
            <p:nvPr/>
          </p:nvGrpSpPr>
          <p:grpSpPr bwMode="auto">
            <a:xfrm>
              <a:off x="1214414" y="5143522"/>
              <a:ext cx="3000396" cy="1285874"/>
              <a:chOff x="1214414" y="4786332"/>
              <a:chExt cx="3000396" cy="1285874"/>
            </a:xfrm>
          </p:grpSpPr>
          <p:cxnSp>
            <p:nvCxnSpPr>
              <p:cNvPr id="157" name="直線コネクタ 156"/>
              <p:cNvCxnSpPr/>
              <p:nvPr/>
            </p:nvCxnSpPr>
            <p:spPr>
              <a:xfrm rot="5400000">
                <a:off x="3178958" y="5750736"/>
                <a:ext cx="214315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直線コネクタ 157"/>
              <p:cNvCxnSpPr/>
              <p:nvPr/>
            </p:nvCxnSpPr>
            <p:spPr>
              <a:xfrm rot="5400000">
                <a:off x="3107533" y="4964915"/>
                <a:ext cx="357181" cy="1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直線コネクタ 158"/>
              <p:cNvCxnSpPr/>
              <p:nvPr/>
            </p:nvCxnSpPr>
            <p:spPr>
              <a:xfrm>
                <a:off x="2214546" y="5857892"/>
                <a:ext cx="2000264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Text Box 122"/>
              <p:cNvSpPr txBox="1">
                <a:spLocks noChangeArrowheads="1"/>
              </p:cNvSpPr>
              <p:nvPr/>
            </p:nvSpPr>
            <p:spPr bwMode="auto">
              <a:xfrm>
                <a:off x="1214414" y="5608360"/>
                <a:ext cx="866241" cy="4638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en-US" altLang="ja-JP" sz="2400" b="1" dirty="0">
                    <a:latin typeface="Arial" pitchFamily="34" charset="0"/>
                    <a:cs typeface="Arial" pitchFamily="34" charset="0"/>
                  </a:rPr>
                  <a:t>GND</a:t>
                </a:r>
              </a:p>
            </p:txBody>
          </p:sp>
          <p:cxnSp>
            <p:nvCxnSpPr>
              <p:cNvPr id="161" name="直線コネクタ 160"/>
              <p:cNvCxnSpPr/>
              <p:nvPr/>
            </p:nvCxnSpPr>
            <p:spPr>
              <a:xfrm rot="5400000">
                <a:off x="3178959" y="5250669"/>
                <a:ext cx="214314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1" name="Rectangle 38"/>
          <p:cNvSpPr>
            <a:spLocks noChangeArrowheads="1"/>
          </p:cNvSpPr>
          <p:nvPr/>
        </p:nvSpPr>
        <p:spPr bwMode="auto">
          <a:xfrm>
            <a:off x="7615235" y="4143386"/>
            <a:ext cx="214315" cy="64294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72" name="Rectangle 38"/>
          <p:cNvSpPr>
            <a:spLocks noChangeArrowheads="1"/>
          </p:cNvSpPr>
          <p:nvPr/>
        </p:nvSpPr>
        <p:spPr bwMode="auto">
          <a:xfrm>
            <a:off x="7829549" y="4143386"/>
            <a:ext cx="214315" cy="64294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73" name="Rectangle 38"/>
          <p:cNvSpPr>
            <a:spLocks noChangeArrowheads="1"/>
          </p:cNvSpPr>
          <p:nvPr/>
        </p:nvSpPr>
        <p:spPr bwMode="auto">
          <a:xfrm>
            <a:off x="8043863" y="4143386"/>
            <a:ext cx="214315" cy="64294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70" name="Text Box 51"/>
          <p:cNvSpPr txBox="1">
            <a:spLocks noChangeArrowheads="1"/>
          </p:cNvSpPr>
          <p:nvPr/>
        </p:nvSpPr>
        <p:spPr bwMode="auto">
          <a:xfrm>
            <a:off x="7472358" y="4335669"/>
            <a:ext cx="655629" cy="307777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FIFO</a:t>
            </a:r>
            <a:endParaRPr lang="en-US" altLang="ja-JP" sz="2000" dirty="0">
              <a:cs typeface="Arial" charset="0"/>
            </a:endParaRPr>
          </a:p>
        </p:txBody>
      </p:sp>
      <p:cxnSp>
        <p:nvCxnSpPr>
          <p:cNvPr id="175" name="直線矢印コネクタ 174"/>
          <p:cNvCxnSpPr/>
          <p:nvPr/>
        </p:nvCxnSpPr>
        <p:spPr bwMode="auto">
          <a:xfrm>
            <a:off x="6186474" y="4500570"/>
            <a:ext cx="1071570" cy="1588"/>
          </a:xfrm>
          <a:prstGeom prst="straightConnector1">
            <a:avLst/>
          </a:prstGeom>
          <a:noFill/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6" name="直線矢印コネクタ 175"/>
          <p:cNvCxnSpPr/>
          <p:nvPr/>
        </p:nvCxnSpPr>
        <p:spPr bwMode="auto">
          <a:xfrm>
            <a:off x="8329614" y="4500570"/>
            <a:ext cx="714380" cy="1588"/>
          </a:xfrm>
          <a:prstGeom prst="straightConnector1">
            <a:avLst/>
          </a:prstGeom>
          <a:noFill/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直線コネクタ 27"/>
          <p:cNvCxnSpPr/>
          <p:nvPr/>
        </p:nvCxnSpPr>
        <p:spPr>
          <a:xfrm rot="5400000">
            <a:off x="7751000" y="5822173"/>
            <a:ext cx="21431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 rot="5400000">
            <a:off x="7751001" y="5322110"/>
            <a:ext cx="2143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7715282" y="5429266"/>
            <a:ext cx="1428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7715282" y="5715016"/>
            <a:ext cx="1428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rot="5400000">
            <a:off x="7429532" y="5572141"/>
            <a:ext cx="2857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rot="5400000">
            <a:off x="7581932" y="5572141"/>
            <a:ext cx="2857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122"/>
          <p:cNvSpPr txBox="1">
            <a:spLocks noChangeArrowheads="1"/>
          </p:cNvSpPr>
          <p:nvPr/>
        </p:nvSpPr>
        <p:spPr bwMode="auto">
          <a:xfrm>
            <a:off x="8001032" y="5357829"/>
            <a:ext cx="1214438" cy="463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r>
              <a:rPr lang="en-US" altLang="ja-JP" sz="2400" b="1" dirty="0">
                <a:solidFill>
                  <a:schemeClr val="accent6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rPr>
              <a:t>Switch</a:t>
            </a:r>
          </a:p>
        </p:txBody>
      </p:sp>
      <p:grpSp>
        <p:nvGrpSpPr>
          <p:cNvPr id="7" name="グループ化 71"/>
          <p:cNvGrpSpPr>
            <a:grpSpLocks/>
          </p:cNvGrpSpPr>
          <p:nvPr/>
        </p:nvGrpSpPr>
        <p:grpSpPr bwMode="auto">
          <a:xfrm>
            <a:off x="4969839" y="5322904"/>
            <a:ext cx="2459695" cy="463846"/>
            <a:chOff x="397777" y="5608358"/>
            <a:chExt cx="2459711" cy="464142"/>
          </a:xfrm>
        </p:grpSpPr>
        <p:sp>
          <p:nvSpPr>
            <p:cNvPr id="36" name="Line 81"/>
            <p:cNvSpPr>
              <a:spLocks noChangeShapeType="1"/>
            </p:cNvSpPr>
            <p:nvPr/>
          </p:nvSpPr>
          <p:spPr bwMode="auto">
            <a:xfrm>
              <a:off x="1755108" y="5857752"/>
              <a:ext cx="1102380" cy="4"/>
            </a:xfrm>
            <a:prstGeom prst="line">
              <a:avLst/>
            </a:prstGeom>
            <a:noFill/>
            <a:ln w="57150">
              <a:solidFill>
                <a:schemeClr val="accent6"/>
              </a:solidFill>
              <a:round/>
              <a:headEnd type="none" w="med" len="med"/>
              <a:tailEnd type="arrow" w="med" len="med"/>
            </a:ln>
          </p:spPr>
          <p:txBody>
            <a:bodyPr wrap="square"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 Box 122"/>
            <p:cNvSpPr txBox="1">
              <a:spLocks noChangeArrowheads="1"/>
            </p:cNvSpPr>
            <p:nvPr/>
          </p:nvSpPr>
          <p:spPr bwMode="auto">
            <a:xfrm>
              <a:off x="397777" y="5608358"/>
              <a:ext cx="1350164" cy="4641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defRPr/>
              </a:pPr>
              <a:r>
                <a:rPr lang="en-US" altLang="ja-JP" sz="2400" b="1" dirty="0" smtClean="0">
                  <a:solidFill>
                    <a:schemeClr val="accent6"/>
                  </a:solidFill>
                  <a:latin typeface="Arial" pitchFamily="34" charset="0"/>
                  <a:ea typeface="ＭＳ Ｐゴシック" pitchFamily="50" charset="-128"/>
                  <a:cs typeface="Arial" pitchFamily="34" charset="0"/>
                </a:rPr>
                <a:t>Wakeup</a:t>
              </a:r>
              <a:endParaRPr lang="en-US" altLang="ja-JP" sz="2400" b="1" dirty="0">
                <a:solidFill>
                  <a:schemeClr val="accent6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endParaRPr>
            </a:p>
          </p:txBody>
        </p:sp>
      </p:grpSp>
      <p:cxnSp>
        <p:nvCxnSpPr>
          <p:cNvPr id="38" name="直線コネクタ 37"/>
          <p:cNvCxnSpPr/>
          <p:nvPr/>
        </p:nvCxnSpPr>
        <p:spPr>
          <a:xfrm>
            <a:off x="6786570" y="5106998"/>
            <a:ext cx="20002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 Box 122"/>
          <p:cNvSpPr txBox="1">
            <a:spLocks noChangeArrowheads="1"/>
          </p:cNvSpPr>
          <p:nvPr/>
        </p:nvSpPr>
        <p:spPr bwMode="auto">
          <a:xfrm>
            <a:off x="5643570" y="4857760"/>
            <a:ext cx="1071563" cy="463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>
                <a:latin typeface="Arial" pitchFamily="34" charset="0"/>
                <a:cs typeface="Arial" pitchFamily="34" charset="0"/>
              </a:rPr>
              <a:t>VGND</a:t>
            </a:r>
          </a:p>
        </p:txBody>
      </p:sp>
      <p:grpSp>
        <p:nvGrpSpPr>
          <p:cNvPr id="9" name="グループ化 45"/>
          <p:cNvGrpSpPr/>
          <p:nvPr/>
        </p:nvGrpSpPr>
        <p:grpSpPr>
          <a:xfrm>
            <a:off x="7398696" y="4143369"/>
            <a:ext cx="857258" cy="642953"/>
            <a:chOff x="7553320" y="2857496"/>
            <a:chExt cx="857258" cy="642953"/>
          </a:xfrm>
        </p:grpSpPr>
        <p:sp>
          <p:nvSpPr>
            <p:cNvPr id="41" name="Rectangle 38"/>
            <p:cNvSpPr>
              <a:spLocks noChangeArrowheads="1"/>
            </p:cNvSpPr>
            <p:nvPr/>
          </p:nvSpPr>
          <p:spPr bwMode="auto">
            <a:xfrm>
              <a:off x="7553320" y="2857496"/>
              <a:ext cx="214315" cy="64294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2" name="Rectangle 38"/>
            <p:cNvSpPr>
              <a:spLocks noChangeArrowheads="1"/>
            </p:cNvSpPr>
            <p:nvPr/>
          </p:nvSpPr>
          <p:spPr bwMode="auto">
            <a:xfrm>
              <a:off x="7767635" y="2857502"/>
              <a:ext cx="214315" cy="64294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3" name="Rectangle 38"/>
            <p:cNvSpPr>
              <a:spLocks noChangeArrowheads="1"/>
            </p:cNvSpPr>
            <p:nvPr/>
          </p:nvSpPr>
          <p:spPr bwMode="auto">
            <a:xfrm>
              <a:off x="7981949" y="2857502"/>
              <a:ext cx="214315" cy="64294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4" name="Rectangle 38"/>
            <p:cNvSpPr>
              <a:spLocks noChangeArrowheads="1"/>
            </p:cNvSpPr>
            <p:nvPr/>
          </p:nvSpPr>
          <p:spPr bwMode="auto">
            <a:xfrm>
              <a:off x="8196263" y="2857502"/>
              <a:ext cx="214315" cy="642947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5" name="Text Box 51"/>
            <p:cNvSpPr txBox="1">
              <a:spLocks noChangeArrowheads="1"/>
            </p:cNvSpPr>
            <p:nvPr/>
          </p:nvSpPr>
          <p:spPr bwMode="auto">
            <a:xfrm>
              <a:off x="7624758" y="3049785"/>
              <a:ext cx="655629" cy="307777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FIFO</a:t>
              </a:r>
              <a:endParaRPr lang="en-US" altLang="ja-JP" sz="2000" dirty="0">
                <a:cs typeface="Arial" charset="0"/>
              </a:endParaRPr>
            </a:p>
          </p:txBody>
        </p:sp>
      </p:grpSp>
      <p:pic>
        <p:nvPicPr>
          <p:cNvPr id="46" name="図 45" descr="fifo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32" y="-24"/>
            <a:ext cx="4786346" cy="6845926"/>
          </a:xfrm>
          <a:prstGeom prst="rect">
            <a:avLst/>
          </a:prstGeom>
        </p:spPr>
      </p:pic>
      <p:grpSp>
        <p:nvGrpSpPr>
          <p:cNvPr id="47" name="グループ化 81"/>
          <p:cNvGrpSpPr>
            <a:grpSpLocks/>
          </p:cNvGrpSpPr>
          <p:nvPr/>
        </p:nvGrpSpPr>
        <p:grpSpPr bwMode="auto">
          <a:xfrm>
            <a:off x="1142976" y="4929198"/>
            <a:ext cx="2276147" cy="1214437"/>
            <a:chOff x="5500694" y="4929198"/>
            <a:chExt cx="2276664" cy="1214446"/>
          </a:xfrm>
        </p:grpSpPr>
        <p:sp>
          <p:nvSpPr>
            <p:cNvPr id="48" name="円/楕円 47"/>
            <p:cNvSpPr/>
            <p:nvPr/>
          </p:nvSpPr>
          <p:spPr>
            <a:xfrm>
              <a:off x="5500694" y="4929198"/>
              <a:ext cx="428722" cy="1214446"/>
            </a:xfrm>
            <a:prstGeom prst="ellipse">
              <a:avLst/>
            </a:prstGeom>
            <a:noFill/>
            <a:ln w="571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49" name="テキスト ボックス 83"/>
            <p:cNvSpPr txBox="1">
              <a:spLocks noChangeArrowheads="1"/>
            </p:cNvSpPr>
            <p:nvPr/>
          </p:nvSpPr>
          <p:spPr bwMode="auto">
            <a:xfrm>
              <a:off x="6367678" y="5357826"/>
              <a:ext cx="1409680" cy="400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 b="1" dirty="0" smtClean="0">
                  <a:solidFill>
                    <a:srgbClr val="FFFFFF"/>
                  </a:solidFill>
                </a:rPr>
                <a:t>Power ON</a:t>
              </a:r>
              <a:endParaRPr lang="ja-JP" altLang="en-US" sz="2000" b="1" dirty="0">
                <a:solidFill>
                  <a:srgbClr val="FFFFFF"/>
                </a:solidFill>
              </a:endParaRPr>
            </a:p>
          </p:txBody>
        </p:sp>
        <p:cxnSp>
          <p:nvCxnSpPr>
            <p:cNvPr id="50" name="直線矢印コネクタ 49"/>
            <p:cNvCxnSpPr/>
            <p:nvPr/>
          </p:nvCxnSpPr>
          <p:spPr>
            <a:xfrm rot="10800000">
              <a:off x="6000870" y="5572140"/>
              <a:ext cx="428722" cy="0"/>
            </a:xfrm>
            <a:prstGeom prst="straightConnector1">
              <a:avLst/>
            </a:prstGeom>
            <a:ln w="38100">
              <a:solidFill>
                <a:srgbClr val="FFFF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正方形/長方形 53"/>
          <p:cNvSpPr/>
          <p:nvPr/>
        </p:nvSpPr>
        <p:spPr bwMode="auto">
          <a:xfrm>
            <a:off x="3857624" y="4714884"/>
            <a:ext cx="723907" cy="500066"/>
          </a:xfrm>
          <a:prstGeom prst="rect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55" name="正方形/長方形 54"/>
          <p:cNvSpPr/>
          <p:nvPr/>
        </p:nvSpPr>
        <p:spPr bwMode="auto">
          <a:xfrm>
            <a:off x="3867152" y="3286124"/>
            <a:ext cx="785818" cy="571504"/>
          </a:xfrm>
          <a:prstGeom prst="rect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3786182" y="4947834"/>
            <a:ext cx="10599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solidFill>
                  <a:srgbClr val="FFFFFF"/>
                </a:solidFill>
              </a:rPr>
              <a:t>WAKEUP</a:t>
            </a:r>
            <a:endParaRPr kumimoji="1" lang="ja-JP" altLang="en-US" sz="1600" dirty="0">
              <a:solidFill>
                <a:srgbClr val="FFFFFF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867152" y="3571876"/>
            <a:ext cx="8899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solidFill>
                  <a:srgbClr val="FFFFFF"/>
                </a:solidFill>
              </a:rPr>
              <a:t>CLOCK</a:t>
            </a:r>
            <a:endParaRPr kumimoji="1" lang="ja-JP" altLang="en-US" sz="1600" dirty="0">
              <a:solidFill>
                <a:srgbClr val="FFFFFF"/>
              </a:solidFill>
            </a:endParaRPr>
          </a:p>
        </p:txBody>
      </p:sp>
      <p:grpSp>
        <p:nvGrpSpPr>
          <p:cNvPr id="71" name="グループ化 70"/>
          <p:cNvGrpSpPr/>
          <p:nvPr/>
        </p:nvGrpSpPr>
        <p:grpSpPr>
          <a:xfrm>
            <a:off x="1366823" y="285750"/>
            <a:ext cx="2571767" cy="2636723"/>
            <a:chOff x="1366823" y="285750"/>
            <a:chExt cx="2571767" cy="2636723"/>
          </a:xfrm>
        </p:grpSpPr>
        <p:grpSp>
          <p:nvGrpSpPr>
            <p:cNvPr id="51" name="グループ化 89"/>
            <p:cNvGrpSpPr>
              <a:grpSpLocks/>
            </p:cNvGrpSpPr>
            <p:nvPr/>
          </p:nvGrpSpPr>
          <p:grpSpPr bwMode="auto">
            <a:xfrm>
              <a:off x="1544359" y="285750"/>
              <a:ext cx="1965603" cy="928688"/>
              <a:chOff x="6468651" y="357166"/>
              <a:chExt cx="1964614" cy="928694"/>
            </a:xfrm>
          </p:grpSpPr>
          <p:sp>
            <p:nvSpPr>
              <p:cNvPr id="52" name="円/楕円 51"/>
              <p:cNvSpPr/>
              <p:nvPr/>
            </p:nvSpPr>
            <p:spPr>
              <a:xfrm>
                <a:off x="7430184" y="785794"/>
                <a:ext cx="428410" cy="500066"/>
              </a:xfrm>
              <a:prstGeom prst="ellipse">
                <a:avLst/>
              </a:prstGeom>
              <a:noFill/>
              <a:ln w="5715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53" name="テキスト ボックス 91"/>
              <p:cNvSpPr txBox="1">
                <a:spLocks noChangeArrowheads="1"/>
              </p:cNvSpPr>
              <p:nvPr/>
            </p:nvSpPr>
            <p:spPr bwMode="auto">
              <a:xfrm>
                <a:off x="6468651" y="357166"/>
                <a:ext cx="1964614" cy="400113"/>
              </a:xfrm>
              <a:prstGeom prst="rect">
                <a:avLst/>
              </a:prstGeom>
              <a:solidFill>
                <a:schemeClr val="tx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ja-JP" sz="2000" b="1" dirty="0" smtClean="0">
                    <a:solidFill>
                      <a:srgbClr val="FFFFFF"/>
                    </a:solidFill>
                  </a:rPr>
                  <a:t>Correct output</a:t>
                </a:r>
                <a:endParaRPr lang="ja-JP" altLang="en-US" sz="2000" b="1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60" name="グループ化 59"/>
            <p:cNvGrpSpPr/>
            <p:nvPr/>
          </p:nvGrpSpPr>
          <p:grpSpPr>
            <a:xfrm>
              <a:off x="1366823" y="1885882"/>
              <a:ext cx="2571767" cy="1036591"/>
              <a:chOff x="5715009" y="1885882"/>
              <a:chExt cx="2571767" cy="1036591"/>
            </a:xfrm>
          </p:grpSpPr>
          <p:sp>
            <p:nvSpPr>
              <p:cNvPr id="61" name="テキスト ボックス 86"/>
              <p:cNvSpPr txBox="1">
                <a:spLocks noChangeArrowheads="1"/>
              </p:cNvSpPr>
              <p:nvPr/>
            </p:nvSpPr>
            <p:spPr bwMode="auto">
              <a:xfrm>
                <a:off x="5991223" y="2214587"/>
                <a:ext cx="2143125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altLang="ja-JP" sz="2000" b="1" dirty="0" smtClean="0">
                    <a:solidFill>
                      <a:srgbClr val="FFFFFF"/>
                    </a:solidFill>
                  </a:rPr>
                  <a:t>Wakeup &amp;</a:t>
                </a:r>
              </a:p>
              <a:p>
                <a:r>
                  <a:rPr lang="en-US" altLang="ja-JP" sz="2000" b="1" dirty="0" smtClean="0">
                    <a:solidFill>
                      <a:srgbClr val="FFFFFF"/>
                    </a:solidFill>
                  </a:rPr>
                  <a:t>Initialization</a:t>
                </a:r>
                <a:endParaRPr lang="en-US" altLang="ja-JP" sz="2000" b="1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62" name="直線矢印コネクタ 61"/>
              <p:cNvCxnSpPr/>
              <p:nvPr/>
            </p:nvCxnSpPr>
            <p:spPr bwMode="auto">
              <a:xfrm rot="10800000" flipV="1">
                <a:off x="5715009" y="2071677"/>
                <a:ext cx="1366856" cy="11"/>
              </a:xfrm>
              <a:prstGeom prst="straightConnector1">
                <a:avLst/>
              </a:prstGeom>
              <a:ln w="57150">
                <a:solidFill>
                  <a:srgbClr val="FFFFFF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テキスト ボックス 86"/>
              <p:cNvSpPr txBox="1">
                <a:spLocks noChangeArrowheads="1"/>
              </p:cNvSpPr>
              <p:nvPr/>
            </p:nvSpPr>
            <p:spPr bwMode="auto">
              <a:xfrm>
                <a:off x="7072330" y="1885882"/>
                <a:ext cx="1214446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ja-JP" sz="2000" b="1" dirty="0" smtClean="0">
                    <a:solidFill>
                      <a:srgbClr val="FFFFFF"/>
                    </a:solidFill>
                  </a:rPr>
                  <a:t>2.8nsec</a:t>
                </a:r>
              </a:p>
            </p:txBody>
          </p:sp>
        </p:grpSp>
      </p:grpSp>
      <p:sp>
        <p:nvSpPr>
          <p:cNvPr id="64" name="正方形/長方形 63"/>
          <p:cNvSpPr/>
          <p:nvPr/>
        </p:nvSpPr>
        <p:spPr bwMode="auto">
          <a:xfrm>
            <a:off x="3857620" y="1727759"/>
            <a:ext cx="866783" cy="500066"/>
          </a:xfrm>
          <a:prstGeom prst="rect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5" name="正方形/長方形 64"/>
          <p:cNvSpPr/>
          <p:nvPr/>
        </p:nvSpPr>
        <p:spPr bwMode="auto">
          <a:xfrm>
            <a:off x="3857620" y="357166"/>
            <a:ext cx="866783" cy="500066"/>
          </a:xfrm>
          <a:prstGeom prst="rect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6" name="正方形/長方形 65"/>
          <p:cNvSpPr/>
          <p:nvPr/>
        </p:nvSpPr>
        <p:spPr bwMode="auto">
          <a:xfrm>
            <a:off x="3857620" y="2000240"/>
            <a:ext cx="866783" cy="500066"/>
          </a:xfrm>
          <a:prstGeom prst="rect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67" name="正方形/長方形 66"/>
          <p:cNvSpPr/>
          <p:nvPr/>
        </p:nvSpPr>
        <p:spPr bwMode="auto">
          <a:xfrm>
            <a:off x="3857620" y="642918"/>
            <a:ext cx="866783" cy="500066"/>
          </a:xfrm>
          <a:prstGeom prst="rect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3877701" y="1928802"/>
            <a:ext cx="8467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solidFill>
                  <a:srgbClr val="FFFFFF"/>
                </a:solidFill>
              </a:rPr>
              <a:t>FIFO</a:t>
            </a:r>
          </a:p>
          <a:p>
            <a:r>
              <a:rPr lang="en-US" altLang="ja-JP" sz="1600" dirty="0" smtClean="0">
                <a:solidFill>
                  <a:srgbClr val="FFFFFF"/>
                </a:solidFill>
              </a:rPr>
              <a:t>OUT[0]</a:t>
            </a:r>
            <a:endParaRPr kumimoji="1" lang="ja-JP" altLang="en-US" sz="1600" dirty="0">
              <a:solidFill>
                <a:srgbClr val="FFFFFF"/>
              </a:solidFill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3877701" y="558209"/>
            <a:ext cx="8467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solidFill>
                  <a:srgbClr val="FFFFFF"/>
                </a:solidFill>
              </a:rPr>
              <a:t>FIFO</a:t>
            </a:r>
          </a:p>
          <a:p>
            <a:r>
              <a:rPr lang="en-US" altLang="ja-JP" sz="1600" dirty="0" smtClean="0">
                <a:solidFill>
                  <a:srgbClr val="FFFFFF"/>
                </a:solidFill>
              </a:rPr>
              <a:t>OUT[1]</a:t>
            </a:r>
            <a:endParaRPr kumimoji="1" lang="ja-JP" altLang="en-US" sz="1600" dirty="0">
              <a:solidFill>
                <a:srgbClr val="FFFFFF"/>
              </a:solidFill>
            </a:endParaRPr>
          </a:p>
        </p:txBody>
      </p:sp>
      <p:sp>
        <p:nvSpPr>
          <p:cNvPr id="70" name="正方形/長方形 69"/>
          <p:cNvSpPr/>
          <p:nvPr/>
        </p:nvSpPr>
        <p:spPr bwMode="auto">
          <a:xfrm>
            <a:off x="1939043" y="6500834"/>
            <a:ext cx="714380" cy="285728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2" name="正方形/長方形 71"/>
          <p:cNvSpPr/>
          <p:nvPr/>
        </p:nvSpPr>
        <p:spPr bwMode="auto">
          <a:xfrm>
            <a:off x="1929516" y="6500834"/>
            <a:ext cx="714380" cy="285728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294659" y="6429396"/>
            <a:ext cx="41344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rgbClr val="FFFFFF"/>
                </a:solidFill>
              </a:rPr>
              <a:t>Fujitsu 65nm CMOS (1.20V, 75C)</a:t>
            </a:r>
            <a:endParaRPr kumimoji="1" lang="ja-JP" altLang="en-US" sz="2000" dirty="0">
              <a:solidFill>
                <a:srgbClr val="FFFFFF"/>
              </a:solidFill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6572264" y="2886014"/>
            <a:ext cx="2286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 smtClean="0"/>
              <a:t>Input VC buffer</a:t>
            </a:r>
            <a:endParaRPr kumimoji="1" lang="ja-JP" altLang="en-US" sz="2000" b="1" dirty="0"/>
          </a:p>
        </p:txBody>
      </p:sp>
      <p:grpSp>
        <p:nvGrpSpPr>
          <p:cNvPr id="75" name="グループ化 74"/>
          <p:cNvGrpSpPr/>
          <p:nvPr/>
        </p:nvGrpSpPr>
        <p:grpSpPr>
          <a:xfrm>
            <a:off x="5143504" y="1142984"/>
            <a:ext cx="4000528" cy="1357322"/>
            <a:chOff x="5000628" y="1142984"/>
            <a:chExt cx="4000528" cy="1357322"/>
          </a:xfrm>
        </p:grpSpPr>
        <p:sp>
          <p:nvSpPr>
            <p:cNvPr id="76" name="正方形/長方形 75"/>
            <p:cNvSpPr/>
            <p:nvPr/>
          </p:nvSpPr>
          <p:spPr bwMode="auto">
            <a:xfrm>
              <a:off x="5000628" y="1142984"/>
              <a:ext cx="3929090" cy="1357322"/>
            </a:xfrm>
            <a:prstGeom prst="rect">
              <a:avLst/>
            </a:prstGeom>
            <a:solidFill>
              <a:srgbClr val="FFFFCC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7" name="テキスト ボックス 76"/>
            <p:cNvSpPr txBox="1"/>
            <p:nvPr/>
          </p:nvSpPr>
          <p:spPr>
            <a:xfrm>
              <a:off x="5929322" y="1242940"/>
              <a:ext cx="20810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b="1" dirty="0" smtClean="0"/>
                <a:t>On/Off control</a:t>
              </a:r>
              <a:endParaRPr kumimoji="1" lang="ja-JP" altLang="en-US" sz="2000" b="1" dirty="0"/>
            </a:p>
          </p:txBody>
        </p:sp>
        <p:sp>
          <p:nvSpPr>
            <p:cNvPr id="78" name="テキスト ボックス 77"/>
            <p:cNvSpPr txBox="1"/>
            <p:nvPr/>
          </p:nvSpPr>
          <p:spPr>
            <a:xfrm>
              <a:off x="5038212" y="1643050"/>
              <a:ext cx="396294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ja-JP" altLang="en-US" sz="2000" dirty="0" smtClean="0"/>
                <a:t> </a:t>
              </a:r>
              <a:r>
                <a:rPr lang="en-US" altLang="ja-JP" sz="2000" dirty="0" smtClean="0"/>
                <a:t>Power On when packet comes</a:t>
              </a:r>
            </a:p>
            <a:p>
              <a:pPr>
                <a:buFont typeface="Arial" pitchFamily="34" charset="0"/>
                <a:buChar char="•"/>
              </a:pPr>
              <a:r>
                <a:rPr kumimoji="1" lang="ja-JP" altLang="en-US" sz="2000" dirty="0" smtClean="0"/>
                <a:t> </a:t>
              </a:r>
              <a:r>
                <a:rPr lang="en-US" altLang="ja-JP" sz="2000" dirty="0" smtClean="0"/>
                <a:t>Power Off when packet leaves</a:t>
              </a:r>
              <a:endParaRPr kumimoji="1" lang="en-US" altLang="ja-JP" sz="2000" dirty="0" smtClean="0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Power domain design: </a:t>
            </a:r>
            <a:r>
              <a:rPr kumimoji="1" lang="en-US" altLang="ja-JP" sz="3200" dirty="0" smtClean="0"/>
              <a:t>Design flow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ja-JP" dirty="0" err="1" smtClean="0"/>
              <a:t>Verilog</a:t>
            </a:r>
            <a:r>
              <a:rPr lang="en-US" altLang="ja-JP" dirty="0" smtClean="0"/>
              <a:t> netlist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HOLD cell insertion not to propagate “X”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Power switch insertion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 again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RC extraction</a:t>
            </a:r>
          </a:p>
          <a:p>
            <a:pPr lvl="1"/>
            <a:endParaRPr lang="en-US" altLang="ja-JP" sz="1400" dirty="0" smtClean="0"/>
          </a:p>
          <a:p>
            <a:r>
              <a:rPr lang="en-US" altLang="ja-JP" dirty="0" smtClean="0"/>
              <a:t>SPICE simulation</a:t>
            </a:r>
          </a:p>
        </p:txBody>
      </p:sp>
      <p:grpSp>
        <p:nvGrpSpPr>
          <p:cNvPr id="4" name="グループ化 65"/>
          <p:cNvGrpSpPr>
            <a:grpSpLocks/>
          </p:cNvGrpSpPr>
          <p:nvPr/>
        </p:nvGrpSpPr>
        <p:grpSpPr bwMode="auto">
          <a:xfrm>
            <a:off x="5786446" y="3500438"/>
            <a:ext cx="3000375" cy="2643187"/>
            <a:chOff x="1214414" y="3786190"/>
            <a:chExt cx="3000396" cy="2643206"/>
          </a:xfrm>
        </p:grpSpPr>
        <p:grpSp>
          <p:nvGrpSpPr>
            <p:cNvPr id="5" name="グループ化 57"/>
            <p:cNvGrpSpPr>
              <a:grpSpLocks/>
            </p:cNvGrpSpPr>
            <p:nvPr/>
          </p:nvGrpSpPr>
          <p:grpSpPr bwMode="auto">
            <a:xfrm>
              <a:off x="1214414" y="3786190"/>
              <a:ext cx="3000396" cy="534991"/>
              <a:chOff x="1214414" y="3786190"/>
              <a:chExt cx="3000396" cy="534991"/>
            </a:xfrm>
          </p:grpSpPr>
          <p:cxnSp>
            <p:nvCxnSpPr>
              <p:cNvPr id="163" name="直線コネクタ 162"/>
              <p:cNvCxnSpPr/>
              <p:nvPr/>
            </p:nvCxnSpPr>
            <p:spPr>
              <a:xfrm>
                <a:off x="2143107" y="4035429"/>
                <a:ext cx="2071703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直線コネクタ 163"/>
              <p:cNvCxnSpPr/>
              <p:nvPr/>
            </p:nvCxnSpPr>
            <p:spPr>
              <a:xfrm rot="5400000">
                <a:off x="3143239" y="4178305"/>
                <a:ext cx="285752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5" name="Text Box 122"/>
              <p:cNvSpPr txBox="1">
                <a:spLocks noChangeArrowheads="1"/>
              </p:cNvSpPr>
              <p:nvPr/>
            </p:nvSpPr>
            <p:spPr bwMode="auto">
              <a:xfrm>
                <a:off x="1214414" y="3786190"/>
                <a:ext cx="832577" cy="4638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en-US" altLang="ja-JP" sz="2400" b="1" dirty="0">
                    <a:latin typeface="Arial" pitchFamily="34" charset="0"/>
                    <a:cs typeface="Arial" pitchFamily="34" charset="0"/>
                  </a:rPr>
                  <a:t>VDD</a:t>
                </a:r>
              </a:p>
            </p:txBody>
          </p:sp>
        </p:grpSp>
        <p:grpSp>
          <p:nvGrpSpPr>
            <p:cNvPr id="6" name="グループ化 58"/>
            <p:cNvGrpSpPr>
              <a:grpSpLocks/>
            </p:cNvGrpSpPr>
            <p:nvPr/>
          </p:nvGrpSpPr>
          <p:grpSpPr bwMode="auto">
            <a:xfrm>
              <a:off x="1214414" y="5143522"/>
              <a:ext cx="3000396" cy="1285874"/>
              <a:chOff x="1214414" y="4786332"/>
              <a:chExt cx="3000396" cy="1285874"/>
            </a:xfrm>
          </p:grpSpPr>
          <p:cxnSp>
            <p:nvCxnSpPr>
              <p:cNvPr id="157" name="直線コネクタ 156"/>
              <p:cNvCxnSpPr/>
              <p:nvPr/>
            </p:nvCxnSpPr>
            <p:spPr>
              <a:xfrm rot="5400000">
                <a:off x="3178958" y="5750736"/>
                <a:ext cx="214315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直線コネクタ 157"/>
              <p:cNvCxnSpPr/>
              <p:nvPr/>
            </p:nvCxnSpPr>
            <p:spPr>
              <a:xfrm rot="5400000">
                <a:off x="3107533" y="4964915"/>
                <a:ext cx="357181" cy="1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直線コネクタ 158"/>
              <p:cNvCxnSpPr/>
              <p:nvPr/>
            </p:nvCxnSpPr>
            <p:spPr>
              <a:xfrm>
                <a:off x="2214546" y="5857892"/>
                <a:ext cx="2000264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Text Box 122"/>
              <p:cNvSpPr txBox="1">
                <a:spLocks noChangeArrowheads="1"/>
              </p:cNvSpPr>
              <p:nvPr/>
            </p:nvSpPr>
            <p:spPr bwMode="auto">
              <a:xfrm>
                <a:off x="1214414" y="5608360"/>
                <a:ext cx="866241" cy="4638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en-US" altLang="ja-JP" sz="2400" b="1" dirty="0">
                    <a:latin typeface="Arial" pitchFamily="34" charset="0"/>
                    <a:cs typeface="Arial" pitchFamily="34" charset="0"/>
                  </a:rPr>
                  <a:t>GND</a:t>
                </a:r>
              </a:p>
            </p:txBody>
          </p:sp>
          <p:cxnSp>
            <p:nvCxnSpPr>
              <p:cNvPr id="161" name="直線コネクタ 160"/>
              <p:cNvCxnSpPr/>
              <p:nvPr/>
            </p:nvCxnSpPr>
            <p:spPr>
              <a:xfrm rot="5400000">
                <a:off x="3178959" y="5250669"/>
                <a:ext cx="214314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75" name="直線矢印コネクタ 174"/>
          <p:cNvCxnSpPr/>
          <p:nvPr/>
        </p:nvCxnSpPr>
        <p:spPr bwMode="auto">
          <a:xfrm>
            <a:off x="6186474" y="4500570"/>
            <a:ext cx="1314484" cy="1588"/>
          </a:xfrm>
          <a:prstGeom prst="straightConnector1">
            <a:avLst/>
          </a:prstGeom>
          <a:noFill/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6" name="直線矢印コネクタ 175"/>
          <p:cNvCxnSpPr/>
          <p:nvPr/>
        </p:nvCxnSpPr>
        <p:spPr bwMode="auto">
          <a:xfrm>
            <a:off x="8329614" y="4500570"/>
            <a:ext cx="714380" cy="1588"/>
          </a:xfrm>
          <a:prstGeom prst="straightConnector1">
            <a:avLst/>
          </a:prstGeom>
          <a:noFill/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直線コネクタ 27"/>
          <p:cNvCxnSpPr/>
          <p:nvPr/>
        </p:nvCxnSpPr>
        <p:spPr>
          <a:xfrm rot="5400000">
            <a:off x="7751000" y="5822173"/>
            <a:ext cx="21431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 rot="5400000">
            <a:off x="7751001" y="5322110"/>
            <a:ext cx="2143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7715282" y="5429266"/>
            <a:ext cx="1428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7715282" y="5715016"/>
            <a:ext cx="1428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rot="5400000">
            <a:off x="7429532" y="5572141"/>
            <a:ext cx="2857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rot="5400000">
            <a:off x="7581932" y="5572141"/>
            <a:ext cx="2857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122"/>
          <p:cNvSpPr txBox="1">
            <a:spLocks noChangeArrowheads="1"/>
          </p:cNvSpPr>
          <p:nvPr/>
        </p:nvSpPr>
        <p:spPr bwMode="auto">
          <a:xfrm>
            <a:off x="8001032" y="5357829"/>
            <a:ext cx="1214438" cy="463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r>
              <a:rPr lang="en-US" altLang="ja-JP" sz="2400" b="1" dirty="0">
                <a:solidFill>
                  <a:schemeClr val="accent6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rPr>
              <a:t>Switch</a:t>
            </a:r>
          </a:p>
        </p:txBody>
      </p:sp>
      <p:grpSp>
        <p:nvGrpSpPr>
          <p:cNvPr id="7" name="グループ化 71"/>
          <p:cNvGrpSpPr>
            <a:grpSpLocks/>
          </p:cNvGrpSpPr>
          <p:nvPr/>
        </p:nvGrpSpPr>
        <p:grpSpPr bwMode="auto">
          <a:xfrm>
            <a:off x="4969839" y="5322904"/>
            <a:ext cx="2459695" cy="463846"/>
            <a:chOff x="397777" y="5608358"/>
            <a:chExt cx="2459711" cy="464142"/>
          </a:xfrm>
        </p:grpSpPr>
        <p:sp>
          <p:nvSpPr>
            <p:cNvPr id="36" name="Line 81"/>
            <p:cNvSpPr>
              <a:spLocks noChangeShapeType="1"/>
            </p:cNvSpPr>
            <p:nvPr/>
          </p:nvSpPr>
          <p:spPr bwMode="auto">
            <a:xfrm>
              <a:off x="1755108" y="5857752"/>
              <a:ext cx="1102380" cy="4"/>
            </a:xfrm>
            <a:prstGeom prst="line">
              <a:avLst/>
            </a:prstGeom>
            <a:noFill/>
            <a:ln w="57150">
              <a:solidFill>
                <a:schemeClr val="accent6"/>
              </a:solidFill>
              <a:round/>
              <a:headEnd type="none" w="med" len="med"/>
              <a:tailEnd type="arrow" w="med" len="med"/>
            </a:ln>
          </p:spPr>
          <p:txBody>
            <a:bodyPr wrap="square"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 Box 122"/>
            <p:cNvSpPr txBox="1">
              <a:spLocks noChangeArrowheads="1"/>
            </p:cNvSpPr>
            <p:nvPr/>
          </p:nvSpPr>
          <p:spPr bwMode="auto">
            <a:xfrm>
              <a:off x="397777" y="5608358"/>
              <a:ext cx="1350164" cy="4641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defRPr/>
              </a:pPr>
              <a:r>
                <a:rPr lang="en-US" altLang="ja-JP" sz="2400" b="1" dirty="0" smtClean="0">
                  <a:solidFill>
                    <a:schemeClr val="accent6"/>
                  </a:solidFill>
                  <a:latin typeface="Arial" pitchFamily="34" charset="0"/>
                  <a:ea typeface="ＭＳ Ｐゴシック" pitchFamily="50" charset="-128"/>
                  <a:cs typeface="Arial" pitchFamily="34" charset="0"/>
                </a:rPr>
                <a:t>Wakeup</a:t>
              </a:r>
              <a:endParaRPr lang="en-US" altLang="ja-JP" sz="2400" b="1" dirty="0">
                <a:solidFill>
                  <a:schemeClr val="accent6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endParaRPr>
            </a:p>
          </p:txBody>
        </p:sp>
      </p:grpSp>
      <p:cxnSp>
        <p:nvCxnSpPr>
          <p:cNvPr id="38" name="直線コネクタ 37"/>
          <p:cNvCxnSpPr/>
          <p:nvPr/>
        </p:nvCxnSpPr>
        <p:spPr>
          <a:xfrm>
            <a:off x="6786570" y="5106998"/>
            <a:ext cx="20002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 Box 122"/>
          <p:cNvSpPr txBox="1">
            <a:spLocks noChangeArrowheads="1"/>
          </p:cNvSpPr>
          <p:nvPr/>
        </p:nvSpPr>
        <p:spPr bwMode="auto">
          <a:xfrm>
            <a:off x="5643570" y="4857760"/>
            <a:ext cx="1071563" cy="463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>
                <a:latin typeface="Arial" pitchFamily="34" charset="0"/>
                <a:cs typeface="Arial" pitchFamily="34" charset="0"/>
              </a:rPr>
              <a:t>VGND</a:t>
            </a:r>
          </a:p>
        </p:txBody>
      </p:sp>
      <p:grpSp>
        <p:nvGrpSpPr>
          <p:cNvPr id="51" name="グループ化 50"/>
          <p:cNvGrpSpPr/>
          <p:nvPr/>
        </p:nvGrpSpPr>
        <p:grpSpPr>
          <a:xfrm>
            <a:off x="7572396" y="3857628"/>
            <a:ext cx="642942" cy="1143008"/>
            <a:chOff x="7572396" y="3857628"/>
            <a:chExt cx="642942" cy="1143008"/>
          </a:xfrm>
        </p:grpSpPr>
        <p:sp>
          <p:nvSpPr>
            <p:cNvPr id="46" name="Freeform 94"/>
            <p:cNvSpPr>
              <a:spLocks/>
            </p:cNvSpPr>
            <p:nvPr/>
          </p:nvSpPr>
          <p:spPr bwMode="auto">
            <a:xfrm>
              <a:off x="7572396" y="3857628"/>
              <a:ext cx="500066" cy="1143008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 w="34925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48" name="Text Box 51"/>
            <p:cNvSpPr txBox="1">
              <a:spLocks noChangeArrowheads="1"/>
            </p:cNvSpPr>
            <p:nvPr/>
          </p:nvSpPr>
          <p:spPr bwMode="auto">
            <a:xfrm>
              <a:off x="7614211" y="4335658"/>
              <a:ext cx="601127" cy="307777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MUX</a:t>
              </a:r>
              <a:endParaRPr lang="en-US" altLang="ja-JP" sz="2000" dirty="0">
                <a:cs typeface="Arial" charset="0"/>
              </a:endParaRPr>
            </a:p>
          </p:txBody>
        </p:sp>
      </p:grpSp>
      <p:sp>
        <p:nvSpPr>
          <p:cNvPr id="50" name="テキスト ボックス 49"/>
          <p:cNvSpPr txBox="1"/>
          <p:nvPr/>
        </p:nvSpPr>
        <p:spPr>
          <a:xfrm>
            <a:off x="6357950" y="2886014"/>
            <a:ext cx="2786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 smtClean="0"/>
              <a:t>Crossbar multiplexer</a:t>
            </a:r>
            <a:endParaRPr kumimoji="1" lang="ja-JP" altLang="en-US" sz="2000" b="1" dirty="0"/>
          </a:p>
        </p:txBody>
      </p:sp>
      <p:grpSp>
        <p:nvGrpSpPr>
          <p:cNvPr id="52" name="グループ化 51"/>
          <p:cNvGrpSpPr/>
          <p:nvPr/>
        </p:nvGrpSpPr>
        <p:grpSpPr>
          <a:xfrm>
            <a:off x="7572396" y="3857628"/>
            <a:ext cx="642942" cy="1143008"/>
            <a:chOff x="7572396" y="3857628"/>
            <a:chExt cx="642942" cy="1143008"/>
          </a:xfrm>
        </p:grpSpPr>
        <p:sp>
          <p:nvSpPr>
            <p:cNvPr id="53" name="Freeform 94"/>
            <p:cNvSpPr>
              <a:spLocks/>
            </p:cNvSpPr>
            <p:nvPr/>
          </p:nvSpPr>
          <p:spPr bwMode="auto">
            <a:xfrm>
              <a:off x="7572396" y="3857628"/>
              <a:ext cx="500066" cy="1143008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40000"/>
                <a:lumOff val="60000"/>
              </a:schemeClr>
            </a:solidFill>
            <a:ln w="34925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54" name="Text Box 51"/>
            <p:cNvSpPr txBox="1">
              <a:spLocks noChangeArrowheads="1"/>
            </p:cNvSpPr>
            <p:nvPr/>
          </p:nvSpPr>
          <p:spPr bwMode="auto">
            <a:xfrm>
              <a:off x="7614211" y="4335658"/>
              <a:ext cx="601127" cy="307777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MUX</a:t>
              </a:r>
              <a:endParaRPr lang="en-US" altLang="ja-JP" sz="2000" dirty="0">
                <a:cs typeface="Arial" charset="0"/>
              </a:endParaRPr>
            </a:p>
          </p:txBody>
        </p:sp>
      </p:grpSp>
      <p:grpSp>
        <p:nvGrpSpPr>
          <p:cNvPr id="55" name="グループ化 54"/>
          <p:cNvGrpSpPr/>
          <p:nvPr/>
        </p:nvGrpSpPr>
        <p:grpSpPr>
          <a:xfrm>
            <a:off x="5143504" y="1142984"/>
            <a:ext cx="4000528" cy="1357322"/>
            <a:chOff x="5000628" y="1142984"/>
            <a:chExt cx="4000528" cy="1357322"/>
          </a:xfrm>
        </p:grpSpPr>
        <p:sp>
          <p:nvSpPr>
            <p:cNvPr id="56" name="正方形/長方形 55"/>
            <p:cNvSpPr/>
            <p:nvPr/>
          </p:nvSpPr>
          <p:spPr bwMode="auto">
            <a:xfrm>
              <a:off x="5000628" y="1142984"/>
              <a:ext cx="3929090" cy="1357322"/>
            </a:xfrm>
            <a:prstGeom prst="rect">
              <a:avLst/>
            </a:prstGeom>
            <a:solidFill>
              <a:srgbClr val="FFFFCC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5929322" y="1242940"/>
              <a:ext cx="20810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b="1" dirty="0" smtClean="0"/>
                <a:t>On/Off control</a:t>
              </a:r>
              <a:endParaRPr kumimoji="1" lang="ja-JP" altLang="en-US" sz="2000" b="1" dirty="0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5038212" y="1643050"/>
              <a:ext cx="396294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ja-JP" altLang="en-US" sz="2000" dirty="0" smtClean="0"/>
                <a:t> </a:t>
              </a:r>
              <a:r>
                <a:rPr lang="en-US" altLang="ja-JP" sz="2000" dirty="0" smtClean="0"/>
                <a:t>Power On when packet comes</a:t>
              </a:r>
            </a:p>
            <a:p>
              <a:pPr>
                <a:buFont typeface="Arial" pitchFamily="34" charset="0"/>
                <a:buChar char="•"/>
              </a:pPr>
              <a:r>
                <a:rPr kumimoji="1" lang="ja-JP" altLang="en-US" sz="2000" dirty="0" smtClean="0"/>
                <a:t> </a:t>
              </a:r>
              <a:r>
                <a:rPr lang="en-US" altLang="ja-JP" sz="2000" dirty="0" smtClean="0"/>
                <a:t>Power Off when packet leaves</a:t>
              </a:r>
              <a:endParaRPr kumimoji="1" lang="en-US" altLang="ja-JP" sz="2000" dirty="0" smtClean="0"/>
            </a:p>
          </p:txBody>
        </p:sp>
      </p:grpSp>
      <p:sp>
        <p:nvSpPr>
          <p:cNvPr id="41" name="テキスト ボックス 40"/>
          <p:cNvSpPr txBox="1"/>
          <p:nvPr/>
        </p:nvSpPr>
        <p:spPr>
          <a:xfrm>
            <a:off x="1690385" y="1285860"/>
            <a:ext cx="2953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DesignCompiler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714480" y="3273982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Astro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434603" y="4000504"/>
            <a:ext cx="3137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Sequence Design </a:t>
            </a:r>
            <a:r>
              <a:rPr lang="en-US" altLang="ja-JP" dirty="0" err="1" smtClean="0">
                <a:solidFill>
                  <a:schemeClr val="accent6"/>
                </a:solidFill>
              </a:rPr>
              <a:t>CoolPower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714480" y="4774180"/>
            <a:ext cx="1866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</a:t>
            </a:r>
            <a:r>
              <a:rPr lang="en-US" altLang="ja-JP" dirty="0" err="1" smtClean="0">
                <a:solidFill>
                  <a:schemeClr val="accent6"/>
                </a:solidFill>
              </a:rPr>
              <a:t>Astro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714480" y="5500702"/>
            <a:ext cx="2606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Cadence </a:t>
            </a:r>
            <a:r>
              <a:rPr lang="en-US" altLang="ja-JP" dirty="0" err="1" smtClean="0">
                <a:solidFill>
                  <a:schemeClr val="accent6"/>
                </a:solidFill>
              </a:rPr>
              <a:t>Assura</a:t>
            </a:r>
            <a:r>
              <a:rPr lang="en-US" altLang="ja-JP" dirty="0" smtClean="0">
                <a:solidFill>
                  <a:schemeClr val="accent6"/>
                </a:solidFill>
              </a:rPr>
              <a:t> (QRC)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714480" y="6345816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Synopsys HSIM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1829643" y="2500306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chemeClr val="accent6"/>
                </a:solidFill>
              </a:rPr>
              <a:t>By hand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59" name="Rectangle 4"/>
          <p:cNvSpPr>
            <a:spLocks noChangeArrowheads="1"/>
          </p:cNvSpPr>
          <p:nvPr/>
        </p:nvSpPr>
        <p:spPr bwMode="auto">
          <a:xfrm>
            <a:off x="300038" y="5929330"/>
            <a:ext cx="4271962" cy="785818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Power domain design: </a:t>
            </a:r>
            <a:r>
              <a:rPr kumimoji="1" lang="en-US" altLang="ja-JP" sz="3200" dirty="0" smtClean="0"/>
              <a:t>Design flow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ja-JP" dirty="0" err="1" smtClean="0"/>
              <a:t>Verilog</a:t>
            </a:r>
            <a:r>
              <a:rPr lang="en-US" altLang="ja-JP" dirty="0" smtClean="0"/>
              <a:t> netlist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HOLD cell insertion not to propagate “X”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</a:t>
            </a:r>
          </a:p>
          <a:p>
            <a:pPr lvl="1"/>
            <a:endParaRPr lang="en-US" altLang="ja-JP" sz="1400" dirty="0" smtClean="0"/>
          </a:p>
          <a:p>
            <a:r>
              <a:rPr kumimoji="1" lang="en-US" altLang="ja-JP" dirty="0" smtClean="0"/>
              <a:t>Power switch insertion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Place-and-route again</a:t>
            </a:r>
          </a:p>
          <a:p>
            <a:pPr lvl="1"/>
            <a:endParaRPr kumimoji="1" lang="en-US" altLang="ja-JP" sz="1400" dirty="0" smtClean="0"/>
          </a:p>
          <a:p>
            <a:r>
              <a:rPr lang="en-US" altLang="ja-JP" dirty="0" smtClean="0"/>
              <a:t>RC extraction</a:t>
            </a:r>
          </a:p>
          <a:p>
            <a:pPr lvl="1"/>
            <a:endParaRPr lang="en-US" altLang="ja-JP" sz="1400" dirty="0" smtClean="0"/>
          </a:p>
          <a:p>
            <a:r>
              <a:rPr lang="en-US" altLang="ja-JP" dirty="0" smtClean="0"/>
              <a:t>SPICE simulation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00038" y="5786454"/>
            <a:ext cx="4271962" cy="785818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grpSp>
        <p:nvGrpSpPr>
          <p:cNvPr id="4" name="グループ化 65"/>
          <p:cNvGrpSpPr>
            <a:grpSpLocks/>
          </p:cNvGrpSpPr>
          <p:nvPr/>
        </p:nvGrpSpPr>
        <p:grpSpPr bwMode="auto">
          <a:xfrm>
            <a:off x="5786446" y="3500438"/>
            <a:ext cx="3000375" cy="2643187"/>
            <a:chOff x="1214414" y="3786190"/>
            <a:chExt cx="3000396" cy="2643206"/>
          </a:xfrm>
        </p:grpSpPr>
        <p:grpSp>
          <p:nvGrpSpPr>
            <p:cNvPr id="5" name="グループ化 57"/>
            <p:cNvGrpSpPr>
              <a:grpSpLocks/>
            </p:cNvGrpSpPr>
            <p:nvPr/>
          </p:nvGrpSpPr>
          <p:grpSpPr bwMode="auto">
            <a:xfrm>
              <a:off x="1214414" y="3786190"/>
              <a:ext cx="3000396" cy="534991"/>
              <a:chOff x="1214414" y="3786190"/>
              <a:chExt cx="3000396" cy="534991"/>
            </a:xfrm>
          </p:grpSpPr>
          <p:cxnSp>
            <p:nvCxnSpPr>
              <p:cNvPr id="163" name="直線コネクタ 162"/>
              <p:cNvCxnSpPr/>
              <p:nvPr/>
            </p:nvCxnSpPr>
            <p:spPr>
              <a:xfrm>
                <a:off x="2143107" y="4035429"/>
                <a:ext cx="2071703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直線コネクタ 163"/>
              <p:cNvCxnSpPr/>
              <p:nvPr/>
            </p:nvCxnSpPr>
            <p:spPr>
              <a:xfrm rot="5400000">
                <a:off x="3143239" y="4178305"/>
                <a:ext cx="285752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5" name="Text Box 122"/>
              <p:cNvSpPr txBox="1">
                <a:spLocks noChangeArrowheads="1"/>
              </p:cNvSpPr>
              <p:nvPr/>
            </p:nvSpPr>
            <p:spPr bwMode="auto">
              <a:xfrm>
                <a:off x="1214414" y="3786190"/>
                <a:ext cx="832577" cy="4638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en-US" altLang="ja-JP" sz="2400" b="1" dirty="0">
                    <a:latin typeface="Arial" pitchFamily="34" charset="0"/>
                    <a:cs typeface="Arial" pitchFamily="34" charset="0"/>
                  </a:rPr>
                  <a:t>VDD</a:t>
                </a:r>
              </a:p>
            </p:txBody>
          </p:sp>
        </p:grpSp>
        <p:grpSp>
          <p:nvGrpSpPr>
            <p:cNvPr id="6" name="グループ化 58"/>
            <p:cNvGrpSpPr>
              <a:grpSpLocks/>
            </p:cNvGrpSpPr>
            <p:nvPr/>
          </p:nvGrpSpPr>
          <p:grpSpPr bwMode="auto">
            <a:xfrm>
              <a:off x="1214414" y="5143522"/>
              <a:ext cx="3000396" cy="1285874"/>
              <a:chOff x="1214414" y="4786332"/>
              <a:chExt cx="3000396" cy="1285874"/>
            </a:xfrm>
          </p:grpSpPr>
          <p:cxnSp>
            <p:nvCxnSpPr>
              <p:cNvPr id="157" name="直線コネクタ 156"/>
              <p:cNvCxnSpPr/>
              <p:nvPr/>
            </p:nvCxnSpPr>
            <p:spPr>
              <a:xfrm rot="5400000">
                <a:off x="3178958" y="5750736"/>
                <a:ext cx="214315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直線コネクタ 157"/>
              <p:cNvCxnSpPr/>
              <p:nvPr/>
            </p:nvCxnSpPr>
            <p:spPr>
              <a:xfrm rot="5400000">
                <a:off x="3107533" y="4964915"/>
                <a:ext cx="357181" cy="15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直線コネクタ 158"/>
              <p:cNvCxnSpPr/>
              <p:nvPr/>
            </p:nvCxnSpPr>
            <p:spPr>
              <a:xfrm>
                <a:off x="2214546" y="5857892"/>
                <a:ext cx="2000264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Text Box 122"/>
              <p:cNvSpPr txBox="1">
                <a:spLocks noChangeArrowheads="1"/>
              </p:cNvSpPr>
              <p:nvPr/>
            </p:nvSpPr>
            <p:spPr bwMode="auto">
              <a:xfrm>
                <a:off x="1214414" y="5608360"/>
                <a:ext cx="866241" cy="4638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000" tIns="46800" rIns="90000" bIns="46800">
                <a:spAutoFit/>
              </a:bodyPr>
              <a:lstStyle/>
              <a:p>
                <a:r>
                  <a:rPr lang="en-US" altLang="ja-JP" sz="2400" b="1" dirty="0">
                    <a:latin typeface="Arial" pitchFamily="34" charset="0"/>
                    <a:cs typeface="Arial" pitchFamily="34" charset="0"/>
                  </a:rPr>
                  <a:t>GND</a:t>
                </a:r>
              </a:p>
            </p:txBody>
          </p:sp>
          <p:cxnSp>
            <p:nvCxnSpPr>
              <p:cNvPr id="161" name="直線コネクタ 160"/>
              <p:cNvCxnSpPr/>
              <p:nvPr/>
            </p:nvCxnSpPr>
            <p:spPr>
              <a:xfrm rot="5400000">
                <a:off x="3178959" y="5250669"/>
                <a:ext cx="214314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75" name="直線矢印コネクタ 174"/>
          <p:cNvCxnSpPr/>
          <p:nvPr/>
        </p:nvCxnSpPr>
        <p:spPr bwMode="auto">
          <a:xfrm>
            <a:off x="6186474" y="4500570"/>
            <a:ext cx="1314484" cy="1588"/>
          </a:xfrm>
          <a:prstGeom prst="straightConnector1">
            <a:avLst/>
          </a:prstGeom>
          <a:noFill/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6" name="直線矢印コネクタ 175"/>
          <p:cNvCxnSpPr/>
          <p:nvPr/>
        </p:nvCxnSpPr>
        <p:spPr bwMode="auto">
          <a:xfrm>
            <a:off x="8329614" y="4500570"/>
            <a:ext cx="714380" cy="1588"/>
          </a:xfrm>
          <a:prstGeom prst="straightConnector1">
            <a:avLst/>
          </a:prstGeom>
          <a:noFill/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直線コネクタ 27"/>
          <p:cNvCxnSpPr/>
          <p:nvPr/>
        </p:nvCxnSpPr>
        <p:spPr>
          <a:xfrm rot="5400000">
            <a:off x="7751000" y="5822173"/>
            <a:ext cx="21431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 rot="5400000">
            <a:off x="7751001" y="5322110"/>
            <a:ext cx="2143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7715282" y="5429266"/>
            <a:ext cx="1428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7715282" y="5715016"/>
            <a:ext cx="1428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rot="5400000">
            <a:off x="7429532" y="5572141"/>
            <a:ext cx="2857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rot="5400000">
            <a:off x="7581932" y="5572141"/>
            <a:ext cx="2857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122"/>
          <p:cNvSpPr txBox="1">
            <a:spLocks noChangeArrowheads="1"/>
          </p:cNvSpPr>
          <p:nvPr/>
        </p:nvSpPr>
        <p:spPr bwMode="auto">
          <a:xfrm>
            <a:off x="8001032" y="5357829"/>
            <a:ext cx="1214438" cy="463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r>
              <a:rPr lang="en-US" altLang="ja-JP" sz="2400" b="1" dirty="0">
                <a:solidFill>
                  <a:schemeClr val="accent6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rPr>
              <a:t>Switch</a:t>
            </a:r>
          </a:p>
        </p:txBody>
      </p:sp>
      <p:grpSp>
        <p:nvGrpSpPr>
          <p:cNvPr id="7" name="グループ化 71"/>
          <p:cNvGrpSpPr>
            <a:grpSpLocks/>
          </p:cNvGrpSpPr>
          <p:nvPr/>
        </p:nvGrpSpPr>
        <p:grpSpPr bwMode="auto">
          <a:xfrm>
            <a:off x="4969839" y="5322904"/>
            <a:ext cx="2459695" cy="463846"/>
            <a:chOff x="397777" y="5608358"/>
            <a:chExt cx="2459711" cy="464142"/>
          </a:xfrm>
        </p:grpSpPr>
        <p:sp>
          <p:nvSpPr>
            <p:cNvPr id="36" name="Line 81"/>
            <p:cNvSpPr>
              <a:spLocks noChangeShapeType="1"/>
            </p:cNvSpPr>
            <p:nvPr/>
          </p:nvSpPr>
          <p:spPr bwMode="auto">
            <a:xfrm>
              <a:off x="1755108" y="5857752"/>
              <a:ext cx="1102380" cy="4"/>
            </a:xfrm>
            <a:prstGeom prst="line">
              <a:avLst/>
            </a:prstGeom>
            <a:noFill/>
            <a:ln w="57150">
              <a:solidFill>
                <a:schemeClr val="accent6"/>
              </a:solidFill>
              <a:round/>
              <a:headEnd type="none" w="med" len="med"/>
              <a:tailEnd type="arrow" w="med" len="med"/>
            </a:ln>
          </p:spPr>
          <p:txBody>
            <a:bodyPr wrap="square"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 Box 122"/>
            <p:cNvSpPr txBox="1">
              <a:spLocks noChangeArrowheads="1"/>
            </p:cNvSpPr>
            <p:nvPr/>
          </p:nvSpPr>
          <p:spPr bwMode="auto">
            <a:xfrm>
              <a:off x="397777" y="5608358"/>
              <a:ext cx="1350164" cy="4641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defRPr/>
              </a:pPr>
              <a:r>
                <a:rPr lang="en-US" altLang="ja-JP" sz="2400" b="1" dirty="0" smtClean="0">
                  <a:solidFill>
                    <a:schemeClr val="accent6"/>
                  </a:solidFill>
                  <a:latin typeface="Arial" pitchFamily="34" charset="0"/>
                  <a:ea typeface="ＭＳ Ｐゴシック" pitchFamily="50" charset="-128"/>
                  <a:cs typeface="Arial" pitchFamily="34" charset="0"/>
                </a:rPr>
                <a:t>Wakeup</a:t>
              </a:r>
              <a:endParaRPr lang="en-US" altLang="ja-JP" sz="2400" b="1" dirty="0">
                <a:solidFill>
                  <a:schemeClr val="accent6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endParaRPr>
            </a:p>
          </p:txBody>
        </p:sp>
      </p:grpSp>
      <p:cxnSp>
        <p:nvCxnSpPr>
          <p:cNvPr id="38" name="直線コネクタ 37"/>
          <p:cNvCxnSpPr/>
          <p:nvPr/>
        </p:nvCxnSpPr>
        <p:spPr>
          <a:xfrm>
            <a:off x="6786570" y="5106998"/>
            <a:ext cx="20002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 Box 122"/>
          <p:cNvSpPr txBox="1">
            <a:spLocks noChangeArrowheads="1"/>
          </p:cNvSpPr>
          <p:nvPr/>
        </p:nvSpPr>
        <p:spPr bwMode="auto">
          <a:xfrm>
            <a:off x="5643570" y="4857760"/>
            <a:ext cx="1071563" cy="463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>
                <a:latin typeface="Arial" pitchFamily="34" charset="0"/>
                <a:cs typeface="Arial" pitchFamily="34" charset="0"/>
              </a:rPr>
              <a:t>VGND</a:t>
            </a:r>
          </a:p>
        </p:txBody>
      </p:sp>
      <p:grpSp>
        <p:nvGrpSpPr>
          <p:cNvPr id="9" name="グループ化 50"/>
          <p:cNvGrpSpPr/>
          <p:nvPr/>
        </p:nvGrpSpPr>
        <p:grpSpPr>
          <a:xfrm>
            <a:off x="7572396" y="3857628"/>
            <a:ext cx="642942" cy="1143008"/>
            <a:chOff x="7572396" y="3857628"/>
            <a:chExt cx="642942" cy="1143008"/>
          </a:xfrm>
        </p:grpSpPr>
        <p:sp>
          <p:nvSpPr>
            <p:cNvPr id="46" name="Freeform 94"/>
            <p:cNvSpPr>
              <a:spLocks/>
            </p:cNvSpPr>
            <p:nvPr/>
          </p:nvSpPr>
          <p:spPr bwMode="auto">
            <a:xfrm>
              <a:off x="7572396" y="3857628"/>
              <a:ext cx="500066" cy="1143008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 w="34925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48" name="Text Box 51"/>
            <p:cNvSpPr txBox="1">
              <a:spLocks noChangeArrowheads="1"/>
            </p:cNvSpPr>
            <p:nvPr/>
          </p:nvSpPr>
          <p:spPr bwMode="auto">
            <a:xfrm>
              <a:off x="7614211" y="4335658"/>
              <a:ext cx="601127" cy="307777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MUX</a:t>
              </a:r>
              <a:endParaRPr lang="en-US" altLang="ja-JP" sz="2000" dirty="0">
                <a:cs typeface="Arial" charset="0"/>
              </a:endParaRPr>
            </a:p>
          </p:txBody>
        </p:sp>
      </p:grpSp>
      <p:sp>
        <p:nvSpPr>
          <p:cNvPr id="50" name="テキスト ボックス 49"/>
          <p:cNvSpPr txBox="1"/>
          <p:nvPr/>
        </p:nvSpPr>
        <p:spPr>
          <a:xfrm>
            <a:off x="6357950" y="2886014"/>
            <a:ext cx="2786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 smtClean="0"/>
              <a:t>Crossbar multiplexer</a:t>
            </a:r>
            <a:endParaRPr kumimoji="1" lang="ja-JP" altLang="en-US" sz="2000" b="1" dirty="0"/>
          </a:p>
        </p:txBody>
      </p:sp>
      <p:grpSp>
        <p:nvGrpSpPr>
          <p:cNvPr id="10" name="グループ化 51"/>
          <p:cNvGrpSpPr/>
          <p:nvPr/>
        </p:nvGrpSpPr>
        <p:grpSpPr>
          <a:xfrm>
            <a:off x="7572396" y="3857628"/>
            <a:ext cx="642942" cy="1143008"/>
            <a:chOff x="7572396" y="3857628"/>
            <a:chExt cx="642942" cy="1143008"/>
          </a:xfrm>
        </p:grpSpPr>
        <p:sp>
          <p:nvSpPr>
            <p:cNvPr id="53" name="Freeform 94"/>
            <p:cNvSpPr>
              <a:spLocks/>
            </p:cNvSpPr>
            <p:nvPr/>
          </p:nvSpPr>
          <p:spPr bwMode="auto">
            <a:xfrm>
              <a:off x="7572396" y="3857628"/>
              <a:ext cx="500066" cy="1143008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40000"/>
                <a:lumOff val="60000"/>
              </a:schemeClr>
            </a:solidFill>
            <a:ln w="34925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54" name="Text Box 51"/>
            <p:cNvSpPr txBox="1">
              <a:spLocks noChangeArrowheads="1"/>
            </p:cNvSpPr>
            <p:nvPr/>
          </p:nvSpPr>
          <p:spPr bwMode="auto">
            <a:xfrm>
              <a:off x="7614211" y="4335658"/>
              <a:ext cx="601127" cy="307777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MUX</a:t>
              </a:r>
              <a:endParaRPr lang="en-US" altLang="ja-JP" sz="2000" dirty="0">
                <a:cs typeface="Arial" charset="0"/>
              </a:endParaRPr>
            </a:p>
          </p:txBody>
        </p:sp>
      </p:grpSp>
      <p:grpSp>
        <p:nvGrpSpPr>
          <p:cNvPr id="40" name="グループ化 39"/>
          <p:cNvGrpSpPr/>
          <p:nvPr/>
        </p:nvGrpSpPr>
        <p:grpSpPr>
          <a:xfrm>
            <a:off x="-32" y="-24"/>
            <a:ext cx="4846120" cy="6855595"/>
            <a:chOff x="-32" y="-24"/>
            <a:chExt cx="4846120" cy="6855595"/>
          </a:xfrm>
        </p:grpSpPr>
        <p:pic>
          <p:nvPicPr>
            <p:cNvPr id="41" name="図 40" descr="mux.bmp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2" y="-24"/>
              <a:ext cx="4786346" cy="6855595"/>
            </a:xfrm>
            <a:prstGeom prst="rect">
              <a:avLst/>
            </a:prstGeom>
          </p:spPr>
        </p:pic>
        <p:grpSp>
          <p:nvGrpSpPr>
            <p:cNvPr id="42" name="グループ化 81"/>
            <p:cNvGrpSpPr>
              <a:grpSpLocks/>
            </p:cNvGrpSpPr>
            <p:nvPr/>
          </p:nvGrpSpPr>
          <p:grpSpPr bwMode="auto">
            <a:xfrm>
              <a:off x="1133449" y="4929198"/>
              <a:ext cx="2276149" cy="1214437"/>
              <a:chOff x="5500694" y="4929198"/>
              <a:chExt cx="2276664" cy="1214446"/>
            </a:xfrm>
          </p:grpSpPr>
          <p:sp>
            <p:nvSpPr>
              <p:cNvPr id="65" name="円/楕円 64"/>
              <p:cNvSpPr/>
              <p:nvPr/>
            </p:nvSpPr>
            <p:spPr>
              <a:xfrm>
                <a:off x="5500694" y="4929198"/>
                <a:ext cx="428722" cy="1214446"/>
              </a:xfrm>
              <a:prstGeom prst="ellipse">
                <a:avLst/>
              </a:prstGeom>
              <a:noFill/>
              <a:ln w="5715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66" name="テキスト ボックス 83"/>
              <p:cNvSpPr txBox="1">
                <a:spLocks noChangeArrowheads="1"/>
              </p:cNvSpPr>
              <p:nvPr/>
            </p:nvSpPr>
            <p:spPr bwMode="auto">
              <a:xfrm>
                <a:off x="6367678" y="5357826"/>
                <a:ext cx="1409680" cy="400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ja-JP" sz="2000" b="1" dirty="0" smtClean="0">
                    <a:solidFill>
                      <a:srgbClr val="FFFFFF"/>
                    </a:solidFill>
                  </a:rPr>
                  <a:t>Power ON</a:t>
                </a:r>
                <a:endParaRPr lang="ja-JP" altLang="en-US" sz="2000" b="1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67" name="直線矢印コネクタ 66"/>
              <p:cNvCxnSpPr/>
              <p:nvPr/>
            </p:nvCxnSpPr>
            <p:spPr>
              <a:xfrm rot="10800000">
                <a:off x="6000870" y="5572140"/>
                <a:ext cx="428722" cy="0"/>
              </a:xfrm>
              <a:prstGeom prst="straightConnector1">
                <a:avLst/>
              </a:prstGeom>
              <a:ln w="38100">
                <a:solidFill>
                  <a:srgbClr val="FFFFFF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テキスト ボックス 86"/>
            <p:cNvSpPr txBox="1">
              <a:spLocks noChangeArrowheads="1"/>
            </p:cNvSpPr>
            <p:nvPr/>
          </p:nvSpPr>
          <p:spPr bwMode="auto">
            <a:xfrm>
              <a:off x="1633505" y="2214587"/>
              <a:ext cx="214312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ja-JP" sz="2000" b="1" dirty="0" smtClean="0">
                  <a:solidFill>
                    <a:srgbClr val="FFFFFF"/>
                  </a:solidFill>
                </a:rPr>
                <a:t>Wakeup</a:t>
              </a:r>
            </a:p>
          </p:txBody>
        </p:sp>
        <p:cxnSp>
          <p:nvCxnSpPr>
            <p:cNvPr id="44" name="直線矢印コネクタ 43"/>
            <p:cNvCxnSpPr/>
            <p:nvPr/>
          </p:nvCxnSpPr>
          <p:spPr bwMode="auto">
            <a:xfrm rot="10800000" flipV="1">
              <a:off x="1357294" y="2071678"/>
              <a:ext cx="714377" cy="10"/>
            </a:xfrm>
            <a:prstGeom prst="straightConnector1">
              <a:avLst/>
            </a:prstGeom>
            <a:ln w="57150">
              <a:solidFill>
                <a:srgbClr val="FFFFFF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5" name="グループ化 89"/>
            <p:cNvGrpSpPr>
              <a:grpSpLocks/>
            </p:cNvGrpSpPr>
            <p:nvPr/>
          </p:nvGrpSpPr>
          <p:grpSpPr bwMode="auto">
            <a:xfrm>
              <a:off x="1534834" y="285750"/>
              <a:ext cx="1965605" cy="928669"/>
              <a:chOff x="6468651" y="357166"/>
              <a:chExt cx="1964614" cy="928675"/>
            </a:xfrm>
          </p:grpSpPr>
          <p:sp>
            <p:nvSpPr>
              <p:cNvPr id="63" name="円/楕円 62"/>
              <p:cNvSpPr/>
              <p:nvPr/>
            </p:nvSpPr>
            <p:spPr>
              <a:xfrm>
                <a:off x="6648214" y="785775"/>
                <a:ext cx="428410" cy="500066"/>
              </a:xfrm>
              <a:prstGeom prst="ellipse">
                <a:avLst/>
              </a:prstGeom>
              <a:noFill/>
              <a:ln w="5715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64" name="テキスト ボックス 91"/>
              <p:cNvSpPr txBox="1">
                <a:spLocks noChangeArrowheads="1"/>
              </p:cNvSpPr>
              <p:nvPr/>
            </p:nvSpPr>
            <p:spPr bwMode="auto">
              <a:xfrm>
                <a:off x="6468651" y="357166"/>
                <a:ext cx="1964614" cy="400113"/>
              </a:xfrm>
              <a:prstGeom prst="rect">
                <a:avLst/>
              </a:prstGeom>
              <a:solidFill>
                <a:schemeClr val="tx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ja-JP" sz="2000" b="1" dirty="0" smtClean="0">
                    <a:solidFill>
                      <a:srgbClr val="FFFFFF"/>
                    </a:solidFill>
                  </a:rPr>
                  <a:t>Correct output</a:t>
                </a:r>
                <a:endParaRPr lang="ja-JP" altLang="en-US" sz="2000" b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47" name="Text Box 64"/>
            <p:cNvSpPr txBox="1">
              <a:spLocks noChangeArrowheads="1"/>
            </p:cNvSpPr>
            <p:nvPr/>
          </p:nvSpPr>
          <p:spPr bwMode="auto">
            <a:xfrm>
              <a:off x="3425793" y="6053138"/>
              <a:ext cx="923925" cy="401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>
                  <a:cs typeface="Arial" charset="0"/>
                </a:rPr>
                <a:t>CORE</a:t>
              </a:r>
            </a:p>
          </p:txBody>
        </p:sp>
        <p:sp>
          <p:nvSpPr>
            <p:cNvPr id="49" name="正方形/長方形 48"/>
            <p:cNvSpPr/>
            <p:nvPr/>
          </p:nvSpPr>
          <p:spPr bwMode="auto">
            <a:xfrm>
              <a:off x="1990705" y="6500834"/>
              <a:ext cx="714380" cy="285728"/>
            </a:xfrm>
            <a:prstGeom prst="rect">
              <a:avLst/>
            </a:prstGeom>
            <a:solidFill>
              <a:schemeClr val="tx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355848" y="6429396"/>
              <a:ext cx="41344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>
                  <a:solidFill>
                    <a:srgbClr val="FFFFFF"/>
                  </a:solidFill>
                </a:rPr>
                <a:t>Fujitsu 65nm CMOS (1.20V, 75C)</a:t>
              </a:r>
              <a:endParaRPr kumimoji="1" lang="ja-JP" altLang="en-US" sz="2000" dirty="0">
                <a:solidFill>
                  <a:srgbClr val="FFFFFF"/>
                </a:solidFill>
              </a:endParaRPr>
            </a:p>
          </p:txBody>
        </p:sp>
        <p:sp>
          <p:nvSpPr>
            <p:cNvPr id="52" name="正方形/長方形 51"/>
            <p:cNvSpPr/>
            <p:nvPr/>
          </p:nvSpPr>
          <p:spPr bwMode="auto">
            <a:xfrm>
              <a:off x="3848092" y="4714884"/>
              <a:ext cx="723907" cy="500066"/>
            </a:xfrm>
            <a:prstGeom prst="rect">
              <a:avLst/>
            </a:prstGeom>
            <a:solidFill>
              <a:schemeClr val="tx1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5" name="正方形/長方形 54"/>
            <p:cNvSpPr/>
            <p:nvPr/>
          </p:nvSpPr>
          <p:spPr bwMode="auto">
            <a:xfrm>
              <a:off x="3857620" y="3286124"/>
              <a:ext cx="785818" cy="571504"/>
            </a:xfrm>
            <a:prstGeom prst="rect">
              <a:avLst/>
            </a:prstGeom>
            <a:solidFill>
              <a:schemeClr val="tx1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6" name="テキスト ボックス 55"/>
            <p:cNvSpPr txBox="1"/>
            <p:nvPr/>
          </p:nvSpPr>
          <p:spPr>
            <a:xfrm>
              <a:off x="3786182" y="4947834"/>
              <a:ext cx="10599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600" dirty="0" smtClean="0">
                  <a:solidFill>
                    <a:srgbClr val="FFFFFF"/>
                  </a:solidFill>
                </a:rPr>
                <a:t>WAKEUP</a:t>
              </a:r>
              <a:endParaRPr kumimoji="1" lang="ja-JP" alt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57" name="正方形/長方形 56"/>
            <p:cNvSpPr/>
            <p:nvPr/>
          </p:nvSpPr>
          <p:spPr bwMode="auto">
            <a:xfrm>
              <a:off x="3848092" y="1928802"/>
              <a:ext cx="866783" cy="500066"/>
            </a:xfrm>
            <a:prstGeom prst="rect">
              <a:avLst/>
            </a:prstGeom>
            <a:solidFill>
              <a:schemeClr val="tx1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3868169" y="1928802"/>
              <a:ext cx="84670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600" dirty="0" smtClean="0">
                  <a:solidFill>
                    <a:srgbClr val="FFFFFF"/>
                  </a:solidFill>
                </a:rPr>
                <a:t>MUX</a:t>
              </a:r>
            </a:p>
            <a:p>
              <a:r>
                <a:rPr lang="en-US" altLang="ja-JP" sz="1600" dirty="0" smtClean="0">
                  <a:solidFill>
                    <a:srgbClr val="FFFFFF"/>
                  </a:solidFill>
                </a:rPr>
                <a:t>OUT[0]</a:t>
              </a:r>
              <a:endParaRPr kumimoji="1" lang="ja-JP" alt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59" name="正方形/長方形 58"/>
            <p:cNvSpPr/>
            <p:nvPr/>
          </p:nvSpPr>
          <p:spPr bwMode="auto">
            <a:xfrm>
              <a:off x="3848092" y="558209"/>
              <a:ext cx="866783" cy="500066"/>
            </a:xfrm>
            <a:prstGeom prst="rect">
              <a:avLst/>
            </a:prstGeom>
            <a:solidFill>
              <a:schemeClr val="tx1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60" name="テキスト ボックス 59"/>
            <p:cNvSpPr txBox="1"/>
            <p:nvPr/>
          </p:nvSpPr>
          <p:spPr>
            <a:xfrm>
              <a:off x="3868169" y="558209"/>
              <a:ext cx="84670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600" dirty="0" smtClean="0">
                  <a:solidFill>
                    <a:srgbClr val="FFFFFF"/>
                  </a:solidFill>
                </a:rPr>
                <a:t>MUX</a:t>
              </a:r>
            </a:p>
            <a:p>
              <a:r>
                <a:rPr lang="en-US" altLang="ja-JP" sz="1600" dirty="0" smtClean="0">
                  <a:solidFill>
                    <a:srgbClr val="FFFFFF"/>
                  </a:solidFill>
                </a:rPr>
                <a:t>OUT[1]</a:t>
              </a:r>
              <a:endParaRPr kumimoji="1" lang="ja-JP" alt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61" name="テキスト ボックス 60"/>
            <p:cNvSpPr txBox="1"/>
            <p:nvPr/>
          </p:nvSpPr>
          <p:spPr>
            <a:xfrm>
              <a:off x="3857620" y="3571876"/>
              <a:ext cx="88998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600" dirty="0" smtClean="0">
                  <a:solidFill>
                    <a:srgbClr val="FFFFFF"/>
                  </a:solidFill>
                </a:rPr>
                <a:t>CLOCK</a:t>
              </a:r>
              <a:endParaRPr kumimoji="1" lang="ja-JP" altLang="en-US" sz="1600" dirty="0">
                <a:solidFill>
                  <a:srgbClr val="FFFFFF"/>
                </a:solidFill>
              </a:endParaRPr>
            </a:p>
          </p:txBody>
        </p:sp>
        <p:sp>
          <p:nvSpPr>
            <p:cNvPr id="62" name="テキスト ボックス 86"/>
            <p:cNvSpPr txBox="1">
              <a:spLocks noChangeArrowheads="1"/>
            </p:cNvSpPr>
            <p:nvPr/>
          </p:nvSpPr>
          <p:spPr bwMode="auto">
            <a:xfrm>
              <a:off x="2071670" y="1885882"/>
              <a:ext cx="114300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ja-JP" sz="2000" b="1" dirty="0" smtClean="0">
                  <a:solidFill>
                    <a:srgbClr val="FFFFFF"/>
                  </a:solidFill>
                </a:rPr>
                <a:t>1.3nsec</a:t>
              </a:r>
            </a:p>
          </p:txBody>
        </p:sp>
      </p:grpSp>
      <p:sp>
        <p:nvSpPr>
          <p:cNvPr id="68" name="Text Box 112"/>
          <p:cNvSpPr txBox="1">
            <a:spLocks noChangeArrowheads="1"/>
          </p:cNvSpPr>
          <p:nvPr/>
        </p:nvSpPr>
        <p:spPr bwMode="auto">
          <a:xfrm>
            <a:off x="71438" y="6357958"/>
            <a:ext cx="9001125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en-US" altLang="ja-JP" sz="2400" dirty="0" smtClean="0">
                <a:cs typeface="Arial" charset="0"/>
              </a:rPr>
              <a:t>All power domains in this router can be activated within 3nsec</a:t>
            </a:r>
            <a:endParaRPr lang="en-US" altLang="ja-JP" sz="2400" dirty="0">
              <a:cs typeface="Arial" charset="0"/>
            </a:endParaRPr>
          </a:p>
        </p:txBody>
      </p:sp>
      <p:grpSp>
        <p:nvGrpSpPr>
          <p:cNvPr id="69" name="グループ化 68"/>
          <p:cNvGrpSpPr/>
          <p:nvPr/>
        </p:nvGrpSpPr>
        <p:grpSpPr>
          <a:xfrm>
            <a:off x="5143504" y="1142984"/>
            <a:ext cx="4000528" cy="1357322"/>
            <a:chOff x="5000628" y="1142984"/>
            <a:chExt cx="4000528" cy="1357322"/>
          </a:xfrm>
        </p:grpSpPr>
        <p:sp>
          <p:nvSpPr>
            <p:cNvPr id="70" name="正方形/長方形 69"/>
            <p:cNvSpPr/>
            <p:nvPr/>
          </p:nvSpPr>
          <p:spPr bwMode="auto">
            <a:xfrm>
              <a:off x="5000628" y="1142984"/>
              <a:ext cx="3929090" cy="1357322"/>
            </a:xfrm>
            <a:prstGeom prst="rect">
              <a:avLst/>
            </a:prstGeom>
            <a:solidFill>
              <a:srgbClr val="FFFFCC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5929322" y="1242940"/>
              <a:ext cx="20810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b="1" dirty="0" smtClean="0"/>
                <a:t>On/Off control</a:t>
              </a:r>
              <a:endParaRPr kumimoji="1" lang="ja-JP" altLang="en-US" sz="2000" b="1" dirty="0"/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5038212" y="1643050"/>
              <a:ext cx="396294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ja-JP" altLang="en-US" sz="2000" dirty="0" smtClean="0"/>
                <a:t> </a:t>
              </a:r>
              <a:r>
                <a:rPr lang="en-US" altLang="ja-JP" sz="2000" dirty="0" smtClean="0"/>
                <a:t>Power On when packet comes</a:t>
              </a:r>
            </a:p>
            <a:p>
              <a:pPr>
                <a:buFont typeface="Arial" pitchFamily="34" charset="0"/>
                <a:buChar char="•"/>
              </a:pPr>
              <a:r>
                <a:rPr kumimoji="1" lang="ja-JP" altLang="en-US" sz="2000" dirty="0" smtClean="0"/>
                <a:t> </a:t>
              </a:r>
              <a:r>
                <a:rPr lang="en-US" altLang="ja-JP" sz="2000" dirty="0" smtClean="0"/>
                <a:t>Power Off when packet leaves</a:t>
              </a:r>
              <a:endParaRPr kumimoji="1" lang="en-US" altLang="ja-JP" sz="2000" dirty="0" smtClean="0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57250"/>
            <a:ext cx="8772525" cy="2071688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Full system CMP simulator: GEMS/</a:t>
            </a:r>
            <a:r>
              <a:rPr lang="en-US" altLang="ja-JP" dirty="0" err="1" smtClean="0"/>
              <a:t>Simics</a:t>
            </a:r>
            <a:endParaRPr lang="en-US" altLang="ja-JP" dirty="0" smtClean="0"/>
          </a:p>
          <a:p>
            <a:pPr lvl="1" eaLnBrk="1" hangingPunct="1"/>
            <a:r>
              <a:rPr lang="en-US" altLang="ja-JP" dirty="0" smtClean="0"/>
              <a:t>3-cycle router</a:t>
            </a:r>
          </a:p>
          <a:p>
            <a:pPr lvl="1" eaLnBrk="1" hangingPunct="1"/>
            <a:r>
              <a:rPr lang="en-US" altLang="ja-JP" dirty="0" smtClean="0"/>
              <a:t>Wakeup latencies: 2, 3, 4 cycles</a:t>
            </a:r>
          </a:p>
          <a:p>
            <a:pPr lvl="1" eaLnBrk="1" hangingPunct="1"/>
            <a:r>
              <a:rPr lang="en-US" altLang="ja-JP" dirty="0" smtClean="0"/>
              <a:t>SPLASH-2 benchmark (8 threads)</a:t>
            </a:r>
          </a:p>
        </p:txBody>
      </p:sp>
      <p:grpSp>
        <p:nvGrpSpPr>
          <p:cNvPr id="2" name="グループ化 201"/>
          <p:cNvGrpSpPr/>
          <p:nvPr/>
        </p:nvGrpSpPr>
        <p:grpSpPr>
          <a:xfrm>
            <a:off x="357188" y="2714625"/>
            <a:ext cx="4214812" cy="4071938"/>
            <a:chOff x="357188" y="2714625"/>
            <a:chExt cx="4214812" cy="4071938"/>
          </a:xfrm>
        </p:grpSpPr>
        <p:sp>
          <p:nvSpPr>
            <p:cNvPr id="203" name="Rectangle 50"/>
            <p:cNvSpPr>
              <a:spLocks noChangeArrowheads="1"/>
            </p:cNvSpPr>
            <p:nvPr/>
          </p:nvSpPr>
          <p:spPr bwMode="auto">
            <a:xfrm>
              <a:off x="1071563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4" name="Rectangle 50"/>
            <p:cNvSpPr>
              <a:spLocks noChangeArrowheads="1"/>
            </p:cNvSpPr>
            <p:nvPr/>
          </p:nvSpPr>
          <p:spPr bwMode="auto">
            <a:xfrm>
              <a:off x="1428750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5" name="Rectangle 50"/>
            <p:cNvSpPr>
              <a:spLocks noChangeArrowheads="1"/>
            </p:cNvSpPr>
            <p:nvPr/>
          </p:nvSpPr>
          <p:spPr bwMode="auto">
            <a:xfrm>
              <a:off x="1785938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6" name="Rectangle 50"/>
            <p:cNvSpPr>
              <a:spLocks noChangeArrowheads="1"/>
            </p:cNvSpPr>
            <p:nvPr/>
          </p:nvSpPr>
          <p:spPr bwMode="auto">
            <a:xfrm>
              <a:off x="2143125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7" name="Rectangle 50"/>
            <p:cNvSpPr>
              <a:spLocks noChangeArrowheads="1"/>
            </p:cNvSpPr>
            <p:nvPr/>
          </p:nvSpPr>
          <p:spPr bwMode="auto">
            <a:xfrm>
              <a:off x="2489200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8" name="Rectangle 50"/>
            <p:cNvSpPr>
              <a:spLocks noChangeArrowheads="1"/>
            </p:cNvSpPr>
            <p:nvPr/>
          </p:nvSpPr>
          <p:spPr bwMode="auto">
            <a:xfrm>
              <a:off x="2846388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9" name="Rectangle 50"/>
            <p:cNvSpPr>
              <a:spLocks noChangeArrowheads="1"/>
            </p:cNvSpPr>
            <p:nvPr/>
          </p:nvSpPr>
          <p:spPr bwMode="auto">
            <a:xfrm>
              <a:off x="3203575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0" name="Rectangle 50"/>
            <p:cNvSpPr>
              <a:spLocks noChangeArrowheads="1"/>
            </p:cNvSpPr>
            <p:nvPr/>
          </p:nvSpPr>
          <p:spPr bwMode="auto">
            <a:xfrm>
              <a:off x="3560763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1" name="Rectangle 50"/>
            <p:cNvSpPr>
              <a:spLocks noChangeArrowheads="1"/>
            </p:cNvSpPr>
            <p:nvPr/>
          </p:nvSpPr>
          <p:spPr bwMode="auto">
            <a:xfrm>
              <a:off x="1071563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2" name="Rectangle 50"/>
            <p:cNvSpPr>
              <a:spLocks noChangeArrowheads="1"/>
            </p:cNvSpPr>
            <p:nvPr/>
          </p:nvSpPr>
          <p:spPr bwMode="auto">
            <a:xfrm>
              <a:off x="1428750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3" name="Rectangle 50"/>
            <p:cNvSpPr>
              <a:spLocks noChangeArrowheads="1"/>
            </p:cNvSpPr>
            <p:nvPr/>
          </p:nvSpPr>
          <p:spPr bwMode="auto">
            <a:xfrm>
              <a:off x="1785938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4" name="Rectangle 50"/>
            <p:cNvSpPr>
              <a:spLocks noChangeArrowheads="1"/>
            </p:cNvSpPr>
            <p:nvPr/>
          </p:nvSpPr>
          <p:spPr bwMode="auto">
            <a:xfrm>
              <a:off x="2143125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5" name="Rectangle 50"/>
            <p:cNvSpPr>
              <a:spLocks noChangeArrowheads="1"/>
            </p:cNvSpPr>
            <p:nvPr/>
          </p:nvSpPr>
          <p:spPr bwMode="auto">
            <a:xfrm>
              <a:off x="2489200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6" name="Rectangle 50"/>
            <p:cNvSpPr>
              <a:spLocks noChangeArrowheads="1"/>
            </p:cNvSpPr>
            <p:nvPr/>
          </p:nvSpPr>
          <p:spPr bwMode="auto">
            <a:xfrm>
              <a:off x="2846388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7" name="Rectangle 50"/>
            <p:cNvSpPr>
              <a:spLocks noChangeArrowheads="1"/>
            </p:cNvSpPr>
            <p:nvPr/>
          </p:nvSpPr>
          <p:spPr bwMode="auto">
            <a:xfrm>
              <a:off x="3203575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8" name="Rectangle 50"/>
            <p:cNvSpPr>
              <a:spLocks noChangeArrowheads="1"/>
            </p:cNvSpPr>
            <p:nvPr/>
          </p:nvSpPr>
          <p:spPr bwMode="auto">
            <a:xfrm>
              <a:off x="3560763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9" name="Rectangle 50"/>
            <p:cNvSpPr>
              <a:spLocks noChangeArrowheads="1"/>
            </p:cNvSpPr>
            <p:nvPr/>
          </p:nvSpPr>
          <p:spPr bwMode="auto">
            <a:xfrm>
              <a:off x="1071563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0" name="Rectangle 50"/>
            <p:cNvSpPr>
              <a:spLocks noChangeArrowheads="1"/>
            </p:cNvSpPr>
            <p:nvPr/>
          </p:nvSpPr>
          <p:spPr bwMode="auto">
            <a:xfrm>
              <a:off x="1428750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1" name="Rectangle 50"/>
            <p:cNvSpPr>
              <a:spLocks noChangeArrowheads="1"/>
            </p:cNvSpPr>
            <p:nvPr/>
          </p:nvSpPr>
          <p:spPr bwMode="auto">
            <a:xfrm>
              <a:off x="1785938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2" name="Rectangle 50"/>
            <p:cNvSpPr>
              <a:spLocks noChangeArrowheads="1"/>
            </p:cNvSpPr>
            <p:nvPr/>
          </p:nvSpPr>
          <p:spPr bwMode="auto">
            <a:xfrm>
              <a:off x="2143125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3" name="Rectangle 50"/>
            <p:cNvSpPr>
              <a:spLocks noChangeArrowheads="1"/>
            </p:cNvSpPr>
            <p:nvPr/>
          </p:nvSpPr>
          <p:spPr bwMode="auto">
            <a:xfrm>
              <a:off x="2489200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4" name="Rectangle 50"/>
            <p:cNvSpPr>
              <a:spLocks noChangeArrowheads="1"/>
            </p:cNvSpPr>
            <p:nvPr/>
          </p:nvSpPr>
          <p:spPr bwMode="auto">
            <a:xfrm>
              <a:off x="2846388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5" name="Rectangle 50"/>
            <p:cNvSpPr>
              <a:spLocks noChangeArrowheads="1"/>
            </p:cNvSpPr>
            <p:nvPr/>
          </p:nvSpPr>
          <p:spPr bwMode="auto">
            <a:xfrm>
              <a:off x="3203575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6" name="Rectangle 50"/>
            <p:cNvSpPr>
              <a:spLocks noChangeArrowheads="1"/>
            </p:cNvSpPr>
            <p:nvPr/>
          </p:nvSpPr>
          <p:spPr bwMode="auto">
            <a:xfrm>
              <a:off x="3560763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7" name="Rectangle 50"/>
            <p:cNvSpPr>
              <a:spLocks noChangeArrowheads="1"/>
            </p:cNvSpPr>
            <p:nvPr/>
          </p:nvSpPr>
          <p:spPr bwMode="auto">
            <a:xfrm>
              <a:off x="1071563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8" name="Rectangle 50"/>
            <p:cNvSpPr>
              <a:spLocks noChangeArrowheads="1"/>
            </p:cNvSpPr>
            <p:nvPr/>
          </p:nvSpPr>
          <p:spPr bwMode="auto">
            <a:xfrm>
              <a:off x="1428750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9" name="Rectangle 50"/>
            <p:cNvSpPr>
              <a:spLocks noChangeArrowheads="1"/>
            </p:cNvSpPr>
            <p:nvPr/>
          </p:nvSpPr>
          <p:spPr bwMode="auto">
            <a:xfrm>
              <a:off x="1785938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0" name="Rectangle 50"/>
            <p:cNvSpPr>
              <a:spLocks noChangeArrowheads="1"/>
            </p:cNvSpPr>
            <p:nvPr/>
          </p:nvSpPr>
          <p:spPr bwMode="auto">
            <a:xfrm>
              <a:off x="2143125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1" name="Rectangle 50"/>
            <p:cNvSpPr>
              <a:spLocks noChangeArrowheads="1"/>
            </p:cNvSpPr>
            <p:nvPr/>
          </p:nvSpPr>
          <p:spPr bwMode="auto">
            <a:xfrm>
              <a:off x="2489200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2" name="Rectangle 50"/>
            <p:cNvSpPr>
              <a:spLocks noChangeArrowheads="1"/>
            </p:cNvSpPr>
            <p:nvPr/>
          </p:nvSpPr>
          <p:spPr bwMode="auto">
            <a:xfrm>
              <a:off x="2846388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3" name="Rectangle 50"/>
            <p:cNvSpPr>
              <a:spLocks noChangeArrowheads="1"/>
            </p:cNvSpPr>
            <p:nvPr/>
          </p:nvSpPr>
          <p:spPr bwMode="auto">
            <a:xfrm>
              <a:off x="3203575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4" name="Rectangle 50"/>
            <p:cNvSpPr>
              <a:spLocks noChangeArrowheads="1"/>
            </p:cNvSpPr>
            <p:nvPr/>
          </p:nvSpPr>
          <p:spPr bwMode="auto">
            <a:xfrm>
              <a:off x="3560763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5" name="Rectangle 50"/>
            <p:cNvSpPr>
              <a:spLocks noChangeArrowheads="1"/>
            </p:cNvSpPr>
            <p:nvPr/>
          </p:nvSpPr>
          <p:spPr bwMode="auto">
            <a:xfrm>
              <a:off x="1071563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6" name="Rectangle 50"/>
            <p:cNvSpPr>
              <a:spLocks noChangeArrowheads="1"/>
            </p:cNvSpPr>
            <p:nvPr/>
          </p:nvSpPr>
          <p:spPr bwMode="auto">
            <a:xfrm>
              <a:off x="1428750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7" name="Rectangle 50"/>
            <p:cNvSpPr>
              <a:spLocks noChangeArrowheads="1"/>
            </p:cNvSpPr>
            <p:nvPr/>
          </p:nvSpPr>
          <p:spPr bwMode="auto">
            <a:xfrm>
              <a:off x="1785938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8" name="Rectangle 50"/>
            <p:cNvSpPr>
              <a:spLocks noChangeArrowheads="1"/>
            </p:cNvSpPr>
            <p:nvPr/>
          </p:nvSpPr>
          <p:spPr bwMode="auto">
            <a:xfrm>
              <a:off x="2143125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9" name="Rectangle 50"/>
            <p:cNvSpPr>
              <a:spLocks noChangeArrowheads="1"/>
            </p:cNvSpPr>
            <p:nvPr/>
          </p:nvSpPr>
          <p:spPr bwMode="auto">
            <a:xfrm>
              <a:off x="2489200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0" name="Rectangle 50"/>
            <p:cNvSpPr>
              <a:spLocks noChangeArrowheads="1"/>
            </p:cNvSpPr>
            <p:nvPr/>
          </p:nvSpPr>
          <p:spPr bwMode="auto">
            <a:xfrm>
              <a:off x="2846388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1" name="Rectangle 50"/>
            <p:cNvSpPr>
              <a:spLocks noChangeArrowheads="1"/>
            </p:cNvSpPr>
            <p:nvPr/>
          </p:nvSpPr>
          <p:spPr bwMode="auto">
            <a:xfrm>
              <a:off x="3203575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2" name="Rectangle 50"/>
            <p:cNvSpPr>
              <a:spLocks noChangeArrowheads="1"/>
            </p:cNvSpPr>
            <p:nvPr/>
          </p:nvSpPr>
          <p:spPr bwMode="auto">
            <a:xfrm>
              <a:off x="3560763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3" name="Rectangle 50"/>
            <p:cNvSpPr>
              <a:spLocks noChangeArrowheads="1"/>
            </p:cNvSpPr>
            <p:nvPr/>
          </p:nvSpPr>
          <p:spPr bwMode="auto">
            <a:xfrm>
              <a:off x="1071563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4" name="Rectangle 50"/>
            <p:cNvSpPr>
              <a:spLocks noChangeArrowheads="1"/>
            </p:cNvSpPr>
            <p:nvPr/>
          </p:nvSpPr>
          <p:spPr bwMode="auto">
            <a:xfrm>
              <a:off x="1428750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5" name="Rectangle 50"/>
            <p:cNvSpPr>
              <a:spLocks noChangeArrowheads="1"/>
            </p:cNvSpPr>
            <p:nvPr/>
          </p:nvSpPr>
          <p:spPr bwMode="auto">
            <a:xfrm>
              <a:off x="1785938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6" name="Rectangle 50"/>
            <p:cNvSpPr>
              <a:spLocks noChangeArrowheads="1"/>
            </p:cNvSpPr>
            <p:nvPr/>
          </p:nvSpPr>
          <p:spPr bwMode="auto">
            <a:xfrm>
              <a:off x="2143125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7" name="Rectangle 50"/>
            <p:cNvSpPr>
              <a:spLocks noChangeArrowheads="1"/>
            </p:cNvSpPr>
            <p:nvPr/>
          </p:nvSpPr>
          <p:spPr bwMode="auto">
            <a:xfrm>
              <a:off x="2489200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8" name="Rectangle 50"/>
            <p:cNvSpPr>
              <a:spLocks noChangeArrowheads="1"/>
            </p:cNvSpPr>
            <p:nvPr/>
          </p:nvSpPr>
          <p:spPr bwMode="auto">
            <a:xfrm>
              <a:off x="2846388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9" name="Rectangle 50"/>
            <p:cNvSpPr>
              <a:spLocks noChangeArrowheads="1"/>
            </p:cNvSpPr>
            <p:nvPr/>
          </p:nvSpPr>
          <p:spPr bwMode="auto">
            <a:xfrm>
              <a:off x="3203575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0" name="Rectangle 50"/>
            <p:cNvSpPr>
              <a:spLocks noChangeArrowheads="1"/>
            </p:cNvSpPr>
            <p:nvPr/>
          </p:nvSpPr>
          <p:spPr bwMode="auto">
            <a:xfrm>
              <a:off x="3560763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1" name="Rectangle 50"/>
            <p:cNvSpPr>
              <a:spLocks noChangeArrowheads="1"/>
            </p:cNvSpPr>
            <p:nvPr/>
          </p:nvSpPr>
          <p:spPr bwMode="auto">
            <a:xfrm>
              <a:off x="1071563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2" name="Rectangle 50"/>
            <p:cNvSpPr>
              <a:spLocks noChangeArrowheads="1"/>
            </p:cNvSpPr>
            <p:nvPr/>
          </p:nvSpPr>
          <p:spPr bwMode="auto">
            <a:xfrm>
              <a:off x="1428750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3" name="Rectangle 50"/>
            <p:cNvSpPr>
              <a:spLocks noChangeArrowheads="1"/>
            </p:cNvSpPr>
            <p:nvPr/>
          </p:nvSpPr>
          <p:spPr bwMode="auto">
            <a:xfrm>
              <a:off x="1785938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4" name="Rectangle 50"/>
            <p:cNvSpPr>
              <a:spLocks noChangeArrowheads="1"/>
            </p:cNvSpPr>
            <p:nvPr/>
          </p:nvSpPr>
          <p:spPr bwMode="auto">
            <a:xfrm>
              <a:off x="2143125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5" name="Rectangle 50"/>
            <p:cNvSpPr>
              <a:spLocks noChangeArrowheads="1"/>
            </p:cNvSpPr>
            <p:nvPr/>
          </p:nvSpPr>
          <p:spPr bwMode="auto">
            <a:xfrm>
              <a:off x="2489200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6" name="Rectangle 50"/>
            <p:cNvSpPr>
              <a:spLocks noChangeArrowheads="1"/>
            </p:cNvSpPr>
            <p:nvPr/>
          </p:nvSpPr>
          <p:spPr bwMode="auto">
            <a:xfrm>
              <a:off x="2846388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7" name="Rectangle 50"/>
            <p:cNvSpPr>
              <a:spLocks noChangeArrowheads="1"/>
            </p:cNvSpPr>
            <p:nvPr/>
          </p:nvSpPr>
          <p:spPr bwMode="auto">
            <a:xfrm>
              <a:off x="3203575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8" name="Rectangle 50"/>
            <p:cNvSpPr>
              <a:spLocks noChangeArrowheads="1"/>
            </p:cNvSpPr>
            <p:nvPr/>
          </p:nvSpPr>
          <p:spPr bwMode="auto">
            <a:xfrm>
              <a:off x="3560763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9" name="Rectangle 50"/>
            <p:cNvSpPr>
              <a:spLocks noChangeArrowheads="1"/>
            </p:cNvSpPr>
            <p:nvPr/>
          </p:nvSpPr>
          <p:spPr bwMode="auto">
            <a:xfrm>
              <a:off x="1071563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0" name="Rectangle 50"/>
            <p:cNvSpPr>
              <a:spLocks noChangeArrowheads="1"/>
            </p:cNvSpPr>
            <p:nvPr/>
          </p:nvSpPr>
          <p:spPr bwMode="auto">
            <a:xfrm>
              <a:off x="1428750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1" name="Rectangle 50"/>
            <p:cNvSpPr>
              <a:spLocks noChangeArrowheads="1"/>
            </p:cNvSpPr>
            <p:nvPr/>
          </p:nvSpPr>
          <p:spPr bwMode="auto">
            <a:xfrm>
              <a:off x="1785938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2" name="Rectangle 50"/>
            <p:cNvSpPr>
              <a:spLocks noChangeArrowheads="1"/>
            </p:cNvSpPr>
            <p:nvPr/>
          </p:nvSpPr>
          <p:spPr bwMode="auto">
            <a:xfrm>
              <a:off x="2143125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3" name="Rectangle 50"/>
            <p:cNvSpPr>
              <a:spLocks noChangeArrowheads="1"/>
            </p:cNvSpPr>
            <p:nvPr/>
          </p:nvSpPr>
          <p:spPr bwMode="auto">
            <a:xfrm>
              <a:off x="2489200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4" name="Rectangle 50"/>
            <p:cNvSpPr>
              <a:spLocks noChangeArrowheads="1"/>
            </p:cNvSpPr>
            <p:nvPr/>
          </p:nvSpPr>
          <p:spPr bwMode="auto">
            <a:xfrm>
              <a:off x="2846388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5" name="Rectangle 50"/>
            <p:cNvSpPr>
              <a:spLocks noChangeArrowheads="1"/>
            </p:cNvSpPr>
            <p:nvPr/>
          </p:nvSpPr>
          <p:spPr bwMode="auto">
            <a:xfrm>
              <a:off x="3203575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6" name="Rectangle 50"/>
            <p:cNvSpPr>
              <a:spLocks noChangeArrowheads="1"/>
            </p:cNvSpPr>
            <p:nvPr/>
          </p:nvSpPr>
          <p:spPr bwMode="auto">
            <a:xfrm>
              <a:off x="3560763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7" name="Rectangle 50"/>
            <p:cNvSpPr>
              <a:spLocks noChangeArrowheads="1"/>
            </p:cNvSpPr>
            <p:nvPr/>
          </p:nvSpPr>
          <p:spPr bwMode="auto">
            <a:xfrm>
              <a:off x="2143125" y="2714625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8" name="Rectangle 50"/>
            <p:cNvSpPr>
              <a:spLocks noChangeArrowheads="1"/>
            </p:cNvSpPr>
            <p:nvPr/>
          </p:nvSpPr>
          <p:spPr bwMode="auto">
            <a:xfrm>
              <a:off x="357188" y="2714625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9" name="Rectangle 50"/>
            <p:cNvSpPr>
              <a:spLocks noChangeArrowheads="1"/>
            </p:cNvSpPr>
            <p:nvPr/>
          </p:nvSpPr>
          <p:spPr bwMode="auto">
            <a:xfrm>
              <a:off x="2857500" y="6215063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0" name="Rectangle 50"/>
            <p:cNvSpPr>
              <a:spLocks noChangeArrowheads="1"/>
            </p:cNvSpPr>
            <p:nvPr/>
          </p:nvSpPr>
          <p:spPr bwMode="auto">
            <a:xfrm>
              <a:off x="1071563" y="6215063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1" name="Rectangle 50"/>
            <p:cNvSpPr>
              <a:spLocks noChangeArrowheads="1"/>
            </p:cNvSpPr>
            <p:nvPr/>
          </p:nvSpPr>
          <p:spPr bwMode="auto">
            <a:xfrm>
              <a:off x="357188" y="3357562"/>
              <a:ext cx="642937" cy="1714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2" name="Rectangle 50"/>
            <p:cNvSpPr>
              <a:spLocks noChangeArrowheads="1"/>
            </p:cNvSpPr>
            <p:nvPr/>
          </p:nvSpPr>
          <p:spPr bwMode="auto">
            <a:xfrm>
              <a:off x="357188" y="5143501"/>
              <a:ext cx="642937" cy="1643062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3" name="Rectangle 50"/>
            <p:cNvSpPr>
              <a:spLocks noChangeArrowheads="1"/>
            </p:cNvSpPr>
            <p:nvPr/>
          </p:nvSpPr>
          <p:spPr bwMode="auto">
            <a:xfrm>
              <a:off x="3929063" y="4429125"/>
              <a:ext cx="642937" cy="1714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4" name="Rectangle 50"/>
            <p:cNvSpPr>
              <a:spLocks noChangeArrowheads="1"/>
            </p:cNvSpPr>
            <p:nvPr/>
          </p:nvSpPr>
          <p:spPr bwMode="auto">
            <a:xfrm>
              <a:off x="3929063" y="2714625"/>
              <a:ext cx="642937" cy="1643062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5" name="Rectangle 50"/>
            <p:cNvSpPr>
              <a:spLocks noChangeArrowheads="1"/>
            </p:cNvSpPr>
            <p:nvPr/>
          </p:nvSpPr>
          <p:spPr bwMode="auto">
            <a:xfrm>
              <a:off x="1703388" y="292893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6" name="Rectangle 50"/>
            <p:cNvSpPr>
              <a:spLocks noChangeArrowheads="1"/>
            </p:cNvSpPr>
            <p:nvPr/>
          </p:nvSpPr>
          <p:spPr bwMode="auto">
            <a:xfrm>
              <a:off x="1346200" y="2928937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7" name="Rectangle 50"/>
            <p:cNvSpPr>
              <a:spLocks noChangeArrowheads="1"/>
            </p:cNvSpPr>
            <p:nvPr/>
          </p:nvSpPr>
          <p:spPr bwMode="auto">
            <a:xfrm>
              <a:off x="3489325" y="2928937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8" name="Rectangle 50"/>
            <p:cNvSpPr>
              <a:spLocks noChangeArrowheads="1"/>
            </p:cNvSpPr>
            <p:nvPr/>
          </p:nvSpPr>
          <p:spPr bwMode="auto">
            <a:xfrm>
              <a:off x="3132138" y="292893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9" name="Rectangle 50"/>
            <p:cNvSpPr>
              <a:spLocks noChangeArrowheads="1"/>
            </p:cNvSpPr>
            <p:nvPr/>
          </p:nvSpPr>
          <p:spPr bwMode="auto">
            <a:xfrm>
              <a:off x="3989388" y="400050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0" name="Rectangle 50"/>
            <p:cNvSpPr>
              <a:spLocks noChangeArrowheads="1"/>
            </p:cNvSpPr>
            <p:nvPr/>
          </p:nvSpPr>
          <p:spPr bwMode="auto">
            <a:xfrm>
              <a:off x="3989388" y="3643312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1" name="Rectangle 50"/>
            <p:cNvSpPr>
              <a:spLocks noChangeArrowheads="1"/>
            </p:cNvSpPr>
            <p:nvPr/>
          </p:nvSpPr>
          <p:spPr bwMode="auto">
            <a:xfrm>
              <a:off x="4000500" y="5786438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2" name="Rectangle 50"/>
            <p:cNvSpPr>
              <a:spLocks noChangeArrowheads="1"/>
            </p:cNvSpPr>
            <p:nvPr/>
          </p:nvSpPr>
          <p:spPr bwMode="auto">
            <a:xfrm>
              <a:off x="4000500" y="542925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3" name="Rectangle 50"/>
            <p:cNvSpPr>
              <a:spLocks noChangeArrowheads="1"/>
            </p:cNvSpPr>
            <p:nvPr/>
          </p:nvSpPr>
          <p:spPr bwMode="auto">
            <a:xfrm>
              <a:off x="2928938" y="6286501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4" name="Rectangle 50"/>
            <p:cNvSpPr>
              <a:spLocks noChangeArrowheads="1"/>
            </p:cNvSpPr>
            <p:nvPr/>
          </p:nvSpPr>
          <p:spPr bwMode="auto">
            <a:xfrm>
              <a:off x="3286125" y="628650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5" name="Rectangle 50"/>
            <p:cNvSpPr>
              <a:spLocks noChangeArrowheads="1"/>
            </p:cNvSpPr>
            <p:nvPr/>
          </p:nvSpPr>
          <p:spPr bwMode="auto">
            <a:xfrm>
              <a:off x="1143000" y="628650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6" name="Rectangle 50"/>
            <p:cNvSpPr>
              <a:spLocks noChangeArrowheads="1"/>
            </p:cNvSpPr>
            <p:nvPr/>
          </p:nvSpPr>
          <p:spPr bwMode="auto">
            <a:xfrm>
              <a:off x="1500188" y="6286501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7" name="Rectangle 50"/>
            <p:cNvSpPr>
              <a:spLocks noChangeArrowheads="1"/>
            </p:cNvSpPr>
            <p:nvPr/>
          </p:nvSpPr>
          <p:spPr bwMode="auto">
            <a:xfrm>
              <a:off x="642938" y="378618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8" name="Rectangle 50"/>
            <p:cNvSpPr>
              <a:spLocks noChangeArrowheads="1"/>
            </p:cNvSpPr>
            <p:nvPr/>
          </p:nvSpPr>
          <p:spPr bwMode="auto">
            <a:xfrm>
              <a:off x="642938" y="342900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9" name="Rectangle 50"/>
            <p:cNvSpPr>
              <a:spLocks noChangeArrowheads="1"/>
            </p:cNvSpPr>
            <p:nvPr/>
          </p:nvSpPr>
          <p:spPr bwMode="auto">
            <a:xfrm>
              <a:off x="642938" y="5572126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0" name="Rectangle 50"/>
            <p:cNvSpPr>
              <a:spLocks noChangeArrowheads="1"/>
            </p:cNvSpPr>
            <p:nvPr/>
          </p:nvSpPr>
          <p:spPr bwMode="auto">
            <a:xfrm>
              <a:off x="642938" y="5214938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1" name="正方形/長方形 290"/>
            <p:cNvSpPr/>
            <p:nvPr/>
          </p:nvSpPr>
          <p:spPr bwMode="auto">
            <a:xfrm>
              <a:off x="128585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92" name="正方形/長方形 291"/>
            <p:cNvSpPr/>
            <p:nvPr/>
          </p:nvSpPr>
          <p:spPr bwMode="auto">
            <a:xfrm>
              <a:off x="200023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93" name="正方形/長方形 292"/>
            <p:cNvSpPr/>
            <p:nvPr/>
          </p:nvSpPr>
          <p:spPr bwMode="auto">
            <a:xfrm>
              <a:off x="271461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94" name="正方形/長方形 293"/>
            <p:cNvSpPr/>
            <p:nvPr/>
          </p:nvSpPr>
          <p:spPr bwMode="auto">
            <a:xfrm>
              <a:off x="342899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95" name="正方形/長方形 294"/>
            <p:cNvSpPr/>
            <p:nvPr/>
          </p:nvSpPr>
          <p:spPr bwMode="auto">
            <a:xfrm>
              <a:off x="128585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68" name="正方形/長方形 367"/>
            <p:cNvSpPr/>
            <p:nvPr/>
          </p:nvSpPr>
          <p:spPr bwMode="auto">
            <a:xfrm>
              <a:off x="200023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69" name="正方形/長方形 368"/>
            <p:cNvSpPr/>
            <p:nvPr/>
          </p:nvSpPr>
          <p:spPr bwMode="auto">
            <a:xfrm>
              <a:off x="271461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0" name="正方形/長方形 369"/>
            <p:cNvSpPr/>
            <p:nvPr/>
          </p:nvSpPr>
          <p:spPr bwMode="auto">
            <a:xfrm>
              <a:off x="342899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1" name="正方形/長方形 370"/>
            <p:cNvSpPr/>
            <p:nvPr/>
          </p:nvSpPr>
          <p:spPr bwMode="auto">
            <a:xfrm>
              <a:off x="128585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2" name="正方形/長方形 371"/>
            <p:cNvSpPr/>
            <p:nvPr/>
          </p:nvSpPr>
          <p:spPr bwMode="auto">
            <a:xfrm>
              <a:off x="200023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3" name="正方形/長方形 372"/>
            <p:cNvSpPr/>
            <p:nvPr/>
          </p:nvSpPr>
          <p:spPr bwMode="auto">
            <a:xfrm>
              <a:off x="271461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4" name="正方形/長方形 373"/>
            <p:cNvSpPr/>
            <p:nvPr/>
          </p:nvSpPr>
          <p:spPr bwMode="auto">
            <a:xfrm>
              <a:off x="342899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5" name="正方形/長方形 374"/>
            <p:cNvSpPr/>
            <p:nvPr/>
          </p:nvSpPr>
          <p:spPr bwMode="auto">
            <a:xfrm>
              <a:off x="128585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6" name="正方形/長方形 375"/>
            <p:cNvSpPr/>
            <p:nvPr/>
          </p:nvSpPr>
          <p:spPr bwMode="auto">
            <a:xfrm>
              <a:off x="200023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7" name="正方形/長方形 376"/>
            <p:cNvSpPr/>
            <p:nvPr/>
          </p:nvSpPr>
          <p:spPr bwMode="auto">
            <a:xfrm>
              <a:off x="271461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8" name="正方形/長方形 377"/>
            <p:cNvSpPr/>
            <p:nvPr/>
          </p:nvSpPr>
          <p:spPr bwMode="auto">
            <a:xfrm>
              <a:off x="342899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379" name="直線コネクタ 378"/>
            <p:cNvCxnSpPr/>
            <p:nvPr/>
          </p:nvCxnSpPr>
          <p:spPr bwMode="auto">
            <a:xfrm rot="5400000">
              <a:off x="100010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0" name="直線コネクタ 379"/>
            <p:cNvCxnSpPr/>
            <p:nvPr/>
          </p:nvCxnSpPr>
          <p:spPr bwMode="auto">
            <a:xfrm rot="5400000">
              <a:off x="171448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1" name="直線コネクタ 380"/>
            <p:cNvCxnSpPr/>
            <p:nvPr/>
          </p:nvCxnSpPr>
          <p:spPr bwMode="auto">
            <a:xfrm rot="5400000">
              <a:off x="242886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2" name="直線コネクタ 381"/>
            <p:cNvCxnSpPr/>
            <p:nvPr/>
          </p:nvCxnSpPr>
          <p:spPr bwMode="auto">
            <a:xfrm rot="16200000" flipH="1">
              <a:off x="2428867" y="2500314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3" name="直線コネクタ 382"/>
            <p:cNvCxnSpPr/>
            <p:nvPr/>
          </p:nvCxnSpPr>
          <p:spPr bwMode="auto">
            <a:xfrm rot="16200000" flipH="1">
              <a:off x="2357415" y="321469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4" name="直線コネクタ 383"/>
            <p:cNvCxnSpPr/>
            <p:nvPr/>
          </p:nvCxnSpPr>
          <p:spPr bwMode="auto">
            <a:xfrm rot="16200000" flipH="1">
              <a:off x="2357415" y="392907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5" name="直線コネクタ 384"/>
            <p:cNvCxnSpPr/>
            <p:nvPr/>
          </p:nvCxnSpPr>
          <p:spPr bwMode="auto">
            <a:xfrm rot="16200000" flipH="1">
              <a:off x="2357415" y="464345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6" name="直線コネクタ 385"/>
            <p:cNvCxnSpPr/>
            <p:nvPr/>
          </p:nvCxnSpPr>
          <p:spPr bwMode="auto">
            <a:xfrm rot="5400000">
              <a:off x="285727" y="4714877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7" name="直線コネクタ 386"/>
            <p:cNvCxnSpPr/>
            <p:nvPr/>
          </p:nvCxnSpPr>
          <p:spPr bwMode="auto">
            <a:xfrm rot="16200000" flipH="1">
              <a:off x="1714479" y="3214685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8" name="直線コネクタ 387"/>
            <p:cNvCxnSpPr/>
            <p:nvPr/>
          </p:nvCxnSpPr>
          <p:spPr bwMode="auto">
            <a:xfrm rot="16200000" flipH="1">
              <a:off x="3143240" y="321468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9" name="直線コネクタ 388"/>
            <p:cNvCxnSpPr/>
            <p:nvPr/>
          </p:nvCxnSpPr>
          <p:spPr bwMode="auto">
            <a:xfrm rot="16200000" flipH="1">
              <a:off x="1285851" y="600076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0" name="直線コネクタ 389"/>
            <p:cNvCxnSpPr/>
            <p:nvPr/>
          </p:nvCxnSpPr>
          <p:spPr bwMode="auto">
            <a:xfrm rot="16200000" flipH="1">
              <a:off x="2714612" y="600076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1" name="直線コネクタ 390"/>
            <p:cNvCxnSpPr/>
            <p:nvPr/>
          </p:nvCxnSpPr>
          <p:spPr bwMode="auto">
            <a:xfrm flipV="1">
              <a:off x="785786" y="3643314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2" name="直線コネクタ 391"/>
            <p:cNvCxnSpPr/>
            <p:nvPr/>
          </p:nvCxnSpPr>
          <p:spPr bwMode="auto">
            <a:xfrm flipV="1">
              <a:off x="785786" y="5072074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3" name="直線コネクタ 392"/>
            <p:cNvCxnSpPr/>
            <p:nvPr/>
          </p:nvCxnSpPr>
          <p:spPr bwMode="auto">
            <a:xfrm flipV="1">
              <a:off x="3571867" y="5500703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4" name="直線コネクタ 393"/>
            <p:cNvCxnSpPr/>
            <p:nvPr/>
          </p:nvCxnSpPr>
          <p:spPr bwMode="auto">
            <a:xfrm flipV="1">
              <a:off x="3571868" y="4071943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48" name="タイトル 14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Wakeup latency impact </a:t>
            </a:r>
            <a:r>
              <a:rPr kumimoji="1" lang="en-US" altLang="ja-JP" sz="3200" dirty="0" smtClean="0"/>
              <a:t>on CMPs</a:t>
            </a:r>
            <a:endParaRPr kumimoji="1" lang="ja-JP" altLang="en-US" dirty="0"/>
          </a:p>
        </p:txBody>
      </p:sp>
      <p:sp>
        <p:nvSpPr>
          <p:cNvPr id="149" name="正方形/長方形 113"/>
          <p:cNvSpPr>
            <a:spLocks noChangeArrowheads="1"/>
          </p:cNvSpPr>
          <p:nvPr/>
        </p:nvSpPr>
        <p:spPr bwMode="auto">
          <a:xfrm>
            <a:off x="5429250" y="3786188"/>
            <a:ext cx="3357592" cy="2786084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50" name="正方形/長方形 149"/>
          <p:cNvSpPr/>
          <p:nvPr/>
        </p:nvSpPr>
        <p:spPr bwMode="auto">
          <a:xfrm>
            <a:off x="6000750" y="6172221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51" name="テキスト ボックス 179"/>
          <p:cNvSpPr txBox="1">
            <a:spLocks noChangeArrowheads="1"/>
          </p:cNvSpPr>
          <p:nvPr/>
        </p:nvSpPr>
        <p:spPr bwMode="auto">
          <a:xfrm>
            <a:off x="6357938" y="6029346"/>
            <a:ext cx="20505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On-chip router 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52" name="テキスト ボックス 100"/>
          <p:cNvSpPr txBox="1">
            <a:spLocks noChangeArrowheads="1"/>
          </p:cNvSpPr>
          <p:nvPr/>
        </p:nvSpPr>
        <p:spPr bwMode="auto">
          <a:xfrm>
            <a:off x="6354763" y="4071938"/>
            <a:ext cx="1663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>
                <a:cs typeface="Arial" charset="0"/>
              </a:rPr>
              <a:t>UltraSPARC </a:t>
            </a:r>
            <a:endParaRPr lang="ja-JP" altLang="en-US" sz="2000">
              <a:cs typeface="Arial" charset="0"/>
            </a:endParaRPr>
          </a:p>
        </p:txBody>
      </p:sp>
      <p:sp>
        <p:nvSpPr>
          <p:cNvPr id="153" name="Rectangle 50"/>
          <p:cNvSpPr>
            <a:spLocks noChangeArrowheads="1"/>
          </p:cNvSpPr>
          <p:nvPr/>
        </p:nvSpPr>
        <p:spPr bwMode="auto">
          <a:xfrm>
            <a:off x="5661025" y="4000500"/>
            <a:ext cx="642938" cy="5715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4" name="Rectangle 50"/>
          <p:cNvSpPr>
            <a:spLocks noChangeArrowheads="1"/>
          </p:cNvSpPr>
          <p:nvPr/>
        </p:nvSpPr>
        <p:spPr bwMode="auto">
          <a:xfrm>
            <a:off x="6007100" y="4857750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5" name="Rectangle 50"/>
          <p:cNvSpPr>
            <a:spLocks noChangeArrowheads="1"/>
          </p:cNvSpPr>
          <p:nvPr/>
        </p:nvSpPr>
        <p:spPr bwMode="auto">
          <a:xfrm>
            <a:off x="5649913" y="4857750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6" name="テキスト ボックス 106"/>
          <p:cNvSpPr txBox="1">
            <a:spLocks noChangeArrowheads="1"/>
          </p:cNvSpPr>
          <p:nvPr/>
        </p:nvSpPr>
        <p:spPr bwMode="auto">
          <a:xfrm>
            <a:off x="6354763" y="4671964"/>
            <a:ext cx="219002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L1</a:t>
            </a:r>
            <a:r>
              <a:rPr lang="ja-JP" altLang="en-US" sz="2000" dirty="0" smtClean="0">
                <a:cs typeface="Arial" charset="0"/>
              </a:rPr>
              <a:t> </a:t>
            </a:r>
            <a:r>
              <a:rPr lang="en-US" altLang="ja-JP" sz="2000" dirty="0" smtClean="0">
                <a:cs typeface="Arial" charset="0"/>
              </a:rPr>
              <a:t>cache</a:t>
            </a:r>
            <a:r>
              <a:rPr lang="ja-JP" altLang="en-US" sz="2000" dirty="0" smtClean="0">
                <a:cs typeface="Arial" charset="0"/>
              </a:rPr>
              <a:t> </a:t>
            </a:r>
            <a:r>
              <a:rPr lang="en-US" altLang="ja-JP" sz="2000" dirty="0">
                <a:cs typeface="Arial" charset="0"/>
              </a:rPr>
              <a:t>(I &amp; D) 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57" name="Rectangle 50"/>
          <p:cNvSpPr>
            <a:spLocks noChangeArrowheads="1"/>
          </p:cNvSpPr>
          <p:nvPr/>
        </p:nvSpPr>
        <p:spPr bwMode="auto">
          <a:xfrm>
            <a:off x="5846763" y="550068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8" name="テキスト ボックス 108"/>
          <p:cNvSpPr txBox="1">
            <a:spLocks noChangeArrowheads="1"/>
          </p:cNvSpPr>
          <p:nvPr/>
        </p:nvSpPr>
        <p:spPr bwMode="auto">
          <a:xfrm>
            <a:off x="6357938" y="5314892"/>
            <a:ext cx="19527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L2</a:t>
            </a:r>
            <a:r>
              <a:rPr lang="ja-JP" altLang="en-US" sz="2000" dirty="0" smtClean="0">
                <a:cs typeface="Arial" charset="0"/>
              </a:rPr>
              <a:t> </a:t>
            </a:r>
            <a:r>
              <a:rPr lang="en-US" altLang="ja-JP" sz="2000" dirty="0" smtClean="0">
                <a:cs typeface="Arial" charset="0"/>
              </a:rPr>
              <a:t>cache bank 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59" name="テキスト ボックス 106"/>
          <p:cNvSpPr txBox="1">
            <a:spLocks noChangeArrowheads="1"/>
          </p:cNvSpPr>
          <p:nvPr/>
        </p:nvSpPr>
        <p:spPr bwMode="auto">
          <a:xfrm>
            <a:off x="7500958" y="4957716"/>
            <a:ext cx="9460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(16kB)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60" name="テキスト ボックス 106"/>
          <p:cNvSpPr txBox="1">
            <a:spLocks noChangeArrowheads="1"/>
          </p:cNvSpPr>
          <p:nvPr/>
        </p:nvSpPr>
        <p:spPr bwMode="auto">
          <a:xfrm>
            <a:off x="6572264" y="5600658"/>
            <a:ext cx="1996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(256kB, 4-way)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61" name="テキスト ボックス 202"/>
          <p:cNvSpPr txBox="1">
            <a:spLocks noChangeArrowheads="1"/>
          </p:cNvSpPr>
          <p:nvPr/>
        </p:nvSpPr>
        <p:spPr bwMode="auto">
          <a:xfrm>
            <a:off x="3224194" y="1385816"/>
            <a:ext cx="22765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[RC] [VSA] [ST]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41" name="テキスト ボックス 202"/>
          <p:cNvSpPr txBox="1">
            <a:spLocks noChangeArrowheads="1"/>
          </p:cNvSpPr>
          <p:nvPr/>
        </p:nvSpPr>
        <p:spPr bwMode="auto">
          <a:xfrm>
            <a:off x="6072198" y="1462083"/>
            <a:ext cx="321471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dirty="0">
                <a:cs typeface="Arial" charset="0"/>
              </a:rPr>
              <a:t>radix, </a:t>
            </a:r>
            <a:r>
              <a:rPr lang="en-US" altLang="ja-JP" sz="2000" dirty="0" err="1">
                <a:cs typeface="Arial" charset="0"/>
              </a:rPr>
              <a:t>lu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fft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barnes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smtClean="0">
                <a:cs typeface="Arial" charset="0"/>
              </a:rPr>
              <a:t>ocean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raytrace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volrend</a:t>
            </a:r>
            <a:r>
              <a:rPr lang="en-US" altLang="ja-JP" sz="2000" dirty="0">
                <a:cs typeface="Arial" charset="0"/>
              </a:rPr>
              <a:t>, water-ns, water-sp, </a:t>
            </a:r>
            <a:r>
              <a:rPr lang="en-US" altLang="ja-JP" sz="2000" dirty="0" err="1">
                <a:cs typeface="Arial" charset="0"/>
              </a:rPr>
              <a:t>fmm</a:t>
            </a:r>
            <a:r>
              <a:rPr lang="en-US" altLang="ja-JP" sz="2000" dirty="0">
                <a:cs typeface="Arial" charset="0"/>
              </a:rPr>
              <a:t> </a:t>
            </a:r>
            <a:r>
              <a:rPr lang="en-US" altLang="ja-JP" sz="2000" dirty="0" smtClean="0">
                <a:cs typeface="Arial" charset="0"/>
              </a:rPr>
              <a:t>(10 applications)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7215206" y="1142984"/>
            <a:ext cx="19944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[Martin,CAN’05]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正方形/長方形 146"/>
          <p:cNvSpPr/>
          <p:nvPr/>
        </p:nvSpPr>
        <p:spPr bwMode="auto">
          <a:xfrm>
            <a:off x="5000628" y="3390599"/>
            <a:ext cx="4000528" cy="3429024"/>
          </a:xfrm>
          <a:prstGeom prst="rect">
            <a:avLst/>
          </a:prstGeom>
          <a:solidFill>
            <a:srgbClr val="FFFFCC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946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57250"/>
            <a:ext cx="8772525" cy="2071688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Full system CMP simulator: GEMS/</a:t>
            </a:r>
            <a:r>
              <a:rPr lang="en-US" altLang="ja-JP" dirty="0" err="1" smtClean="0"/>
              <a:t>Simics</a:t>
            </a:r>
            <a:endParaRPr lang="en-US" altLang="ja-JP" dirty="0" smtClean="0"/>
          </a:p>
          <a:p>
            <a:pPr lvl="1" eaLnBrk="1" hangingPunct="1"/>
            <a:r>
              <a:rPr lang="en-US" altLang="ja-JP" dirty="0" smtClean="0"/>
              <a:t>3-cycle router</a:t>
            </a:r>
          </a:p>
          <a:p>
            <a:pPr lvl="1" eaLnBrk="1" hangingPunct="1"/>
            <a:r>
              <a:rPr lang="en-US" altLang="ja-JP" dirty="0" smtClean="0"/>
              <a:t>Wakeup latencies: 2, 3, 4 cycles</a:t>
            </a:r>
          </a:p>
          <a:p>
            <a:pPr lvl="1" eaLnBrk="1" hangingPunct="1"/>
            <a:r>
              <a:rPr lang="en-US" altLang="ja-JP" dirty="0" smtClean="0"/>
              <a:t>SPLASH-2 benchmark (8 threads)</a:t>
            </a:r>
          </a:p>
        </p:txBody>
      </p:sp>
      <p:grpSp>
        <p:nvGrpSpPr>
          <p:cNvPr id="2" name="グループ化 201"/>
          <p:cNvGrpSpPr/>
          <p:nvPr/>
        </p:nvGrpSpPr>
        <p:grpSpPr>
          <a:xfrm>
            <a:off x="357188" y="2714625"/>
            <a:ext cx="4214812" cy="4071938"/>
            <a:chOff x="357188" y="2714625"/>
            <a:chExt cx="4214812" cy="4071938"/>
          </a:xfrm>
        </p:grpSpPr>
        <p:sp>
          <p:nvSpPr>
            <p:cNvPr id="203" name="Rectangle 50"/>
            <p:cNvSpPr>
              <a:spLocks noChangeArrowheads="1"/>
            </p:cNvSpPr>
            <p:nvPr/>
          </p:nvSpPr>
          <p:spPr bwMode="auto">
            <a:xfrm>
              <a:off x="1071563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4" name="Rectangle 50"/>
            <p:cNvSpPr>
              <a:spLocks noChangeArrowheads="1"/>
            </p:cNvSpPr>
            <p:nvPr/>
          </p:nvSpPr>
          <p:spPr bwMode="auto">
            <a:xfrm>
              <a:off x="1428750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5" name="Rectangle 50"/>
            <p:cNvSpPr>
              <a:spLocks noChangeArrowheads="1"/>
            </p:cNvSpPr>
            <p:nvPr/>
          </p:nvSpPr>
          <p:spPr bwMode="auto">
            <a:xfrm>
              <a:off x="1785938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6" name="Rectangle 50"/>
            <p:cNvSpPr>
              <a:spLocks noChangeArrowheads="1"/>
            </p:cNvSpPr>
            <p:nvPr/>
          </p:nvSpPr>
          <p:spPr bwMode="auto">
            <a:xfrm>
              <a:off x="2143125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7" name="Rectangle 50"/>
            <p:cNvSpPr>
              <a:spLocks noChangeArrowheads="1"/>
            </p:cNvSpPr>
            <p:nvPr/>
          </p:nvSpPr>
          <p:spPr bwMode="auto">
            <a:xfrm>
              <a:off x="2489200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8" name="Rectangle 50"/>
            <p:cNvSpPr>
              <a:spLocks noChangeArrowheads="1"/>
            </p:cNvSpPr>
            <p:nvPr/>
          </p:nvSpPr>
          <p:spPr bwMode="auto">
            <a:xfrm>
              <a:off x="2846388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9" name="Rectangle 50"/>
            <p:cNvSpPr>
              <a:spLocks noChangeArrowheads="1"/>
            </p:cNvSpPr>
            <p:nvPr/>
          </p:nvSpPr>
          <p:spPr bwMode="auto">
            <a:xfrm>
              <a:off x="3203575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0" name="Rectangle 50"/>
            <p:cNvSpPr>
              <a:spLocks noChangeArrowheads="1"/>
            </p:cNvSpPr>
            <p:nvPr/>
          </p:nvSpPr>
          <p:spPr bwMode="auto">
            <a:xfrm>
              <a:off x="3560763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1" name="Rectangle 50"/>
            <p:cNvSpPr>
              <a:spLocks noChangeArrowheads="1"/>
            </p:cNvSpPr>
            <p:nvPr/>
          </p:nvSpPr>
          <p:spPr bwMode="auto">
            <a:xfrm>
              <a:off x="1071563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2" name="Rectangle 50"/>
            <p:cNvSpPr>
              <a:spLocks noChangeArrowheads="1"/>
            </p:cNvSpPr>
            <p:nvPr/>
          </p:nvSpPr>
          <p:spPr bwMode="auto">
            <a:xfrm>
              <a:off x="1428750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3" name="Rectangle 50"/>
            <p:cNvSpPr>
              <a:spLocks noChangeArrowheads="1"/>
            </p:cNvSpPr>
            <p:nvPr/>
          </p:nvSpPr>
          <p:spPr bwMode="auto">
            <a:xfrm>
              <a:off x="1785938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4" name="Rectangle 50"/>
            <p:cNvSpPr>
              <a:spLocks noChangeArrowheads="1"/>
            </p:cNvSpPr>
            <p:nvPr/>
          </p:nvSpPr>
          <p:spPr bwMode="auto">
            <a:xfrm>
              <a:off x="2143125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5" name="Rectangle 50"/>
            <p:cNvSpPr>
              <a:spLocks noChangeArrowheads="1"/>
            </p:cNvSpPr>
            <p:nvPr/>
          </p:nvSpPr>
          <p:spPr bwMode="auto">
            <a:xfrm>
              <a:off x="2489200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6" name="Rectangle 50"/>
            <p:cNvSpPr>
              <a:spLocks noChangeArrowheads="1"/>
            </p:cNvSpPr>
            <p:nvPr/>
          </p:nvSpPr>
          <p:spPr bwMode="auto">
            <a:xfrm>
              <a:off x="2846388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7" name="Rectangle 50"/>
            <p:cNvSpPr>
              <a:spLocks noChangeArrowheads="1"/>
            </p:cNvSpPr>
            <p:nvPr/>
          </p:nvSpPr>
          <p:spPr bwMode="auto">
            <a:xfrm>
              <a:off x="3203575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8" name="Rectangle 50"/>
            <p:cNvSpPr>
              <a:spLocks noChangeArrowheads="1"/>
            </p:cNvSpPr>
            <p:nvPr/>
          </p:nvSpPr>
          <p:spPr bwMode="auto">
            <a:xfrm>
              <a:off x="3560763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19" name="Rectangle 50"/>
            <p:cNvSpPr>
              <a:spLocks noChangeArrowheads="1"/>
            </p:cNvSpPr>
            <p:nvPr/>
          </p:nvSpPr>
          <p:spPr bwMode="auto">
            <a:xfrm>
              <a:off x="1071563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0" name="Rectangle 50"/>
            <p:cNvSpPr>
              <a:spLocks noChangeArrowheads="1"/>
            </p:cNvSpPr>
            <p:nvPr/>
          </p:nvSpPr>
          <p:spPr bwMode="auto">
            <a:xfrm>
              <a:off x="1428750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1" name="Rectangle 50"/>
            <p:cNvSpPr>
              <a:spLocks noChangeArrowheads="1"/>
            </p:cNvSpPr>
            <p:nvPr/>
          </p:nvSpPr>
          <p:spPr bwMode="auto">
            <a:xfrm>
              <a:off x="1785938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2" name="Rectangle 50"/>
            <p:cNvSpPr>
              <a:spLocks noChangeArrowheads="1"/>
            </p:cNvSpPr>
            <p:nvPr/>
          </p:nvSpPr>
          <p:spPr bwMode="auto">
            <a:xfrm>
              <a:off x="2143125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3" name="Rectangle 50"/>
            <p:cNvSpPr>
              <a:spLocks noChangeArrowheads="1"/>
            </p:cNvSpPr>
            <p:nvPr/>
          </p:nvSpPr>
          <p:spPr bwMode="auto">
            <a:xfrm>
              <a:off x="2489200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4" name="Rectangle 50"/>
            <p:cNvSpPr>
              <a:spLocks noChangeArrowheads="1"/>
            </p:cNvSpPr>
            <p:nvPr/>
          </p:nvSpPr>
          <p:spPr bwMode="auto">
            <a:xfrm>
              <a:off x="2846388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5" name="Rectangle 50"/>
            <p:cNvSpPr>
              <a:spLocks noChangeArrowheads="1"/>
            </p:cNvSpPr>
            <p:nvPr/>
          </p:nvSpPr>
          <p:spPr bwMode="auto">
            <a:xfrm>
              <a:off x="3203575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6" name="Rectangle 50"/>
            <p:cNvSpPr>
              <a:spLocks noChangeArrowheads="1"/>
            </p:cNvSpPr>
            <p:nvPr/>
          </p:nvSpPr>
          <p:spPr bwMode="auto">
            <a:xfrm>
              <a:off x="3560763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7" name="Rectangle 50"/>
            <p:cNvSpPr>
              <a:spLocks noChangeArrowheads="1"/>
            </p:cNvSpPr>
            <p:nvPr/>
          </p:nvSpPr>
          <p:spPr bwMode="auto">
            <a:xfrm>
              <a:off x="1071563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8" name="Rectangle 50"/>
            <p:cNvSpPr>
              <a:spLocks noChangeArrowheads="1"/>
            </p:cNvSpPr>
            <p:nvPr/>
          </p:nvSpPr>
          <p:spPr bwMode="auto">
            <a:xfrm>
              <a:off x="1428750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9" name="Rectangle 50"/>
            <p:cNvSpPr>
              <a:spLocks noChangeArrowheads="1"/>
            </p:cNvSpPr>
            <p:nvPr/>
          </p:nvSpPr>
          <p:spPr bwMode="auto">
            <a:xfrm>
              <a:off x="1785938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0" name="Rectangle 50"/>
            <p:cNvSpPr>
              <a:spLocks noChangeArrowheads="1"/>
            </p:cNvSpPr>
            <p:nvPr/>
          </p:nvSpPr>
          <p:spPr bwMode="auto">
            <a:xfrm>
              <a:off x="2143125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1" name="Rectangle 50"/>
            <p:cNvSpPr>
              <a:spLocks noChangeArrowheads="1"/>
            </p:cNvSpPr>
            <p:nvPr/>
          </p:nvSpPr>
          <p:spPr bwMode="auto">
            <a:xfrm>
              <a:off x="2489200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2" name="Rectangle 50"/>
            <p:cNvSpPr>
              <a:spLocks noChangeArrowheads="1"/>
            </p:cNvSpPr>
            <p:nvPr/>
          </p:nvSpPr>
          <p:spPr bwMode="auto">
            <a:xfrm>
              <a:off x="2846388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3" name="Rectangle 50"/>
            <p:cNvSpPr>
              <a:spLocks noChangeArrowheads="1"/>
            </p:cNvSpPr>
            <p:nvPr/>
          </p:nvSpPr>
          <p:spPr bwMode="auto">
            <a:xfrm>
              <a:off x="3203575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4" name="Rectangle 50"/>
            <p:cNvSpPr>
              <a:spLocks noChangeArrowheads="1"/>
            </p:cNvSpPr>
            <p:nvPr/>
          </p:nvSpPr>
          <p:spPr bwMode="auto">
            <a:xfrm>
              <a:off x="3560763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5" name="Rectangle 50"/>
            <p:cNvSpPr>
              <a:spLocks noChangeArrowheads="1"/>
            </p:cNvSpPr>
            <p:nvPr/>
          </p:nvSpPr>
          <p:spPr bwMode="auto">
            <a:xfrm>
              <a:off x="1071563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6" name="Rectangle 50"/>
            <p:cNvSpPr>
              <a:spLocks noChangeArrowheads="1"/>
            </p:cNvSpPr>
            <p:nvPr/>
          </p:nvSpPr>
          <p:spPr bwMode="auto">
            <a:xfrm>
              <a:off x="1428750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7" name="Rectangle 50"/>
            <p:cNvSpPr>
              <a:spLocks noChangeArrowheads="1"/>
            </p:cNvSpPr>
            <p:nvPr/>
          </p:nvSpPr>
          <p:spPr bwMode="auto">
            <a:xfrm>
              <a:off x="1785938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8" name="Rectangle 50"/>
            <p:cNvSpPr>
              <a:spLocks noChangeArrowheads="1"/>
            </p:cNvSpPr>
            <p:nvPr/>
          </p:nvSpPr>
          <p:spPr bwMode="auto">
            <a:xfrm>
              <a:off x="2143125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9" name="Rectangle 50"/>
            <p:cNvSpPr>
              <a:spLocks noChangeArrowheads="1"/>
            </p:cNvSpPr>
            <p:nvPr/>
          </p:nvSpPr>
          <p:spPr bwMode="auto">
            <a:xfrm>
              <a:off x="2489200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0" name="Rectangle 50"/>
            <p:cNvSpPr>
              <a:spLocks noChangeArrowheads="1"/>
            </p:cNvSpPr>
            <p:nvPr/>
          </p:nvSpPr>
          <p:spPr bwMode="auto">
            <a:xfrm>
              <a:off x="2846388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1" name="Rectangle 50"/>
            <p:cNvSpPr>
              <a:spLocks noChangeArrowheads="1"/>
            </p:cNvSpPr>
            <p:nvPr/>
          </p:nvSpPr>
          <p:spPr bwMode="auto">
            <a:xfrm>
              <a:off x="3203575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2" name="Rectangle 50"/>
            <p:cNvSpPr>
              <a:spLocks noChangeArrowheads="1"/>
            </p:cNvSpPr>
            <p:nvPr/>
          </p:nvSpPr>
          <p:spPr bwMode="auto">
            <a:xfrm>
              <a:off x="3560763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3" name="Rectangle 50"/>
            <p:cNvSpPr>
              <a:spLocks noChangeArrowheads="1"/>
            </p:cNvSpPr>
            <p:nvPr/>
          </p:nvSpPr>
          <p:spPr bwMode="auto">
            <a:xfrm>
              <a:off x="1071563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4" name="Rectangle 50"/>
            <p:cNvSpPr>
              <a:spLocks noChangeArrowheads="1"/>
            </p:cNvSpPr>
            <p:nvPr/>
          </p:nvSpPr>
          <p:spPr bwMode="auto">
            <a:xfrm>
              <a:off x="1428750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5" name="Rectangle 50"/>
            <p:cNvSpPr>
              <a:spLocks noChangeArrowheads="1"/>
            </p:cNvSpPr>
            <p:nvPr/>
          </p:nvSpPr>
          <p:spPr bwMode="auto">
            <a:xfrm>
              <a:off x="1785938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6" name="Rectangle 50"/>
            <p:cNvSpPr>
              <a:spLocks noChangeArrowheads="1"/>
            </p:cNvSpPr>
            <p:nvPr/>
          </p:nvSpPr>
          <p:spPr bwMode="auto">
            <a:xfrm>
              <a:off x="2143125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7" name="Rectangle 50"/>
            <p:cNvSpPr>
              <a:spLocks noChangeArrowheads="1"/>
            </p:cNvSpPr>
            <p:nvPr/>
          </p:nvSpPr>
          <p:spPr bwMode="auto">
            <a:xfrm>
              <a:off x="2489200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8" name="Rectangle 50"/>
            <p:cNvSpPr>
              <a:spLocks noChangeArrowheads="1"/>
            </p:cNvSpPr>
            <p:nvPr/>
          </p:nvSpPr>
          <p:spPr bwMode="auto">
            <a:xfrm>
              <a:off x="2846388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9" name="Rectangle 50"/>
            <p:cNvSpPr>
              <a:spLocks noChangeArrowheads="1"/>
            </p:cNvSpPr>
            <p:nvPr/>
          </p:nvSpPr>
          <p:spPr bwMode="auto">
            <a:xfrm>
              <a:off x="3203575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0" name="Rectangle 50"/>
            <p:cNvSpPr>
              <a:spLocks noChangeArrowheads="1"/>
            </p:cNvSpPr>
            <p:nvPr/>
          </p:nvSpPr>
          <p:spPr bwMode="auto">
            <a:xfrm>
              <a:off x="3560763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1" name="Rectangle 50"/>
            <p:cNvSpPr>
              <a:spLocks noChangeArrowheads="1"/>
            </p:cNvSpPr>
            <p:nvPr/>
          </p:nvSpPr>
          <p:spPr bwMode="auto">
            <a:xfrm>
              <a:off x="1071563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2" name="Rectangle 50"/>
            <p:cNvSpPr>
              <a:spLocks noChangeArrowheads="1"/>
            </p:cNvSpPr>
            <p:nvPr/>
          </p:nvSpPr>
          <p:spPr bwMode="auto">
            <a:xfrm>
              <a:off x="1428750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3" name="Rectangle 50"/>
            <p:cNvSpPr>
              <a:spLocks noChangeArrowheads="1"/>
            </p:cNvSpPr>
            <p:nvPr/>
          </p:nvSpPr>
          <p:spPr bwMode="auto">
            <a:xfrm>
              <a:off x="1785938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4" name="Rectangle 50"/>
            <p:cNvSpPr>
              <a:spLocks noChangeArrowheads="1"/>
            </p:cNvSpPr>
            <p:nvPr/>
          </p:nvSpPr>
          <p:spPr bwMode="auto">
            <a:xfrm>
              <a:off x="2143125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5" name="Rectangle 50"/>
            <p:cNvSpPr>
              <a:spLocks noChangeArrowheads="1"/>
            </p:cNvSpPr>
            <p:nvPr/>
          </p:nvSpPr>
          <p:spPr bwMode="auto">
            <a:xfrm>
              <a:off x="2489200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6" name="Rectangle 50"/>
            <p:cNvSpPr>
              <a:spLocks noChangeArrowheads="1"/>
            </p:cNvSpPr>
            <p:nvPr/>
          </p:nvSpPr>
          <p:spPr bwMode="auto">
            <a:xfrm>
              <a:off x="2846388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7" name="Rectangle 50"/>
            <p:cNvSpPr>
              <a:spLocks noChangeArrowheads="1"/>
            </p:cNvSpPr>
            <p:nvPr/>
          </p:nvSpPr>
          <p:spPr bwMode="auto">
            <a:xfrm>
              <a:off x="3203575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8" name="Rectangle 50"/>
            <p:cNvSpPr>
              <a:spLocks noChangeArrowheads="1"/>
            </p:cNvSpPr>
            <p:nvPr/>
          </p:nvSpPr>
          <p:spPr bwMode="auto">
            <a:xfrm>
              <a:off x="3560763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9" name="Rectangle 50"/>
            <p:cNvSpPr>
              <a:spLocks noChangeArrowheads="1"/>
            </p:cNvSpPr>
            <p:nvPr/>
          </p:nvSpPr>
          <p:spPr bwMode="auto">
            <a:xfrm>
              <a:off x="1071563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0" name="Rectangle 50"/>
            <p:cNvSpPr>
              <a:spLocks noChangeArrowheads="1"/>
            </p:cNvSpPr>
            <p:nvPr/>
          </p:nvSpPr>
          <p:spPr bwMode="auto">
            <a:xfrm>
              <a:off x="1428750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1" name="Rectangle 50"/>
            <p:cNvSpPr>
              <a:spLocks noChangeArrowheads="1"/>
            </p:cNvSpPr>
            <p:nvPr/>
          </p:nvSpPr>
          <p:spPr bwMode="auto">
            <a:xfrm>
              <a:off x="1785938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2" name="Rectangle 50"/>
            <p:cNvSpPr>
              <a:spLocks noChangeArrowheads="1"/>
            </p:cNvSpPr>
            <p:nvPr/>
          </p:nvSpPr>
          <p:spPr bwMode="auto">
            <a:xfrm>
              <a:off x="2143125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3" name="Rectangle 50"/>
            <p:cNvSpPr>
              <a:spLocks noChangeArrowheads="1"/>
            </p:cNvSpPr>
            <p:nvPr/>
          </p:nvSpPr>
          <p:spPr bwMode="auto">
            <a:xfrm>
              <a:off x="2489200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4" name="Rectangle 50"/>
            <p:cNvSpPr>
              <a:spLocks noChangeArrowheads="1"/>
            </p:cNvSpPr>
            <p:nvPr/>
          </p:nvSpPr>
          <p:spPr bwMode="auto">
            <a:xfrm>
              <a:off x="2846388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5" name="Rectangle 50"/>
            <p:cNvSpPr>
              <a:spLocks noChangeArrowheads="1"/>
            </p:cNvSpPr>
            <p:nvPr/>
          </p:nvSpPr>
          <p:spPr bwMode="auto">
            <a:xfrm>
              <a:off x="3203575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6" name="Rectangle 50"/>
            <p:cNvSpPr>
              <a:spLocks noChangeArrowheads="1"/>
            </p:cNvSpPr>
            <p:nvPr/>
          </p:nvSpPr>
          <p:spPr bwMode="auto">
            <a:xfrm>
              <a:off x="3560763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7" name="Rectangle 50"/>
            <p:cNvSpPr>
              <a:spLocks noChangeArrowheads="1"/>
            </p:cNvSpPr>
            <p:nvPr/>
          </p:nvSpPr>
          <p:spPr bwMode="auto">
            <a:xfrm>
              <a:off x="2143125" y="2714625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8" name="Rectangle 50"/>
            <p:cNvSpPr>
              <a:spLocks noChangeArrowheads="1"/>
            </p:cNvSpPr>
            <p:nvPr/>
          </p:nvSpPr>
          <p:spPr bwMode="auto">
            <a:xfrm>
              <a:off x="357188" y="2714625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9" name="Rectangle 50"/>
            <p:cNvSpPr>
              <a:spLocks noChangeArrowheads="1"/>
            </p:cNvSpPr>
            <p:nvPr/>
          </p:nvSpPr>
          <p:spPr bwMode="auto">
            <a:xfrm>
              <a:off x="2857500" y="6215063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0" name="Rectangle 50"/>
            <p:cNvSpPr>
              <a:spLocks noChangeArrowheads="1"/>
            </p:cNvSpPr>
            <p:nvPr/>
          </p:nvSpPr>
          <p:spPr bwMode="auto">
            <a:xfrm>
              <a:off x="1071563" y="6215063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1" name="Rectangle 50"/>
            <p:cNvSpPr>
              <a:spLocks noChangeArrowheads="1"/>
            </p:cNvSpPr>
            <p:nvPr/>
          </p:nvSpPr>
          <p:spPr bwMode="auto">
            <a:xfrm>
              <a:off x="357188" y="3357562"/>
              <a:ext cx="642937" cy="1714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2" name="Rectangle 50"/>
            <p:cNvSpPr>
              <a:spLocks noChangeArrowheads="1"/>
            </p:cNvSpPr>
            <p:nvPr/>
          </p:nvSpPr>
          <p:spPr bwMode="auto">
            <a:xfrm>
              <a:off x="357188" y="5143501"/>
              <a:ext cx="642937" cy="1643062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3" name="Rectangle 50"/>
            <p:cNvSpPr>
              <a:spLocks noChangeArrowheads="1"/>
            </p:cNvSpPr>
            <p:nvPr/>
          </p:nvSpPr>
          <p:spPr bwMode="auto">
            <a:xfrm>
              <a:off x="3929063" y="4429125"/>
              <a:ext cx="642937" cy="1714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4" name="Rectangle 50"/>
            <p:cNvSpPr>
              <a:spLocks noChangeArrowheads="1"/>
            </p:cNvSpPr>
            <p:nvPr/>
          </p:nvSpPr>
          <p:spPr bwMode="auto">
            <a:xfrm>
              <a:off x="3929063" y="2714625"/>
              <a:ext cx="642937" cy="1643062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5" name="Rectangle 50"/>
            <p:cNvSpPr>
              <a:spLocks noChangeArrowheads="1"/>
            </p:cNvSpPr>
            <p:nvPr/>
          </p:nvSpPr>
          <p:spPr bwMode="auto">
            <a:xfrm>
              <a:off x="1703388" y="292893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6" name="Rectangle 50"/>
            <p:cNvSpPr>
              <a:spLocks noChangeArrowheads="1"/>
            </p:cNvSpPr>
            <p:nvPr/>
          </p:nvSpPr>
          <p:spPr bwMode="auto">
            <a:xfrm>
              <a:off x="1346200" y="2928937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7" name="Rectangle 50"/>
            <p:cNvSpPr>
              <a:spLocks noChangeArrowheads="1"/>
            </p:cNvSpPr>
            <p:nvPr/>
          </p:nvSpPr>
          <p:spPr bwMode="auto">
            <a:xfrm>
              <a:off x="3489325" y="2928937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8" name="Rectangle 50"/>
            <p:cNvSpPr>
              <a:spLocks noChangeArrowheads="1"/>
            </p:cNvSpPr>
            <p:nvPr/>
          </p:nvSpPr>
          <p:spPr bwMode="auto">
            <a:xfrm>
              <a:off x="3132138" y="292893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9" name="Rectangle 50"/>
            <p:cNvSpPr>
              <a:spLocks noChangeArrowheads="1"/>
            </p:cNvSpPr>
            <p:nvPr/>
          </p:nvSpPr>
          <p:spPr bwMode="auto">
            <a:xfrm>
              <a:off x="3989388" y="400050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0" name="Rectangle 50"/>
            <p:cNvSpPr>
              <a:spLocks noChangeArrowheads="1"/>
            </p:cNvSpPr>
            <p:nvPr/>
          </p:nvSpPr>
          <p:spPr bwMode="auto">
            <a:xfrm>
              <a:off x="3989388" y="3643312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1" name="Rectangle 50"/>
            <p:cNvSpPr>
              <a:spLocks noChangeArrowheads="1"/>
            </p:cNvSpPr>
            <p:nvPr/>
          </p:nvSpPr>
          <p:spPr bwMode="auto">
            <a:xfrm>
              <a:off x="4000500" y="5786438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2" name="Rectangle 50"/>
            <p:cNvSpPr>
              <a:spLocks noChangeArrowheads="1"/>
            </p:cNvSpPr>
            <p:nvPr/>
          </p:nvSpPr>
          <p:spPr bwMode="auto">
            <a:xfrm>
              <a:off x="4000500" y="542925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3" name="Rectangle 50"/>
            <p:cNvSpPr>
              <a:spLocks noChangeArrowheads="1"/>
            </p:cNvSpPr>
            <p:nvPr/>
          </p:nvSpPr>
          <p:spPr bwMode="auto">
            <a:xfrm>
              <a:off x="2928938" y="6286501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4" name="Rectangle 50"/>
            <p:cNvSpPr>
              <a:spLocks noChangeArrowheads="1"/>
            </p:cNvSpPr>
            <p:nvPr/>
          </p:nvSpPr>
          <p:spPr bwMode="auto">
            <a:xfrm>
              <a:off x="3286125" y="628650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5" name="Rectangle 50"/>
            <p:cNvSpPr>
              <a:spLocks noChangeArrowheads="1"/>
            </p:cNvSpPr>
            <p:nvPr/>
          </p:nvSpPr>
          <p:spPr bwMode="auto">
            <a:xfrm>
              <a:off x="1143000" y="628650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6" name="Rectangle 50"/>
            <p:cNvSpPr>
              <a:spLocks noChangeArrowheads="1"/>
            </p:cNvSpPr>
            <p:nvPr/>
          </p:nvSpPr>
          <p:spPr bwMode="auto">
            <a:xfrm>
              <a:off x="1500188" y="6286501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7" name="Rectangle 50"/>
            <p:cNvSpPr>
              <a:spLocks noChangeArrowheads="1"/>
            </p:cNvSpPr>
            <p:nvPr/>
          </p:nvSpPr>
          <p:spPr bwMode="auto">
            <a:xfrm>
              <a:off x="642938" y="378618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8" name="Rectangle 50"/>
            <p:cNvSpPr>
              <a:spLocks noChangeArrowheads="1"/>
            </p:cNvSpPr>
            <p:nvPr/>
          </p:nvSpPr>
          <p:spPr bwMode="auto">
            <a:xfrm>
              <a:off x="642938" y="342900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9" name="Rectangle 50"/>
            <p:cNvSpPr>
              <a:spLocks noChangeArrowheads="1"/>
            </p:cNvSpPr>
            <p:nvPr/>
          </p:nvSpPr>
          <p:spPr bwMode="auto">
            <a:xfrm>
              <a:off x="642938" y="5572126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0" name="Rectangle 50"/>
            <p:cNvSpPr>
              <a:spLocks noChangeArrowheads="1"/>
            </p:cNvSpPr>
            <p:nvPr/>
          </p:nvSpPr>
          <p:spPr bwMode="auto">
            <a:xfrm>
              <a:off x="642938" y="5214938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1" name="正方形/長方形 290"/>
            <p:cNvSpPr/>
            <p:nvPr/>
          </p:nvSpPr>
          <p:spPr bwMode="auto">
            <a:xfrm>
              <a:off x="128585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92" name="正方形/長方形 291"/>
            <p:cNvSpPr/>
            <p:nvPr/>
          </p:nvSpPr>
          <p:spPr bwMode="auto">
            <a:xfrm>
              <a:off x="200023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93" name="正方形/長方形 292"/>
            <p:cNvSpPr/>
            <p:nvPr/>
          </p:nvSpPr>
          <p:spPr bwMode="auto">
            <a:xfrm>
              <a:off x="271461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94" name="正方形/長方形 293"/>
            <p:cNvSpPr/>
            <p:nvPr/>
          </p:nvSpPr>
          <p:spPr bwMode="auto">
            <a:xfrm>
              <a:off x="342899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95" name="正方形/長方形 294"/>
            <p:cNvSpPr/>
            <p:nvPr/>
          </p:nvSpPr>
          <p:spPr bwMode="auto">
            <a:xfrm>
              <a:off x="128585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68" name="正方形/長方形 367"/>
            <p:cNvSpPr/>
            <p:nvPr/>
          </p:nvSpPr>
          <p:spPr bwMode="auto">
            <a:xfrm>
              <a:off x="200023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69" name="正方形/長方形 368"/>
            <p:cNvSpPr/>
            <p:nvPr/>
          </p:nvSpPr>
          <p:spPr bwMode="auto">
            <a:xfrm>
              <a:off x="271461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0" name="正方形/長方形 369"/>
            <p:cNvSpPr/>
            <p:nvPr/>
          </p:nvSpPr>
          <p:spPr bwMode="auto">
            <a:xfrm>
              <a:off x="342899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1" name="正方形/長方形 370"/>
            <p:cNvSpPr/>
            <p:nvPr/>
          </p:nvSpPr>
          <p:spPr bwMode="auto">
            <a:xfrm>
              <a:off x="128585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2" name="正方形/長方形 371"/>
            <p:cNvSpPr/>
            <p:nvPr/>
          </p:nvSpPr>
          <p:spPr bwMode="auto">
            <a:xfrm>
              <a:off x="200023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3" name="正方形/長方形 372"/>
            <p:cNvSpPr/>
            <p:nvPr/>
          </p:nvSpPr>
          <p:spPr bwMode="auto">
            <a:xfrm>
              <a:off x="271461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4" name="正方形/長方形 373"/>
            <p:cNvSpPr/>
            <p:nvPr/>
          </p:nvSpPr>
          <p:spPr bwMode="auto">
            <a:xfrm>
              <a:off x="342899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5" name="正方形/長方形 374"/>
            <p:cNvSpPr/>
            <p:nvPr/>
          </p:nvSpPr>
          <p:spPr bwMode="auto">
            <a:xfrm>
              <a:off x="128585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6" name="正方形/長方形 375"/>
            <p:cNvSpPr/>
            <p:nvPr/>
          </p:nvSpPr>
          <p:spPr bwMode="auto">
            <a:xfrm>
              <a:off x="200023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7" name="正方形/長方形 376"/>
            <p:cNvSpPr/>
            <p:nvPr/>
          </p:nvSpPr>
          <p:spPr bwMode="auto">
            <a:xfrm>
              <a:off x="271461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78" name="正方形/長方形 377"/>
            <p:cNvSpPr/>
            <p:nvPr/>
          </p:nvSpPr>
          <p:spPr bwMode="auto">
            <a:xfrm>
              <a:off x="342899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379" name="直線コネクタ 378"/>
            <p:cNvCxnSpPr/>
            <p:nvPr/>
          </p:nvCxnSpPr>
          <p:spPr bwMode="auto">
            <a:xfrm rot="5400000">
              <a:off x="100010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0" name="直線コネクタ 379"/>
            <p:cNvCxnSpPr/>
            <p:nvPr/>
          </p:nvCxnSpPr>
          <p:spPr bwMode="auto">
            <a:xfrm rot="5400000">
              <a:off x="171448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1" name="直線コネクタ 380"/>
            <p:cNvCxnSpPr/>
            <p:nvPr/>
          </p:nvCxnSpPr>
          <p:spPr bwMode="auto">
            <a:xfrm rot="5400000">
              <a:off x="242886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2" name="直線コネクタ 381"/>
            <p:cNvCxnSpPr/>
            <p:nvPr/>
          </p:nvCxnSpPr>
          <p:spPr bwMode="auto">
            <a:xfrm rot="16200000" flipH="1">
              <a:off x="2428867" y="2500314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3" name="直線コネクタ 382"/>
            <p:cNvCxnSpPr/>
            <p:nvPr/>
          </p:nvCxnSpPr>
          <p:spPr bwMode="auto">
            <a:xfrm rot="16200000" flipH="1">
              <a:off x="2357415" y="321469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4" name="直線コネクタ 383"/>
            <p:cNvCxnSpPr/>
            <p:nvPr/>
          </p:nvCxnSpPr>
          <p:spPr bwMode="auto">
            <a:xfrm rot="16200000" flipH="1">
              <a:off x="2357415" y="392907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5" name="直線コネクタ 384"/>
            <p:cNvCxnSpPr/>
            <p:nvPr/>
          </p:nvCxnSpPr>
          <p:spPr bwMode="auto">
            <a:xfrm rot="16200000" flipH="1">
              <a:off x="2357415" y="464345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6" name="直線コネクタ 385"/>
            <p:cNvCxnSpPr/>
            <p:nvPr/>
          </p:nvCxnSpPr>
          <p:spPr bwMode="auto">
            <a:xfrm rot="5400000">
              <a:off x="285727" y="4714877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7" name="直線コネクタ 386"/>
            <p:cNvCxnSpPr/>
            <p:nvPr/>
          </p:nvCxnSpPr>
          <p:spPr bwMode="auto">
            <a:xfrm rot="16200000" flipH="1">
              <a:off x="1714479" y="3214685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8" name="直線コネクタ 387"/>
            <p:cNvCxnSpPr/>
            <p:nvPr/>
          </p:nvCxnSpPr>
          <p:spPr bwMode="auto">
            <a:xfrm rot="16200000" flipH="1">
              <a:off x="3143240" y="321468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9" name="直線コネクタ 388"/>
            <p:cNvCxnSpPr/>
            <p:nvPr/>
          </p:nvCxnSpPr>
          <p:spPr bwMode="auto">
            <a:xfrm rot="16200000" flipH="1">
              <a:off x="1285851" y="600076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0" name="直線コネクタ 389"/>
            <p:cNvCxnSpPr/>
            <p:nvPr/>
          </p:nvCxnSpPr>
          <p:spPr bwMode="auto">
            <a:xfrm rot="16200000" flipH="1">
              <a:off x="2714612" y="600076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1" name="直線コネクタ 390"/>
            <p:cNvCxnSpPr/>
            <p:nvPr/>
          </p:nvCxnSpPr>
          <p:spPr bwMode="auto">
            <a:xfrm flipV="1">
              <a:off x="785786" y="3643314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2" name="直線コネクタ 391"/>
            <p:cNvCxnSpPr/>
            <p:nvPr/>
          </p:nvCxnSpPr>
          <p:spPr bwMode="auto">
            <a:xfrm flipV="1">
              <a:off x="785786" y="5072074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3" name="直線コネクタ 392"/>
            <p:cNvCxnSpPr/>
            <p:nvPr/>
          </p:nvCxnSpPr>
          <p:spPr bwMode="auto">
            <a:xfrm flipV="1">
              <a:off x="3571867" y="5500703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4" name="直線コネクタ 393"/>
            <p:cNvCxnSpPr/>
            <p:nvPr/>
          </p:nvCxnSpPr>
          <p:spPr bwMode="auto">
            <a:xfrm flipV="1">
              <a:off x="3571868" y="4071943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48" name="タイトル 14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Wakeup latency impact </a:t>
            </a:r>
            <a:r>
              <a:rPr kumimoji="1" lang="en-US" altLang="ja-JP" sz="3200" dirty="0" smtClean="0"/>
              <a:t>on CMPs</a:t>
            </a:r>
            <a:endParaRPr kumimoji="1" lang="ja-JP" altLang="en-US" dirty="0"/>
          </a:p>
        </p:txBody>
      </p:sp>
      <p:sp>
        <p:nvSpPr>
          <p:cNvPr id="161" name="テキスト ボックス 202"/>
          <p:cNvSpPr txBox="1">
            <a:spLocks noChangeArrowheads="1"/>
          </p:cNvSpPr>
          <p:nvPr/>
        </p:nvSpPr>
        <p:spPr bwMode="auto">
          <a:xfrm>
            <a:off x="3224194" y="1385816"/>
            <a:ext cx="22765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[RC] [VSA] [ST]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41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014977" y="3533475"/>
            <a:ext cx="4057617" cy="3357586"/>
          </a:xfrm>
        </p:spPr>
        <p:txBody>
          <a:bodyPr/>
          <a:lstStyle/>
          <a:p>
            <a:r>
              <a:rPr lang="en-US" altLang="ja-JP" sz="2400" dirty="0" smtClean="0"/>
              <a:t>VC0</a:t>
            </a:r>
          </a:p>
          <a:p>
            <a:pPr lvl="1"/>
            <a:r>
              <a:rPr lang="en-US" altLang="ja-JP" sz="2000" dirty="0" smtClean="0"/>
              <a:t>Request </a:t>
            </a:r>
            <a:r>
              <a:rPr lang="en-US" altLang="ja-JP" sz="2000" dirty="0" err="1" smtClean="0"/>
              <a:t>msg</a:t>
            </a:r>
            <a:r>
              <a:rPr lang="en-US" altLang="ja-JP" sz="2000" dirty="0" smtClean="0"/>
              <a:t> (L1      </a:t>
            </a:r>
            <a:r>
              <a:rPr lang="en-US" altLang="ja-JP" sz="2000" dirty="0" smtClean="0">
                <a:sym typeface="Wingdings" pitchFamily="2" charset="2"/>
              </a:rPr>
              <a:t>L2)</a:t>
            </a:r>
          </a:p>
          <a:p>
            <a:r>
              <a:rPr lang="en-US" altLang="ja-JP" sz="2400" dirty="0" smtClean="0"/>
              <a:t>VC1</a:t>
            </a:r>
          </a:p>
          <a:p>
            <a:pPr lvl="1"/>
            <a:r>
              <a:rPr lang="en-US" altLang="ja-JP" sz="2000" dirty="0" smtClean="0"/>
              <a:t>Request </a:t>
            </a:r>
            <a:r>
              <a:rPr lang="en-US" altLang="ja-JP" sz="2000" dirty="0" err="1" smtClean="0"/>
              <a:t>msg</a:t>
            </a:r>
            <a:r>
              <a:rPr lang="en-US" altLang="ja-JP" sz="2000" dirty="0" smtClean="0"/>
              <a:t> (L2      </a:t>
            </a:r>
            <a:r>
              <a:rPr lang="en-US" altLang="ja-JP" sz="2000" dirty="0" err="1" smtClean="0"/>
              <a:t>Mem</a:t>
            </a:r>
            <a:r>
              <a:rPr lang="en-US" altLang="ja-JP" sz="2000" dirty="0" smtClean="0"/>
              <a:t>)</a:t>
            </a:r>
          </a:p>
          <a:p>
            <a:r>
              <a:rPr lang="en-US" altLang="ja-JP" sz="2400" dirty="0" smtClean="0"/>
              <a:t>VC2</a:t>
            </a:r>
          </a:p>
          <a:p>
            <a:pPr lvl="1"/>
            <a:r>
              <a:rPr lang="en-US" altLang="ja-JP" sz="2000" dirty="0" smtClean="0"/>
              <a:t>Reply </a:t>
            </a:r>
            <a:r>
              <a:rPr lang="en-US" altLang="ja-JP" sz="2000" dirty="0" err="1" smtClean="0"/>
              <a:t>msg</a:t>
            </a:r>
            <a:r>
              <a:rPr lang="en-US" altLang="ja-JP" sz="2000" dirty="0" smtClean="0"/>
              <a:t> (All      </a:t>
            </a:r>
            <a:r>
              <a:rPr lang="en-US" altLang="ja-JP" sz="2000" dirty="0" err="1" smtClean="0"/>
              <a:t>All</a:t>
            </a:r>
            <a:r>
              <a:rPr lang="en-US" altLang="ja-JP" sz="2000" dirty="0" smtClean="0"/>
              <a:t>)</a:t>
            </a:r>
          </a:p>
          <a:p>
            <a:r>
              <a:rPr lang="en-US" altLang="ja-JP" sz="2400" dirty="0" smtClean="0"/>
              <a:t>VC3</a:t>
            </a:r>
          </a:p>
          <a:p>
            <a:pPr lvl="1"/>
            <a:r>
              <a:rPr lang="en-US" altLang="ja-JP" sz="2000" dirty="0" smtClean="0"/>
              <a:t>Persistent request </a:t>
            </a:r>
            <a:r>
              <a:rPr lang="en-US" altLang="ja-JP" sz="2000" dirty="0" err="1" smtClean="0"/>
              <a:t>msg</a:t>
            </a:r>
            <a:endParaRPr lang="en-US" altLang="ja-JP" sz="2000" dirty="0" smtClean="0"/>
          </a:p>
          <a:p>
            <a:pPr lvl="1"/>
            <a:endParaRPr lang="en-US" altLang="ja-JP" dirty="0" smtClean="0"/>
          </a:p>
        </p:txBody>
      </p:sp>
      <p:cxnSp>
        <p:nvCxnSpPr>
          <p:cNvPr id="143" name="直線矢印コネクタ 142"/>
          <p:cNvCxnSpPr/>
          <p:nvPr/>
        </p:nvCxnSpPr>
        <p:spPr bwMode="auto">
          <a:xfrm>
            <a:off x="7786710" y="4176417"/>
            <a:ext cx="357190" cy="1588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45" name="直線矢印コネクタ 144"/>
          <p:cNvCxnSpPr/>
          <p:nvPr/>
        </p:nvCxnSpPr>
        <p:spPr bwMode="auto">
          <a:xfrm>
            <a:off x="7786710" y="4962235"/>
            <a:ext cx="357190" cy="1588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46" name="直線矢印コネクタ 145"/>
          <p:cNvCxnSpPr/>
          <p:nvPr/>
        </p:nvCxnSpPr>
        <p:spPr bwMode="auto">
          <a:xfrm>
            <a:off x="7500958" y="5748053"/>
            <a:ext cx="357190" cy="1588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62" name="テキスト ボックス 202"/>
          <p:cNvSpPr txBox="1">
            <a:spLocks noChangeArrowheads="1"/>
          </p:cNvSpPr>
          <p:nvPr/>
        </p:nvSpPr>
        <p:spPr bwMode="auto">
          <a:xfrm>
            <a:off x="6072198" y="1462083"/>
            <a:ext cx="321471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dirty="0">
                <a:cs typeface="Arial" charset="0"/>
              </a:rPr>
              <a:t>radix, </a:t>
            </a:r>
            <a:r>
              <a:rPr lang="en-US" altLang="ja-JP" sz="2000" dirty="0" err="1">
                <a:cs typeface="Arial" charset="0"/>
              </a:rPr>
              <a:t>lu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fft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barnes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smtClean="0">
                <a:cs typeface="Arial" charset="0"/>
              </a:rPr>
              <a:t>ocean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raytrace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volrend</a:t>
            </a:r>
            <a:r>
              <a:rPr lang="en-US" altLang="ja-JP" sz="2000" dirty="0">
                <a:cs typeface="Arial" charset="0"/>
              </a:rPr>
              <a:t>, water-ns, water-sp, </a:t>
            </a:r>
            <a:r>
              <a:rPr lang="en-US" altLang="ja-JP" sz="2000" dirty="0" err="1">
                <a:cs typeface="Arial" charset="0"/>
              </a:rPr>
              <a:t>fmm</a:t>
            </a:r>
            <a:r>
              <a:rPr lang="en-US" altLang="ja-JP" sz="2000" dirty="0">
                <a:cs typeface="Arial" charset="0"/>
              </a:rPr>
              <a:t> </a:t>
            </a:r>
            <a:r>
              <a:rPr lang="en-US" altLang="ja-JP" sz="2000" dirty="0" smtClean="0">
                <a:cs typeface="Arial" charset="0"/>
              </a:rPr>
              <a:t>(10 applications)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5000628" y="2928934"/>
            <a:ext cx="3894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Token coherence protocol</a:t>
            </a:r>
            <a:endParaRPr kumimoji="1" lang="ja-JP" altLang="en-US" sz="2400" dirty="0"/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7183952" y="3319161"/>
            <a:ext cx="20315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[Martin,ISCA’03]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7215206" y="1142984"/>
            <a:ext cx="19944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[Martin,CAN’05]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 descr="wakeup_naiv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9" y="2357431"/>
            <a:ext cx="9209944" cy="4500594"/>
          </a:xfrm>
          <a:prstGeom prst="rect">
            <a:avLst/>
          </a:prstGeom>
        </p:spPr>
      </p:pic>
      <p:sp>
        <p:nvSpPr>
          <p:cNvPr id="2048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486775" cy="514350"/>
          </a:xfrm>
        </p:spPr>
        <p:txBody>
          <a:bodyPr/>
          <a:lstStyle/>
          <a:p>
            <a:r>
              <a:rPr lang="en-US" altLang="ja-JP" dirty="0" smtClean="0"/>
              <a:t>Execution times of SPLASH-2 (10 applications)</a:t>
            </a:r>
            <a:r>
              <a:rPr lang="ja-JP" altLang="en-US" dirty="0" smtClean="0">
                <a:latin typeface="Arial" charset="0"/>
              </a:rPr>
              <a:t> </a:t>
            </a:r>
            <a:endParaRPr lang="en-US" altLang="ja-JP" dirty="0" smtClean="0">
              <a:latin typeface="Arial" charset="0"/>
            </a:endParaRPr>
          </a:p>
        </p:txBody>
      </p:sp>
      <p:sp>
        <p:nvSpPr>
          <p:cNvPr id="308" name="正方形/長方形 307"/>
          <p:cNvSpPr/>
          <p:nvPr/>
        </p:nvSpPr>
        <p:spPr bwMode="auto">
          <a:xfrm>
            <a:off x="3357563" y="1714500"/>
            <a:ext cx="357187" cy="35718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212" name="テキスト ボックス 211"/>
          <p:cNvSpPr txBox="1"/>
          <p:nvPr/>
        </p:nvSpPr>
        <p:spPr>
          <a:xfrm>
            <a:off x="3714750" y="1428736"/>
            <a:ext cx="192071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dirty="0">
                <a:solidFill>
                  <a:schemeClr val="accent6"/>
                </a:solidFill>
              </a:rPr>
              <a:t>3</a:t>
            </a:r>
            <a:r>
              <a:rPr lang="en-US" altLang="ja-JP" sz="2400" dirty="0" smtClean="0">
                <a:solidFill>
                  <a:schemeClr val="accent6"/>
                </a:solidFill>
              </a:rPr>
              <a:t>-cycle wait</a:t>
            </a:r>
            <a:endParaRPr lang="ja-JP" altLang="en-US" sz="2400" dirty="0">
              <a:solidFill>
                <a:schemeClr val="accent6"/>
              </a:solidFill>
            </a:endParaRPr>
          </a:p>
        </p:txBody>
      </p:sp>
      <p:sp>
        <p:nvSpPr>
          <p:cNvPr id="20486" name="正方形/長方形 212"/>
          <p:cNvSpPr>
            <a:spLocks noChangeArrowheads="1"/>
          </p:cNvSpPr>
          <p:nvPr/>
        </p:nvSpPr>
        <p:spPr bwMode="auto">
          <a:xfrm>
            <a:off x="428625" y="1714500"/>
            <a:ext cx="357188" cy="357188"/>
          </a:xfrm>
          <a:prstGeom prst="rect">
            <a:avLst/>
          </a:prstGeom>
          <a:solidFill>
            <a:srgbClr val="F2F2F2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14" name="正方形/長方形 213"/>
          <p:cNvSpPr/>
          <p:nvPr/>
        </p:nvSpPr>
        <p:spPr bwMode="auto">
          <a:xfrm>
            <a:off x="6215063" y="1714500"/>
            <a:ext cx="357187" cy="357188"/>
          </a:xfrm>
          <a:prstGeom prst="rect">
            <a:avLst/>
          </a:prstGeom>
          <a:solidFill>
            <a:schemeClr val="bg2">
              <a:lumMod val="5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215" name="テキスト ボックス 214"/>
          <p:cNvSpPr txBox="1"/>
          <p:nvPr/>
        </p:nvSpPr>
        <p:spPr>
          <a:xfrm>
            <a:off x="785813" y="1428736"/>
            <a:ext cx="192071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dirty="0">
                <a:solidFill>
                  <a:schemeClr val="accent6"/>
                </a:solidFill>
              </a:rPr>
              <a:t>2-cycle </a:t>
            </a:r>
            <a:r>
              <a:rPr lang="en-US" altLang="ja-JP" sz="2400" dirty="0" smtClean="0">
                <a:solidFill>
                  <a:schemeClr val="accent6"/>
                </a:solidFill>
              </a:rPr>
              <a:t>wait</a:t>
            </a:r>
            <a:endParaRPr lang="ja-JP" altLang="en-US" sz="2400" dirty="0">
              <a:solidFill>
                <a:schemeClr val="accent6"/>
              </a:solidFill>
            </a:endParaRPr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6572250" y="1428736"/>
            <a:ext cx="192071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dirty="0">
                <a:solidFill>
                  <a:schemeClr val="accent6"/>
                </a:solidFill>
              </a:rPr>
              <a:t>4</a:t>
            </a:r>
            <a:r>
              <a:rPr lang="en-US" altLang="ja-JP" sz="2400" dirty="0" smtClean="0">
                <a:solidFill>
                  <a:schemeClr val="accent6"/>
                </a:solidFill>
              </a:rPr>
              <a:t>-cycle wait</a:t>
            </a:r>
            <a:endParaRPr lang="ja-JP" altLang="en-US" sz="2400" dirty="0">
              <a:solidFill>
                <a:schemeClr val="accent6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863030" y="1824327"/>
            <a:ext cx="206979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dirty="0" smtClean="0">
                <a:solidFill>
                  <a:schemeClr val="accent6"/>
                </a:solidFill>
              </a:rPr>
              <a:t>(@1000MHz)</a:t>
            </a:r>
            <a:endParaRPr lang="ja-JP" altLang="en-US" sz="2400" dirty="0">
              <a:solidFill>
                <a:schemeClr val="accent6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934093" y="1824327"/>
            <a:ext cx="193193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dirty="0" smtClean="0">
                <a:solidFill>
                  <a:schemeClr val="accent6"/>
                </a:solidFill>
              </a:rPr>
              <a:t>(@667MHz)</a:t>
            </a:r>
            <a:endParaRPr lang="ja-JP" altLang="en-US" sz="2400" dirty="0">
              <a:solidFill>
                <a:schemeClr val="accent6"/>
              </a:solidFill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720530" y="1824327"/>
            <a:ext cx="206979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dirty="0" smtClean="0">
                <a:solidFill>
                  <a:schemeClr val="accent6"/>
                </a:solidFill>
              </a:rPr>
              <a:t>(@1333MHz)</a:t>
            </a:r>
            <a:endParaRPr lang="ja-JP" altLang="en-US" sz="2400" dirty="0">
              <a:solidFill>
                <a:schemeClr val="accent6"/>
              </a:solidFill>
            </a:endParaRPr>
          </a:p>
        </p:txBody>
      </p:sp>
      <p:cxnSp>
        <p:nvCxnSpPr>
          <p:cNvPr id="19" name="直線コネクタ 15"/>
          <p:cNvCxnSpPr>
            <a:cxnSpLocks noChangeShapeType="1"/>
          </p:cNvCxnSpPr>
          <p:nvPr/>
        </p:nvCxnSpPr>
        <p:spPr bwMode="auto">
          <a:xfrm>
            <a:off x="949325" y="4398969"/>
            <a:ext cx="7858125" cy="0"/>
          </a:xfrm>
          <a:prstGeom prst="line">
            <a:avLst/>
          </a:prstGeom>
          <a:noFill/>
          <a:ln w="57150" algn="ctr">
            <a:solidFill>
              <a:srgbClr val="FF0000">
                <a:alpha val="25098"/>
              </a:srgbClr>
            </a:solidFill>
            <a:round/>
            <a:headEnd/>
            <a:tailEnd/>
          </a:ln>
        </p:spPr>
      </p:cxnSp>
      <p:sp>
        <p:nvSpPr>
          <p:cNvPr id="20" name="テキスト ボックス 17"/>
          <p:cNvSpPr txBox="1">
            <a:spLocks noChangeArrowheads="1"/>
          </p:cNvSpPr>
          <p:nvPr/>
        </p:nvSpPr>
        <p:spPr bwMode="auto">
          <a:xfrm>
            <a:off x="1785918" y="4457650"/>
            <a:ext cx="5197257" cy="400110"/>
          </a:xfrm>
          <a:prstGeom prst="rect">
            <a:avLst/>
          </a:prstGeom>
          <a:solidFill>
            <a:srgbClr val="FFFFFF">
              <a:alpha val="85098"/>
            </a:srgb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 dirty="0" smtClean="0">
                <a:solidFill>
                  <a:srgbClr val="FF0000"/>
                </a:solidFill>
              </a:rPr>
              <a:t>Execution time w/o power gating</a:t>
            </a:r>
            <a:r>
              <a:rPr lang="ja-JP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ja-JP" sz="2000" b="1" dirty="0" smtClean="0">
                <a:solidFill>
                  <a:srgbClr val="FF0000"/>
                </a:solidFill>
              </a:rPr>
              <a:t>= 1.00</a:t>
            </a:r>
            <a:endParaRPr lang="en-US" altLang="ja-JP" sz="2000" b="1" dirty="0">
              <a:solidFill>
                <a:srgbClr val="FF0000"/>
              </a:solidFill>
            </a:endParaRPr>
          </a:p>
        </p:txBody>
      </p:sp>
      <p:sp>
        <p:nvSpPr>
          <p:cNvPr id="21" name="タイトル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Wakeup latency impact: </a:t>
            </a:r>
            <a:r>
              <a:rPr lang="en-US" altLang="ja-JP" sz="3200" dirty="0" smtClean="0"/>
              <a:t>R</a:t>
            </a:r>
            <a:r>
              <a:rPr kumimoji="1" lang="en-US" altLang="ja-JP" sz="3200" dirty="0" smtClean="0"/>
              <a:t>esults</a:t>
            </a:r>
            <a:endParaRPr kumimoji="1" lang="ja-JP" altLang="en-US" dirty="0"/>
          </a:p>
        </p:txBody>
      </p:sp>
      <p:grpSp>
        <p:nvGrpSpPr>
          <p:cNvPr id="23" name="グループ化 22"/>
          <p:cNvGrpSpPr/>
          <p:nvPr/>
        </p:nvGrpSpPr>
        <p:grpSpPr>
          <a:xfrm>
            <a:off x="958239" y="6208304"/>
            <a:ext cx="8042917" cy="649696"/>
            <a:chOff x="958239" y="6208304"/>
            <a:chExt cx="8042917" cy="649696"/>
          </a:xfrm>
        </p:grpSpPr>
        <p:sp>
          <p:nvSpPr>
            <p:cNvPr id="24" name="正方形/長方形 23"/>
            <p:cNvSpPr/>
            <p:nvPr/>
          </p:nvSpPr>
          <p:spPr bwMode="auto">
            <a:xfrm>
              <a:off x="1071538" y="6286520"/>
              <a:ext cx="7929618" cy="57148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958239" y="6211693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R</a:t>
              </a:r>
              <a:r>
                <a:rPr kumimoji="1" lang="en-US" altLang="ja-JP" dirty="0" smtClean="0">
                  <a:latin typeface="Arial" pitchFamily="34" charset="0"/>
                  <a:cs typeface="Arial" pitchFamily="34" charset="0"/>
                </a:rPr>
                <a:t>adix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1785918" y="6211693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Lu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2500298" y="6211693"/>
              <a:ext cx="453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err="1" smtClean="0">
                  <a:latin typeface="Arial" pitchFamily="34" charset="0"/>
                  <a:cs typeface="Arial" pitchFamily="34" charset="0"/>
                </a:rPr>
                <a:t>Fft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3000364" y="6211693"/>
              <a:ext cx="915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Barnes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779099" y="6211693"/>
              <a:ext cx="8643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Ocean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572000" y="620830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Ray-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572000" y="6413865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trace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357818" y="6211693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>
                  <a:latin typeface="Arial" pitchFamily="34" charset="0"/>
                  <a:cs typeface="Arial" pitchFamily="34" charset="0"/>
                </a:rPr>
                <a:t>Vol</a:t>
              </a:r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-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5357818" y="641725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rend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5929322" y="6211693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Water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5929322" y="641725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>
                  <a:latin typeface="Arial" pitchFamily="34" charset="0"/>
                  <a:cs typeface="Arial" pitchFamily="34" charset="0"/>
                </a:rPr>
                <a:t>NS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643702" y="6211693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Water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6643702" y="641725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SP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7429520" y="6211693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err="1" smtClean="0">
                  <a:latin typeface="Arial" pitchFamily="34" charset="0"/>
                  <a:cs typeface="Arial" pitchFamily="34" charset="0"/>
                </a:rPr>
                <a:t>Fmm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8208799" y="6211693"/>
              <a:ext cx="5780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Ave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" name="グループ化 15"/>
          <p:cNvGrpSpPr>
            <a:grpSpLocks/>
          </p:cNvGrpSpPr>
          <p:nvPr/>
        </p:nvGrpSpPr>
        <p:grpSpPr bwMode="auto">
          <a:xfrm>
            <a:off x="928663" y="2643188"/>
            <a:ext cx="7899430" cy="4000500"/>
            <a:chOff x="928674" y="2643188"/>
            <a:chExt cx="7899265" cy="4000500"/>
          </a:xfrm>
        </p:grpSpPr>
        <p:sp>
          <p:nvSpPr>
            <p:cNvPr id="20493" name="角丸四角形 11"/>
            <p:cNvSpPr>
              <a:spLocks noChangeArrowheads="1"/>
            </p:cNvSpPr>
            <p:nvPr/>
          </p:nvSpPr>
          <p:spPr bwMode="auto">
            <a:xfrm>
              <a:off x="8113558" y="2643188"/>
              <a:ext cx="714381" cy="4000500"/>
            </a:xfrm>
            <a:prstGeom prst="roundRect">
              <a:avLst>
                <a:gd name="adj" fmla="val 16667"/>
              </a:avLst>
            </a:prstGeom>
            <a:noFill/>
            <a:ln w="76200" algn="ctr">
              <a:solidFill>
                <a:srgbClr val="FF0000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ct val="50000"/>
                </a:spcBef>
              </a:pPr>
              <a:endParaRPr lang="ja-JP" altLang="en-US" sz="2000">
                <a:solidFill>
                  <a:schemeClr val="tx2"/>
                </a:solidFill>
              </a:endParaRPr>
            </a:p>
          </p:txBody>
        </p:sp>
        <p:sp>
          <p:nvSpPr>
            <p:cNvPr id="20494" name="フローチャート : 代替処理 218"/>
            <p:cNvSpPr>
              <a:spLocks noChangeArrowheads="1"/>
            </p:cNvSpPr>
            <p:nvPr/>
          </p:nvSpPr>
          <p:spPr bwMode="auto">
            <a:xfrm>
              <a:off x="928674" y="5143512"/>
              <a:ext cx="7786580" cy="513191"/>
            </a:xfrm>
            <a:prstGeom prst="flowChartAlternateProcess">
              <a:avLst/>
            </a:prstGeom>
            <a:solidFill>
              <a:srgbClr val="FFFF99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400" dirty="0" smtClean="0">
                  <a:solidFill>
                    <a:schemeClr val="tx2"/>
                  </a:solidFill>
                </a:rPr>
                <a:t>Execution time increases 23.2-46.3% (unacceptable!)</a:t>
              </a:r>
              <a:endParaRPr lang="ja-JP" altLang="en-US" sz="2400" dirty="0">
                <a:solidFill>
                  <a:schemeClr val="tx2"/>
                </a:solidFill>
              </a:endParaRPr>
            </a:p>
          </p:txBody>
        </p:sp>
      </p:grpSp>
      <p:sp>
        <p:nvSpPr>
          <p:cNvPr id="17" name="Text Box 112"/>
          <p:cNvSpPr txBox="1">
            <a:spLocks noChangeArrowheads="1"/>
          </p:cNvSpPr>
          <p:nvPr/>
        </p:nvSpPr>
        <p:spPr bwMode="auto">
          <a:xfrm>
            <a:off x="30790" y="6324600"/>
            <a:ext cx="9144000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en-US" altLang="ja-JP" sz="2400" dirty="0" smtClean="0">
                <a:cs typeface="Arial" charset="0"/>
              </a:rPr>
              <a:t>Longer execution consumes more power; </a:t>
            </a:r>
            <a:r>
              <a:rPr lang="en-US" altLang="ja-JP" sz="2400" dirty="0" smtClean="0">
                <a:cs typeface="Arial" charset="0"/>
                <a:sym typeface="Wingdings" pitchFamily="2" charset="2"/>
              </a:rPr>
              <a:t>Early wakeup required</a:t>
            </a:r>
            <a:endParaRPr lang="en-US" altLang="ja-JP" sz="2400" dirty="0">
              <a:cs typeface="Arial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7986738" cy="5638800"/>
          </a:xfrm>
        </p:spPr>
        <p:txBody>
          <a:bodyPr/>
          <a:lstStyle/>
          <a:p>
            <a:r>
              <a:rPr lang="en-US" altLang="ja-JP" dirty="0" smtClean="0"/>
              <a:t>Fine-grained power gating router</a:t>
            </a:r>
          </a:p>
          <a:p>
            <a:pPr lvl="1"/>
            <a:r>
              <a:rPr kumimoji="1" lang="en-US" altLang="ja-JP" dirty="0" smtClean="0"/>
              <a:t>Input </a:t>
            </a:r>
            <a:r>
              <a:rPr lang="en-US" altLang="ja-JP" dirty="0" smtClean="0"/>
              <a:t>VC </a:t>
            </a:r>
            <a:r>
              <a:rPr kumimoji="1" lang="en-US" altLang="ja-JP" dirty="0" smtClean="0"/>
              <a:t>buffers</a:t>
            </a:r>
          </a:p>
          <a:p>
            <a:pPr lvl="1"/>
            <a:r>
              <a:rPr lang="en-US" altLang="ja-JP" dirty="0" smtClean="0"/>
              <a:t>Crossbar </a:t>
            </a:r>
            <a:r>
              <a:rPr lang="en-US" altLang="ja-JP" dirty="0" err="1" smtClean="0"/>
              <a:t>MUXes</a:t>
            </a:r>
            <a:r>
              <a:rPr lang="en-US" altLang="ja-JP" dirty="0" smtClean="0"/>
              <a:t>, VC </a:t>
            </a:r>
            <a:r>
              <a:rPr lang="en-US" altLang="ja-JP" dirty="0" err="1" smtClean="0"/>
              <a:t>MUXes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Output latches</a:t>
            </a:r>
          </a:p>
          <a:p>
            <a:pPr lvl="1"/>
            <a:endParaRPr lang="en-US" altLang="ja-JP" sz="800" dirty="0" smtClean="0"/>
          </a:p>
          <a:p>
            <a:r>
              <a:rPr lang="en-US" altLang="ja-JP" dirty="0" smtClean="0"/>
              <a:t>Power domain implementation @ 65nm</a:t>
            </a:r>
          </a:p>
          <a:p>
            <a:pPr lvl="1"/>
            <a:r>
              <a:rPr lang="en-US" altLang="ja-JP" dirty="0" smtClean="0"/>
              <a:t>Design flow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Wakeup latency </a:t>
            </a:r>
            <a:r>
              <a:rPr lang="en-US" altLang="ja-JP" dirty="0" smtClean="0"/>
              <a:t>estimation and its impact</a:t>
            </a:r>
          </a:p>
          <a:p>
            <a:pPr lvl="1"/>
            <a:endParaRPr kumimoji="1" lang="en-US" altLang="ja-JP" sz="800" dirty="0" smtClean="0"/>
          </a:p>
          <a:p>
            <a:r>
              <a:rPr lang="en-US" altLang="ja-JP" dirty="0" smtClean="0"/>
              <a:t>Three early wakeup methods</a:t>
            </a:r>
          </a:p>
          <a:p>
            <a:pPr lvl="1"/>
            <a:endParaRPr lang="en-US" altLang="ja-JP" sz="800" dirty="0" smtClean="0"/>
          </a:p>
          <a:p>
            <a:r>
              <a:rPr kumimoji="1" lang="en-US" altLang="ja-JP" dirty="0" smtClean="0"/>
              <a:t>Evaluation results</a:t>
            </a:r>
          </a:p>
          <a:p>
            <a:pPr lvl="1"/>
            <a:r>
              <a:rPr lang="en-US" altLang="ja-JP" dirty="0" smtClean="0"/>
              <a:t>Application performance w/ early wakeup</a:t>
            </a:r>
          </a:p>
          <a:p>
            <a:pPr lvl="1"/>
            <a:r>
              <a:rPr kumimoji="1" lang="en-US" altLang="ja-JP" dirty="0" smtClean="0"/>
              <a:t>Leakage power reduction</a:t>
            </a:r>
            <a:endParaRPr kumimoji="1" lang="ja-JP" alt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00038" y="4286256"/>
            <a:ext cx="7629548" cy="785818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Outline: </a:t>
            </a:r>
            <a:r>
              <a:rPr lang="en-US" altLang="ja-JP" sz="3200" dirty="0" smtClean="0"/>
              <a:t>Fine-grain power gating router</a:t>
            </a:r>
            <a:endParaRPr kumimoji="1" lang="ja-JP" altLang="en-US" sz="3200" dirty="0"/>
          </a:p>
        </p:txBody>
      </p:sp>
      <p:sp>
        <p:nvSpPr>
          <p:cNvPr id="8" name="右中かっこ 5"/>
          <p:cNvSpPr>
            <a:spLocks/>
          </p:cNvSpPr>
          <p:nvPr/>
        </p:nvSpPr>
        <p:spPr bwMode="auto">
          <a:xfrm>
            <a:off x="5286399" y="1500182"/>
            <a:ext cx="285750" cy="1214438"/>
          </a:xfrm>
          <a:prstGeom prst="rightBrace">
            <a:avLst>
              <a:gd name="adj1" fmla="val 101823"/>
              <a:gd name="adj2" fmla="val 50000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endParaRPr lang="ja-JP" altLang="en-US" sz="20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0" name="テキスト ボックス 6"/>
          <p:cNvSpPr txBox="1">
            <a:spLocks noChangeArrowheads="1"/>
          </p:cNvSpPr>
          <p:nvPr/>
        </p:nvSpPr>
        <p:spPr bwMode="auto">
          <a:xfrm>
            <a:off x="5572149" y="1785932"/>
            <a:ext cx="24288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000" dirty="0" smtClean="0"/>
              <a:t>35 power domains</a:t>
            </a:r>
          </a:p>
          <a:p>
            <a:r>
              <a:rPr lang="en-US" altLang="ja-JP" sz="2000" dirty="0" smtClean="0"/>
              <a:t>in each router</a:t>
            </a:r>
            <a:endParaRPr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正方形/長方形 6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25400" algn="ctr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ct val="50000"/>
              </a:spcBef>
            </a:pPr>
            <a:endParaRPr lang="ja-JP" altLang="en-US" sz="20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68" name="円/楕円 67"/>
          <p:cNvSpPr/>
          <p:nvPr/>
        </p:nvSpPr>
        <p:spPr>
          <a:xfrm rot="20201009">
            <a:off x="4340225" y="5062538"/>
            <a:ext cx="4505325" cy="1308100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9" name="円/楕円 68"/>
          <p:cNvSpPr/>
          <p:nvPr/>
        </p:nvSpPr>
        <p:spPr>
          <a:xfrm rot="20973338">
            <a:off x="2324100" y="963613"/>
            <a:ext cx="5018088" cy="1504950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2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Multi-Core &amp; Many-Core</a:t>
            </a:r>
            <a:endParaRPr lang="ja-JP" altLang="en-US" dirty="0" smtClean="0"/>
          </a:p>
        </p:txBody>
      </p:sp>
      <p:grpSp>
        <p:nvGrpSpPr>
          <p:cNvPr id="2" name="グループ化 134"/>
          <p:cNvGrpSpPr>
            <a:grpSpLocks/>
          </p:cNvGrpSpPr>
          <p:nvPr/>
        </p:nvGrpSpPr>
        <p:grpSpPr bwMode="auto">
          <a:xfrm>
            <a:off x="142875" y="966788"/>
            <a:ext cx="9072595" cy="5962650"/>
            <a:chOff x="142844" y="967071"/>
            <a:chExt cx="9072658" cy="5962391"/>
          </a:xfrm>
        </p:grpSpPr>
        <p:grpSp>
          <p:nvGrpSpPr>
            <p:cNvPr id="3" name="グループ化 90"/>
            <p:cNvGrpSpPr>
              <a:grpSpLocks/>
            </p:cNvGrpSpPr>
            <p:nvPr/>
          </p:nvGrpSpPr>
          <p:grpSpPr bwMode="auto">
            <a:xfrm>
              <a:off x="1305435" y="1038510"/>
              <a:ext cx="7000928" cy="5429289"/>
              <a:chOff x="1000099" y="857233"/>
              <a:chExt cx="7000928" cy="5429289"/>
            </a:xfrm>
          </p:grpSpPr>
          <p:cxnSp>
            <p:nvCxnSpPr>
              <p:cNvPr id="54" name="直線コネクタ 53"/>
              <p:cNvCxnSpPr/>
              <p:nvPr/>
            </p:nvCxnSpPr>
            <p:spPr>
              <a:xfrm rot="5400000">
                <a:off x="-1000561" y="3571735"/>
                <a:ext cx="542901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直線コネクタ 54"/>
              <p:cNvCxnSpPr/>
              <p:nvPr/>
            </p:nvCxnSpPr>
            <p:spPr>
              <a:xfrm rot="5400000">
                <a:off x="428199" y="3571735"/>
                <a:ext cx="542901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直線コネクタ 55"/>
              <p:cNvCxnSpPr/>
              <p:nvPr/>
            </p:nvCxnSpPr>
            <p:spPr>
              <a:xfrm rot="5400000">
                <a:off x="1856959" y="3571735"/>
                <a:ext cx="542901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直線コネクタ 56"/>
              <p:cNvCxnSpPr/>
              <p:nvPr/>
            </p:nvCxnSpPr>
            <p:spPr>
              <a:xfrm rot="5400000">
                <a:off x="3285719" y="3571735"/>
                <a:ext cx="542901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コネクタ 57"/>
              <p:cNvCxnSpPr/>
              <p:nvPr/>
            </p:nvCxnSpPr>
            <p:spPr>
              <a:xfrm rot="5400000">
                <a:off x="4714479" y="3571735"/>
                <a:ext cx="542901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コネクタ 58"/>
              <p:cNvCxnSpPr/>
              <p:nvPr/>
            </p:nvCxnSpPr>
            <p:spPr>
              <a:xfrm>
                <a:off x="999566" y="1285834"/>
                <a:ext cx="700092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コネクタ 59"/>
              <p:cNvCxnSpPr/>
              <p:nvPr/>
            </p:nvCxnSpPr>
            <p:spPr>
              <a:xfrm>
                <a:off x="999566" y="2000178"/>
                <a:ext cx="700092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線コネクタ 60"/>
              <p:cNvCxnSpPr/>
              <p:nvPr/>
            </p:nvCxnSpPr>
            <p:spPr>
              <a:xfrm>
                <a:off x="999566" y="2714522"/>
                <a:ext cx="700092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線コネクタ 61"/>
              <p:cNvCxnSpPr/>
              <p:nvPr/>
            </p:nvCxnSpPr>
            <p:spPr>
              <a:xfrm>
                <a:off x="999566" y="3428866"/>
                <a:ext cx="700092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直線コネクタ 62"/>
              <p:cNvCxnSpPr/>
              <p:nvPr/>
            </p:nvCxnSpPr>
            <p:spPr>
              <a:xfrm>
                <a:off x="999566" y="4143210"/>
                <a:ext cx="700092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直線コネクタ 63"/>
              <p:cNvCxnSpPr/>
              <p:nvPr/>
            </p:nvCxnSpPr>
            <p:spPr>
              <a:xfrm>
                <a:off x="999566" y="4857554"/>
                <a:ext cx="700092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直線コネクタ 64"/>
              <p:cNvCxnSpPr/>
              <p:nvPr/>
            </p:nvCxnSpPr>
            <p:spPr>
              <a:xfrm>
                <a:off x="999566" y="5571898"/>
                <a:ext cx="7000924" cy="0"/>
              </a:xfrm>
              <a:prstGeom prst="line">
                <a:avLst/>
              </a:prstGeom>
              <a:ln w="12700">
                <a:solidFill>
                  <a:schemeClr val="bg2">
                    <a:lumMod val="60000"/>
                    <a:lumOff val="40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直線コネクタ 5"/>
            <p:cNvCxnSpPr/>
            <p:nvPr/>
          </p:nvCxnSpPr>
          <p:spPr>
            <a:xfrm rot="5400000">
              <a:off x="-1409605" y="3753012"/>
              <a:ext cx="542901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コネクタ 6"/>
            <p:cNvCxnSpPr/>
            <p:nvPr/>
          </p:nvCxnSpPr>
          <p:spPr>
            <a:xfrm rot="10800000" flipV="1">
              <a:off x="1304902" y="6467519"/>
              <a:ext cx="6929487" cy="952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33" name="テキスト ボックス 7"/>
            <p:cNvSpPr txBox="1">
              <a:spLocks noChangeArrowheads="1"/>
            </p:cNvSpPr>
            <p:nvPr/>
          </p:nvSpPr>
          <p:spPr bwMode="auto">
            <a:xfrm>
              <a:off x="805370" y="5539103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4</a:t>
              </a:r>
              <a:endParaRPr lang="ja-JP" altLang="en-US" sz="2400"/>
            </a:p>
          </p:txBody>
        </p:sp>
        <p:sp>
          <p:nvSpPr>
            <p:cNvPr id="5134" name="テキスト ボックス 8"/>
            <p:cNvSpPr txBox="1">
              <a:spLocks noChangeArrowheads="1"/>
            </p:cNvSpPr>
            <p:nvPr/>
          </p:nvSpPr>
          <p:spPr bwMode="auto">
            <a:xfrm>
              <a:off x="805370" y="4791686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8</a:t>
              </a:r>
              <a:endParaRPr lang="ja-JP" altLang="en-US" sz="2400"/>
            </a:p>
          </p:txBody>
        </p:sp>
        <p:sp>
          <p:nvSpPr>
            <p:cNvPr id="5135" name="テキスト ボックス 9"/>
            <p:cNvSpPr txBox="1">
              <a:spLocks noChangeArrowheads="1"/>
            </p:cNvSpPr>
            <p:nvPr/>
          </p:nvSpPr>
          <p:spPr bwMode="auto">
            <a:xfrm>
              <a:off x="733932" y="4077306"/>
              <a:ext cx="49564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16</a:t>
              </a:r>
              <a:endParaRPr lang="ja-JP" altLang="en-US" sz="2400"/>
            </a:p>
          </p:txBody>
        </p:sp>
        <p:sp>
          <p:nvSpPr>
            <p:cNvPr id="5136" name="テキスト ボックス 10"/>
            <p:cNvSpPr txBox="1">
              <a:spLocks noChangeArrowheads="1"/>
            </p:cNvSpPr>
            <p:nvPr/>
          </p:nvSpPr>
          <p:spPr bwMode="auto">
            <a:xfrm>
              <a:off x="733932" y="3362926"/>
              <a:ext cx="49564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32</a:t>
              </a:r>
              <a:endParaRPr lang="ja-JP" altLang="en-US" sz="2400"/>
            </a:p>
          </p:txBody>
        </p:sp>
        <p:sp>
          <p:nvSpPr>
            <p:cNvPr id="5137" name="テキスト ボックス 11"/>
            <p:cNvSpPr txBox="1">
              <a:spLocks noChangeArrowheads="1"/>
            </p:cNvSpPr>
            <p:nvPr/>
          </p:nvSpPr>
          <p:spPr bwMode="auto">
            <a:xfrm>
              <a:off x="733932" y="2648546"/>
              <a:ext cx="49564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64</a:t>
              </a:r>
              <a:endParaRPr lang="ja-JP" altLang="en-US" sz="2400"/>
            </a:p>
          </p:txBody>
        </p:sp>
        <p:sp>
          <p:nvSpPr>
            <p:cNvPr id="5138" name="テキスト ボックス 12"/>
            <p:cNvSpPr txBox="1">
              <a:spLocks noChangeArrowheads="1"/>
            </p:cNvSpPr>
            <p:nvPr/>
          </p:nvSpPr>
          <p:spPr bwMode="auto">
            <a:xfrm>
              <a:off x="591056" y="1934166"/>
              <a:ext cx="65114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128</a:t>
              </a:r>
              <a:endParaRPr lang="ja-JP" altLang="en-US" sz="2400"/>
            </a:p>
          </p:txBody>
        </p:sp>
        <p:sp>
          <p:nvSpPr>
            <p:cNvPr id="5139" name="テキスト ボックス 13"/>
            <p:cNvSpPr txBox="1">
              <a:spLocks noChangeArrowheads="1"/>
            </p:cNvSpPr>
            <p:nvPr/>
          </p:nvSpPr>
          <p:spPr bwMode="auto">
            <a:xfrm>
              <a:off x="591056" y="1181385"/>
              <a:ext cx="65114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256</a:t>
              </a:r>
              <a:endParaRPr lang="ja-JP" altLang="en-US" sz="2400"/>
            </a:p>
          </p:txBody>
        </p:sp>
        <p:sp>
          <p:nvSpPr>
            <p:cNvPr id="5140" name="テキスト ボックス 14"/>
            <p:cNvSpPr txBox="1">
              <a:spLocks noChangeArrowheads="1"/>
            </p:cNvSpPr>
            <p:nvPr/>
          </p:nvSpPr>
          <p:spPr bwMode="auto">
            <a:xfrm>
              <a:off x="1591188" y="6467797"/>
              <a:ext cx="80663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2002</a:t>
              </a:r>
              <a:endParaRPr lang="ja-JP" altLang="en-US" sz="2400"/>
            </a:p>
          </p:txBody>
        </p:sp>
        <p:sp>
          <p:nvSpPr>
            <p:cNvPr id="5141" name="テキスト ボックス 15"/>
            <p:cNvSpPr txBox="1">
              <a:spLocks noChangeArrowheads="1"/>
            </p:cNvSpPr>
            <p:nvPr/>
          </p:nvSpPr>
          <p:spPr bwMode="auto">
            <a:xfrm>
              <a:off x="3019948" y="6467797"/>
              <a:ext cx="80663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2004</a:t>
              </a:r>
              <a:endParaRPr lang="ja-JP" altLang="en-US" sz="2400"/>
            </a:p>
          </p:txBody>
        </p:sp>
        <p:sp>
          <p:nvSpPr>
            <p:cNvPr id="5142" name="テキスト ボックス 16"/>
            <p:cNvSpPr txBox="1">
              <a:spLocks noChangeArrowheads="1"/>
            </p:cNvSpPr>
            <p:nvPr/>
          </p:nvSpPr>
          <p:spPr bwMode="auto">
            <a:xfrm>
              <a:off x="4448708" y="6467797"/>
              <a:ext cx="80663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2006</a:t>
              </a:r>
              <a:endParaRPr lang="ja-JP" altLang="en-US" sz="2400"/>
            </a:p>
          </p:txBody>
        </p:sp>
        <p:sp>
          <p:nvSpPr>
            <p:cNvPr id="5143" name="テキスト ボックス 17"/>
            <p:cNvSpPr txBox="1">
              <a:spLocks noChangeArrowheads="1"/>
            </p:cNvSpPr>
            <p:nvPr/>
          </p:nvSpPr>
          <p:spPr bwMode="auto">
            <a:xfrm>
              <a:off x="5928093" y="6467797"/>
              <a:ext cx="80663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2008</a:t>
              </a:r>
              <a:endParaRPr lang="ja-JP" altLang="en-US" sz="2400"/>
            </a:p>
          </p:txBody>
        </p:sp>
        <p:sp>
          <p:nvSpPr>
            <p:cNvPr id="5144" name="テキスト ボックス 18"/>
            <p:cNvSpPr txBox="1">
              <a:spLocks noChangeArrowheads="1"/>
            </p:cNvSpPr>
            <p:nvPr/>
          </p:nvSpPr>
          <p:spPr bwMode="auto">
            <a:xfrm>
              <a:off x="7285623" y="6467797"/>
              <a:ext cx="94929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2010?</a:t>
              </a:r>
              <a:endParaRPr lang="ja-JP" altLang="en-US" sz="2400"/>
            </a:p>
          </p:txBody>
        </p:sp>
        <p:sp>
          <p:nvSpPr>
            <p:cNvPr id="20" name="星 5 19"/>
            <p:cNvSpPr/>
            <p:nvPr/>
          </p:nvSpPr>
          <p:spPr>
            <a:xfrm>
              <a:off x="1804969" y="4181618"/>
              <a:ext cx="357189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146" name="テキスト ボックス 20"/>
            <p:cNvSpPr txBox="1">
              <a:spLocks noChangeArrowheads="1"/>
            </p:cNvSpPr>
            <p:nvPr/>
          </p:nvSpPr>
          <p:spPr bwMode="auto">
            <a:xfrm>
              <a:off x="1519750" y="3753153"/>
              <a:ext cx="115730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MIT RAW</a:t>
              </a:r>
              <a:endParaRPr lang="ja-JP" altLang="en-US" sz="2000"/>
            </a:p>
          </p:txBody>
        </p:sp>
        <p:sp>
          <p:nvSpPr>
            <p:cNvPr id="22" name="星 5 21"/>
            <p:cNvSpPr/>
            <p:nvPr/>
          </p:nvSpPr>
          <p:spPr>
            <a:xfrm>
              <a:off x="3948109" y="4610225"/>
              <a:ext cx="357189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148" name="テキスト ボックス 22"/>
            <p:cNvSpPr txBox="1">
              <a:spLocks noChangeArrowheads="1"/>
            </p:cNvSpPr>
            <p:nvPr/>
          </p:nvSpPr>
          <p:spPr bwMode="auto">
            <a:xfrm>
              <a:off x="3520014" y="4281737"/>
              <a:ext cx="125374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STI Cell BE</a:t>
              </a:r>
              <a:endParaRPr lang="ja-JP" altLang="en-US" sz="2000"/>
            </a:p>
          </p:txBody>
        </p:sp>
        <p:sp>
          <p:nvSpPr>
            <p:cNvPr id="24" name="星 5 23"/>
            <p:cNvSpPr/>
            <p:nvPr/>
          </p:nvSpPr>
          <p:spPr>
            <a:xfrm>
              <a:off x="3948109" y="4895962"/>
              <a:ext cx="357189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150" name="テキスト ボックス 24"/>
            <p:cNvSpPr txBox="1">
              <a:spLocks noChangeArrowheads="1"/>
            </p:cNvSpPr>
            <p:nvPr/>
          </p:nvSpPr>
          <p:spPr bwMode="auto">
            <a:xfrm>
              <a:off x="4234394" y="5067555"/>
              <a:ext cx="88517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Sun T1</a:t>
              </a:r>
              <a:endParaRPr lang="ja-JP" altLang="en-US" sz="2000"/>
            </a:p>
          </p:txBody>
        </p:sp>
        <p:sp>
          <p:nvSpPr>
            <p:cNvPr id="26" name="星 5 25"/>
            <p:cNvSpPr/>
            <p:nvPr/>
          </p:nvSpPr>
          <p:spPr>
            <a:xfrm>
              <a:off x="5421319" y="4895962"/>
              <a:ext cx="357189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152" name="テキスト ボックス 26"/>
            <p:cNvSpPr txBox="1">
              <a:spLocks noChangeArrowheads="1"/>
            </p:cNvSpPr>
            <p:nvPr/>
          </p:nvSpPr>
          <p:spPr bwMode="auto">
            <a:xfrm>
              <a:off x="5706669" y="5067555"/>
              <a:ext cx="88517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Sun T2</a:t>
              </a:r>
              <a:endParaRPr lang="ja-JP" altLang="en-US" sz="2000"/>
            </a:p>
          </p:txBody>
        </p:sp>
        <p:cxnSp>
          <p:nvCxnSpPr>
            <p:cNvPr id="28" name="直線矢印コネクタ 27"/>
            <p:cNvCxnSpPr/>
            <p:nvPr/>
          </p:nvCxnSpPr>
          <p:spPr>
            <a:xfrm>
              <a:off x="4448174" y="5108678"/>
              <a:ext cx="857256" cy="1588"/>
            </a:xfrm>
            <a:prstGeom prst="straightConnector1">
              <a:avLst/>
            </a:prstGeom>
            <a:ln>
              <a:solidFill>
                <a:srgbClr val="FF33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星 5 28"/>
            <p:cNvSpPr/>
            <p:nvPr/>
          </p:nvSpPr>
          <p:spPr>
            <a:xfrm>
              <a:off x="5448306" y="2752930"/>
              <a:ext cx="357191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155" name="テキスト ボックス 29"/>
            <p:cNvSpPr txBox="1">
              <a:spLocks noChangeArrowheads="1"/>
            </p:cNvSpPr>
            <p:nvPr/>
          </p:nvSpPr>
          <p:spPr bwMode="auto">
            <a:xfrm>
              <a:off x="5734592" y="2814576"/>
              <a:ext cx="163378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TILERA TILE64</a:t>
              </a:r>
              <a:endParaRPr lang="ja-JP" altLang="en-US" sz="2000"/>
            </a:p>
          </p:txBody>
        </p:sp>
        <p:cxnSp>
          <p:nvCxnSpPr>
            <p:cNvPr id="31" name="直線矢印コネクタ 30"/>
            <p:cNvCxnSpPr/>
            <p:nvPr/>
          </p:nvCxnSpPr>
          <p:spPr>
            <a:xfrm flipV="1">
              <a:off x="2233597" y="3038668"/>
              <a:ext cx="3143272" cy="1285819"/>
            </a:xfrm>
            <a:prstGeom prst="straightConnector1">
              <a:avLst/>
            </a:prstGeom>
            <a:ln>
              <a:solidFill>
                <a:srgbClr val="FF33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星 5 31"/>
            <p:cNvSpPr/>
            <p:nvPr/>
          </p:nvSpPr>
          <p:spPr>
            <a:xfrm>
              <a:off x="4805365" y="6253216"/>
              <a:ext cx="357189" cy="357171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3" name="星 5 32"/>
            <p:cNvSpPr/>
            <p:nvPr/>
          </p:nvSpPr>
          <p:spPr>
            <a:xfrm>
              <a:off x="5948373" y="5610306"/>
              <a:ext cx="357189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4" name="星 5 33"/>
            <p:cNvSpPr/>
            <p:nvPr/>
          </p:nvSpPr>
          <p:spPr>
            <a:xfrm>
              <a:off x="6877066" y="5181700"/>
              <a:ext cx="357191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b="1" dirty="0"/>
            </a:p>
          </p:txBody>
        </p:sp>
        <p:sp>
          <p:nvSpPr>
            <p:cNvPr id="35" name="星 5 34"/>
            <p:cNvSpPr/>
            <p:nvPr/>
          </p:nvSpPr>
          <p:spPr>
            <a:xfrm>
              <a:off x="7734322" y="4824528"/>
              <a:ext cx="357191" cy="357171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b="1" dirty="0"/>
            </a:p>
          </p:txBody>
        </p:sp>
        <p:cxnSp>
          <p:nvCxnSpPr>
            <p:cNvPr id="36" name="直線矢印コネクタ 35"/>
            <p:cNvCxnSpPr/>
            <p:nvPr/>
          </p:nvCxnSpPr>
          <p:spPr>
            <a:xfrm flipV="1">
              <a:off x="5162554" y="5110266"/>
              <a:ext cx="2571768" cy="1214384"/>
            </a:xfrm>
            <a:prstGeom prst="straightConnector1">
              <a:avLst/>
            </a:prstGeom>
            <a:ln>
              <a:solidFill>
                <a:srgbClr val="FF33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62" name="テキスト ボックス 36"/>
            <p:cNvSpPr txBox="1">
              <a:spLocks noChangeArrowheads="1"/>
            </p:cNvSpPr>
            <p:nvPr/>
          </p:nvSpPr>
          <p:spPr bwMode="auto">
            <a:xfrm>
              <a:off x="6179072" y="5710497"/>
              <a:ext cx="3036430" cy="707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 dirty="0"/>
                <a:t>Intel Core, IBM </a:t>
              </a:r>
              <a:r>
                <a:rPr lang="en-US" altLang="ja-JP" sz="2000" dirty="0" smtClean="0"/>
                <a:t>Power7</a:t>
              </a:r>
              <a:endParaRPr lang="en-US" altLang="ja-JP" sz="2000" dirty="0"/>
            </a:p>
            <a:p>
              <a:r>
                <a:rPr lang="en-US" altLang="ja-JP" sz="2000" dirty="0"/>
                <a:t>AMD </a:t>
              </a:r>
              <a:r>
                <a:rPr lang="en-US" altLang="ja-JP" sz="2000" dirty="0" err="1"/>
                <a:t>Opteron</a:t>
              </a:r>
              <a:endParaRPr lang="ja-JP" altLang="en-US" sz="2000" dirty="0"/>
            </a:p>
          </p:txBody>
        </p:sp>
        <p:sp>
          <p:nvSpPr>
            <p:cNvPr id="38" name="星 5 37"/>
            <p:cNvSpPr/>
            <p:nvPr/>
          </p:nvSpPr>
          <p:spPr>
            <a:xfrm>
              <a:off x="5448306" y="2467193"/>
              <a:ext cx="357191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164" name="テキスト ボックス 38"/>
            <p:cNvSpPr txBox="1">
              <a:spLocks noChangeArrowheads="1"/>
            </p:cNvSpPr>
            <p:nvPr/>
          </p:nvSpPr>
          <p:spPr bwMode="auto">
            <a:xfrm>
              <a:off x="5748889" y="2467269"/>
              <a:ext cx="150451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Intel 80-core</a:t>
              </a:r>
              <a:endParaRPr lang="ja-JP" altLang="en-US" sz="2000"/>
            </a:p>
          </p:txBody>
        </p:sp>
        <p:sp>
          <p:nvSpPr>
            <p:cNvPr id="40" name="星 5 39"/>
            <p:cNvSpPr/>
            <p:nvPr/>
          </p:nvSpPr>
          <p:spPr>
            <a:xfrm>
              <a:off x="3448042" y="2324324"/>
              <a:ext cx="357191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166" name="テキスト ボックス 40"/>
            <p:cNvSpPr txBox="1">
              <a:spLocks noChangeArrowheads="1"/>
            </p:cNvSpPr>
            <p:nvPr/>
          </p:nvSpPr>
          <p:spPr bwMode="auto">
            <a:xfrm>
              <a:off x="1948378" y="2567225"/>
              <a:ext cx="219964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ClearSpeed CSX600</a:t>
              </a:r>
              <a:endParaRPr lang="ja-JP" altLang="en-US" sz="2000"/>
            </a:p>
          </p:txBody>
        </p:sp>
        <p:sp>
          <p:nvSpPr>
            <p:cNvPr id="42" name="星 5 41"/>
            <p:cNvSpPr/>
            <p:nvPr/>
          </p:nvSpPr>
          <p:spPr>
            <a:xfrm>
              <a:off x="6250000" y="1467111"/>
              <a:ext cx="357189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168" name="テキスト ボックス 42"/>
            <p:cNvSpPr txBox="1">
              <a:spLocks noChangeArrowheads="1"/>
            </p:cNvSpPr>
            <p:nvPr/>
          </p:nvSpPr>
          <p:spPr bwMode="auto">
            <a:xfrm>
              <a:off x="6591848" y="1495655"/>
              <a:ext cx="219964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ClearSpeed CSX700</a:t>
              </a:r>
              <a:endParaRPr lang="ja-JP" altLang="en-US" sz="2000"/>
            </a:p>
          </p:txBody>
        </p:sp>
        <p:cxnSp>
          <p:nvCxnSpPr>
            <p:cNvPr id="44" name="直線矢印コネクタ 43"/>
            <p:cNvCxnSpPr/>
            <p:nvPr/>
          </p:nvCxnSpPr>
          <p:spPr>
            <a:xfrm flipV="1">
              <a:off x="3876670" y="1752849"/>
              <a:ext cx="2357455" cy="714344"/>
            </a:xfrm>
            <a:prstGeom prst="straightConnector1">
              <a:avLst/>
            </a:prstGeom>
            <a:ln>
              <a:solidFill>
                <a:srgbClr val="FF33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星 5 44"/>
            <p:cNvSpPr/>
            <p:nvPr/>
          </p:nvSpPr>
          <p:spPr>
            <a:xfrm>
              <a:off x="3433755" y="1395677"/>
              <a:ext cx="357189" cy="357171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171" name="テキスト ボックス 45"/>
            <p:cNvSpPr txBox="1">
              <a:spLocks noChangeArrowheads="1"/>
            </p:cNvSpPr>
            <p:nvPr/>
          </p:nvSpPr>
          <p:spPr bwMode="auto">
            <a:xfrm>
              <a:off x="3148527" y="967071"/>
              <a:ext cx="180158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picoChip PC102</a:t>
              </a:r>
              <a:endParaRPr lang="ja-JP" altLang="en-US" sz="2000"/>
            </a:p>
          </p:txBody>
        </p:sp>
        <p:sp>
          <p:nvSpPr>
            <p:cNvPr id="47" name="星 5 46"/>
            <p:cNvSpPr/>
            <p:nvPr/>
          </p:nvSpPr>
          <p:spPr>
            <a:xfrm>
              <a:off x="5075242" y="1038505"/>
              <a:ext cx="357189" cy="357172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173" name="テキスト ボックス 47"/>
            <p:cNvSpPr txBox="1">
              <a:spLocks noChangeArrowheads="1"/>
            </p:cNvSpPr>
            <p:nvPr/>
          </p:nvSpPr>
          <p:spPr bwMode="auto">
            <a:xfrm>
              <a:off x="5433207" y="967071"/>
              <a:ext cx="180158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picoChip PC205</a:t>
              </a:r>
              <a:endParaRPr lang="ja-JP" altLang="en-US" sz="2000"/>
            </a:p>
          </p:txBody>
        </p:sp>
        <p:cxnSp>
          <p:nvCxnSpPr>
            <p:cNvPr id="49" name="直線矢印コネクタ 48"/>
            <p:cNvCxnSpPr/>
            <p:nvPr/>
          </p:nvCxnSpPr>
          <p:spPr>
            <a:xfrm flipV="1">
              <a:off x="3876670" y="1252809"/>
              <a:ext cx="1143008" cy="285738"/>
            </a:xfrm>
            <a:prstGeom prst="straightConnector1">
              <a:avLst/>
            </a:prstGeom>
            <a:ln>
              <a:solidFill>
                <a:srgbClr val="FF33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星 5 49"/>
            <p:cNvSpPr/>
            <p:nvPr/>
          </p:nvSpPr>
          <p:spPr>
            <a:xfrm>
              <a:off x="3948109" y="3795873"/>
              <a:ext cx="357189" cy="357171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176" name="テキスト ボックス 50"/>
            <p:cNvSpPr txBox="1">
              <a:spLocks noChangeArrowheads="1"/>
            </p:cNvSpPr>
            <p:nvPr/>
          </p:nvSpPr>
          <p:spPr bwMode="auto">
            <a:xfrm>
              <a:off x="4305832" y="3781671"/>
              <a:ext cx="179568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/>
                <a:t>UT TRIPS (OPN)</a:t>
              </a:r>
              <a:endParaRPr lang="ja-JP" altLang="en-US" sz="2000"/>
            </a:p>
          </p:txBody>
        </p:sp>
        <p:sp>
          <p:nvSpPr>
            <p:cNvPr id="5177" name="テキスト ボックス 51"/>
            <p:cNvSpPr txBox="1">
              <a:spLocks noChangeArrowheads="1"/>
            </p:cNvSpPr>
            <p:nvPr/>
          </p:nvSpPr>
          <p:spPr bwMode="auto">
            <a:xfrm rot="-5400000">
              <a:off x="-2293656" y="3959835"/>
              <a:ext cx="533466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 b="1"/>
                <a:t>Number of PEs (caches are not included)</a:t>
              </a:r>
              <a:endParaRPr lang="ja-JP" altLang="en-US" sz="2400" b="1"/>
            </a:p>
          </p:txBody>
        </p:sp>
        <p:sp>
          <p:nvSpPr>
            <p:cNvPr id="5178" name="テキスト ボックス 52"/>
            <p:cNvSpPr txBox="1">
              <a:spLocks noChangeArrowheads="1"/>
            </p:cNvSpPr>
            <p:nvPr/>
          </p:nvSpPr>
          <p:spPr bwMode="auto">
            <a:xfrm>
              <a:off x="802818" y="6253483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/>
                <a:t>2</a:t>
              </a:r>
              <a:endParaRPr lang="ja-JP" altLang="en-US" sz="2400"/>
            </a:p>
          </p:txBody>
        </p:sp>
      </p:grpSp>
      <p:sp>
        <p:nvSpPr>
          <p:cNvPr id="5127" name="テキスト ボックス 65"/>
          <p:cNvSpPr txBox="1">
            <a:spLocks noChangeArrowheads="1"/>
          </p:cNvSpPr>
          <p:nvPr/>
        </p:nvSpPr>
        <p:spPr bwMode="auto">
          <a:xfrm>
            <a:off x="2643188" y="1814513"/>
            <a:ext cx="31069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 dirty="0" smtClean="0">
                <a:solidFill>
                  <a:srgbClr val="FF0000"/>
                </a:solidFill>
              </a:rPr>
              <a:t>Hundreds of simple PEs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5128" name="テキスト ボックス 66"/>
          <p:cNvSpPr txBox="1">
            <a:spLocks noChangeArrowheads="1"/>
          </p:cNvSpPr>
          <p:nvPr/>
        </p:nvSpPr>
        <p:spPr bwMode="auto">
          <a:xfrm>
            <a:off x="6000760" y="4292750"/>
            <a:ext cx="221457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b="1" dirty="0" smtClean="0">
                <a:solidFill>
                  <a:srgbClr val="FF0000"/>
                </a:solidFill>
              </a:rPr>
              <a:t>Chip multi-</a:t>
            </a:r>
          </a:p>
          <a:p>
            <a:r>
              <a:rPr lang="en-US" altLang="ja-JP" sz="2000" b="1" dirty="0" smtClean="0">
                <a:solidFill>
                  <a:srgbClr val="FF0000"/>
                </a:solidFill>
              </a:rPr>
              <a:t>processor (CMP)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grpSp>
        <p:nvGrpSpPr>
          <p:cNvPr id="4" name="グループ化 72"/>
          <p:cNvGrpSpPr/>
          <p:nvPr/>
        </p:nvGrpSpPr>
        <p:grpSpPr>
          <a:xfrm>
            <a:off x="8001024" y="3071810"/>
            <a:ext cx="1102802" cy="2214565"/>
            <a:chOff x="8001024" y="3071810"/>
            <a:chExt cx="1102802" cy="2214565"/>
          </a:xfrm>
        </p:grpSpPr>
        <p:sp>
          <p:nvSpPr>
            <p:cNvPr id="71" name="円/楕円 70"/>
            <p:cNvSpPr>
              <a:spLocks noChangeArrowheads="1"/>
            </p:cNvSpPr>
            <p:nvPr/>
          </p:nvSpPr>
          <p:spPr bwMode="auto">
            <a:xfrm>
              <a:off x="8143875" y="3571875"/>
              <a:ext cx="928688" cy="1714500"/>
            </a:xfrm>
            <a:prstGeom prst="ellipse">
              <a:avLst/>
            </a:prstGeom>
            <a:noFill/>
            <a:ln w="76200" algn="ctr">
              <a:solidFill>
                <a:srgbClr val="FF0000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ct val="50000"/>
                </a:spcBef>
              </a:pPr>
              <a:endParaRPr lang="ja-JP" altLang="en-US" sz="2000">
                <a:solidFill>
                  <a:schemeClr val="tx2"/>
                </a:solidFill>
                <a:latin typeface="Comic Sans MS" pitchFamily="66" charset="0"/>
              </a:endParaRPr>
            </a:p>
          </p:txBody>
        </p:sp>
        <p:sp>
          <p:nvSpPr>
            <p:cNvPr id="72" name="テキスト ボックス 71"/>
            <p:cNvSpPr txBox="1"/>
            <p:nvPr/>
          </p:nvSpPr>
          <p:spPr>
            <a:xfrm>
              <a:off x="8001024" y="3071810"/>
              <a:ext cx="11028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b="1" dirty="0" smtClean="0">
                  <a:solidFill>
                    <a:srgbClr val="FF0000"/>
                  </a:solidFill>
                </a:rPr>
                <a:t>Target</a:t>
              </a:r>
              <a:endParaRPr kumimoji="1" lang="ja-JP" altLang="en-US" sz="2400" b="1" dirty="0">
                <a:solidFill>
                  <a:srgbClr val="FF0000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コンテンツ プレースホルダ 237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915400" cy="5586434"/>
          </a:xfrm>
        </p:spPr>
        <p:txBody>
          <a:bodyPr/>
          <a:lstStyle/>
          <a:p>
            <a:r>
              <a:rPr lang="en-US" altLang="ja-JP" dirty="0" smtClean="0"/>
              <a:t>Router modules in 2-hop away activated in advance</a:t>
            </a:r>
          </a:p>
          <a:p>
            <a:pPr lvl="1"/>
            <a:r>
              <a:rPr kumimoji="1" lang="en-US" altLang="ja-JP" dirty="0" smtClean="0"/>
              <a:t>Look-ahead </a:t>
            </a:r>
            <a:r>
              <a:rPr lang="en-US" altLang="ja-JP" dirty="0" smtClean="0"/>
              <a:t>routing is used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Wakeup procedure starts 4-cycle in advance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Problems</a:t>
            </a:r>
          </a:p>
          <a:p>
            <a:pPr lvl="1"/>
            <a:r>
              <a:rPr lang="en-US" altLang="ja-JP" dirty="0" smtClean="0"/>
              <a:t>Wakeup signals span 2-hop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Cannot wakeup the 1-hop </a:t>
            </a:r>
          </a:p>
          <a:p>
            <a:pPr lvl="1">
              <a:buNone/>
            </a:pPr>
            <a:r>
              <a:rPr lang="en-US" altLang="ja-JP" dirty="0" smtClean="0"/>
              <a:t>    router in advance</a:t>
            </a:r>
          </a:p>
        </p:txBody>
      </p:sp>
      <p:sp>
        <p:nvSpPr>
          <p:cNvPr id="191" name="Rectangle 50"/>
          <p:cNvSpPr>
            <a:spLocks noChangeArrowheads="1"/>
          </p:cNvSpPr>
          <p:nvPr/>
        </p:nvSpPr>
        <p:spPr bwMode="auto">
          <a:xfrm>
            <a:off x="285720" y="2724139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2" name="Rectangle 50"/>
          <p:cNvSpPr>
            <a:spLocks noChangeArrowheads="1"/>
          </p:cNvSpPr>
          <p:nvPr/>
        </p:nvSpPr>
        <p:spPr bwMode="auto">
          <a:xfrm>
            <a:off x="4143372" y="2714620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3" name="Rectangle 50"/>
          <p:cNvSpPr>
            <a:spLocks noChangeArrowheads="1"/>
          </p:cNvSpPr>
          <p:nvPr/>
        </p:nvSpPr>
        <p:spPr bwMode="auto">
          <a:xfrm>
            <a:off x="285720" y="3429000"/>
            <a:ext cx="296863" cy="28575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cxnSp>
        <p:nvCxnSpPr>
          <p:cNvPr id="195" name="直線矢印コネクタ 194"/>
          <p:cNvCxnSpPr>
            <a:endCxn id="208" idx="1"/>
          </p:cNvCxnSpPr>
          <p:nvPr/>
        </p:nvCxnSpPr>
        <p:spPr bwMode="auto">
          <a:xfrm>
            <a:off x="571472" y="3571875"/>
            <a:ext cx="35719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4" name="Rectangle 50"/>
          <p:cNvSpPr>
            <a:spLocks noChangeArrowheads="1"/>
          </p:cNvSpPr>
          <p:nvPr/>
        </p:nvSpPr>
        <p:spPr bwMode="auto">
          <a:xfrm>
            <a:off x="1571604" y="3429000"/>
            <a:ext cx="296863" cy="28575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06" name="Rectangle 50"/>
          <p:cNvSpPr>
            <a:spLocks noChangeArrowheads="1"/>
          </p:cNvSpPr>
          <p:nvPr/>
        </p:nvSpPr>
        <p:spPr bwMode="auto">
          <a:xfrm>
            <a:off x="2857488" y="3429000"/>
            <a:ext cx="296863" cy="28575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08" name="Rectangle 50"/>
          <p:cNvSpPr>
            <a:spLocks noChangeArrowheads="1"/>
          </p:cNvSpPr>
          <p:nvPr/>
        </p:nvSpPr>
        <p:spPr bwMode="auto">
          <a:xfrm>
            <a:off x="4143372" y="3429000"/>
            <a:ext cx="296863" cy="28575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cxnSp>
        <p:nvCxnSpPr>
          <p:cNvPr id="210" name="直線矢印コネクタ 209"/>
          <p:cNvCxnSpPr/>
          <p:nvPr/>
        </p:nvCxnSpPr>
        <p:spPr bwMode="auto">
          <a:xfrm rot="16200000" flipH="1">
            <a:off x="219041" y="3219443"/>
            <a:ext cx="419111" cy="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2" name="直線矢印コネクタ 211"/>
          <p:cNvCxnSpPr>
            <a:stCxn id="208" idx="0"/>
            <a:endCxn id="192" idx="2"/>
          </p:cNvCxnSpPr>
          <p:nvPr/>
        </p:nvCxnSpPr>
        <p:spPr bwMode="auto">
          <a:xfrm rot="5400000" flipH="1" flipV="1">
            <a:off x="4077489" y="3214685"/>
            <a:ext cx="42863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3" name="テキスト ボックス 212"/>
          <p:cNvSpPr txBox="1"/>
          <p:nvPr/>
        </p:nvSpPr>
        <p:spPr>
          <a:xfrm>
            <a:off x="71406" y="2285992"/>
            <a:ext cx="728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SRC</a:t>
            </a:r>
            <a:endParaRPr kumimoji="1" lang="ja-JP" altLang="en-US" sz="2000" dirty="0"/>
          </a:p>
        </p:txBody>
      </p:sp>
      <p:sp>
        <p:nvSpPr>
          <p:cNvPr id="215" name="テキスト ボックス 214"/>
          <p:cNvSpPr txBox="1"/>
          <p:nvPr/>
        </p:nvSpPr>
        <p:spPr>
          <a:xfrm>
            <a:off x="3929058" y="2285992"/>
            <a:ext cx="69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DST</a:t>
            </a:r>
            <a:endParaRPr kumimoji="1" lang="ja-JP" altLang="en-US" sz="2000" dirty="0"/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57702" y="3814708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1-hop</a:t>
            </a:r>
            <a:endParaRPr kumimoji="1" lang="ja-JP" altLang="en-US" sz="2000" dirty="0"/>
          </a:p>
        </p:txBody>
      </p:sp>
      <p:sp>
        <p:nvSpPr>
          <p:cNvPr id="217" name="テキスト ボックス 216"/>
          <p:cNvSpPr txBox="1"/>
          <p:nvPr/>
        </p:nvSpPr>
        <p:spPr>
          <a:xfrm>
            <a:off x="1317241" y="3814708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2-hop</a:t>
            </a:r>
            <a:endParaRPr kumimoji="1" lang="ja-JP" altLang="en-US" sz="2000" dirty="0"/>
          </a:p>
        </p:txBody>
      </p:sp>
      <p:sp>
        <p:nvSpPr>
          <p:cNvPr id="218" name="テキスト ボックス 217"/>
          <p:cNvSpPr txBox="1"/>
          <p:nvPr/>
        </p:nvSpPr>
        <p:spPr>
          <a:xfrm>
            <a:off x="2603125" y="3814708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3-hop</a:t>
            </a:r>
            <a:endParaRPr kumimoji="1" lang="ja-JP" altLang="en-US" sz="2000" dirty="0"/>
          </a:p>
        </p:txBody>
      </p:sp>
      <p:sp>
        <p:nvSpPr>
          <p:cNvPr id="219" name="テキスト ボックス 218"/>
          <p:cNvSpPr txBox="1"/>
          <p:nvPr/>
        </p:nvSpPr>
        <p:spPr>
          <a:xfrm>
            <a:off x="3889009" y="3814708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4-hop</a:t>
            </a:r>
            <a:endParaRPr kumimoji="1" lang="ja-JP" altLang="en-US" sz="2000" dirty="0"/>
          </a:p>
        </p:txBody>
      </p:sp>
      <p:cxnSp>
        <p:nvCxnSpPr>
          <p:cNvPr id="220" name="直線矢印コネクタ 219"/>
          <p:cNvCxnSpPr/>
          <p:nvPr/>
        </p:nvCxnSpPr>
        <p:spPr bwMode="auto">
          <a:xfrm rot="16200000" flipH="1">
            <a:off x="219040" y="3219444"/>
            <a:ext cx="419111" cy="1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2" name="グループ化 226"/>
          <p:cNvGrpSpPr/>
          <p:nvPr/>
        </p:nvGrpSpPr>
        <p:grpSpPr>
          <a:xfrm>
            <a:off x="585627" y="2571744"/>
            <a:ext cx="2239766" cy="830919"/>
            <a:chOff x="585627" y="3571876"/>
            <a:chExt cx="2239766" cy="830919"/>
          </a:xfrm>
        </p:grpSpPr>
        <p:sp>
          <p:nvSpPr>
            <p:cNvPr id="225" name="フリーフォーム 224"/>
            <p:cNvSpPr/>
            <p:nvPr/>
          </p:nvSpPr>
          <p:spPr bwMode="auto">
            <a:xfrm>
              <a:off x="585627" y="4000504"/>
              <a:ext cx="2239766" cy="402291"/>
            </a:xfrm>
            <a:custGeom>
              <a:avLst/>
              <a:gdLst>
                <a:gd name="connsiteX0" fmla="*/ 0 w 2239766"/>
                <a:gd name="connsiteY0" fmla="*/ 535968 h 535968"/>
                <a:gd name="connsiteX1" fmla="*/ 1140431 w 2239766"/>
                <a:gd name="connsiteY1" fmla="*/ 1712 h 535968"/>
                <a:gd name="connsiteX2" fmla="*/ 2239766 w 2239766"/>
                <a:gd name="connsiteY2" fmla="*/ 525694 h 535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39766" h="535968">
                  <a:moveTo>
                    <a:pt x="0" y="535968"/>
                  </a:moveTo>
                  <a:cubicBezTo>
                    <a:pt x="383568" y="269696"/>
                    <a:pt x="767137" y="3424"/>
                    <a:pt x="1140431" y="1712"/>
                  </a:cubicBezTo>
                  <a:cubicBezTo>
                    <a:pt x="1513725" y="0"/>
                    <a:pt x="1876745" y="262847"/>
                    <a:pt x="2239766" y="525694"/>
                  </a:cubicBezTo>
                </a:path>
              </a:pathLst>
            </a:cu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26" name="テキスト ボックス 225"/>
            <p:cNvSpPr txBox="1"/>
            <p:nvPr/>
          </p:nvSpPr>
          <p:spPr>
            <a:xfrm>
              <a:off x="1142976" y="3571876"/>
              <a:ext cx="11594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b="1" i="1" dirty="0" smtClean="0">
                  <a:solidFill>
                    <a:schemeClr val="accent6"/>
                  </a:solidFill>
                </a:rPr>
                <a:t>Wakeup</a:t>
              </a:r>
              <a:endParaRPr kumimoji="1" lang="ja-JP" altLang="en-US" sz="2000" b="1" i="1" dirty="0">
                <a:solidFill>
                  <a:schemeClr val="accent6"/>
                </a:solidFill>
              </a:endParaRPr>
            </a:p>
          </p:txBody>
        </p:sp>
      </p:grpSp>
      <p:cxnSp>
        <p:nvCxnSpPr>
          <p:cNvPr id="228" name="直線矢印コネクタ 227"/>
          <p:cNvCxnSpPr/>
          <p:nvPr/>
        </p:nvCxnSpPr>
        <p:spPr bwMode="auto">
          <a:xfrm flipV="1">
            <a:off x="642910" y="3571876"/>
            <a:ext cx="928694" cy="9517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3" name="グループ化 231"/>
          <p:cNvGrpSpPr/>
          <p:nvPr/>
        </p:nvGrpSpPr>
        <p:grpSpPr>
          <a:xfrm>
            <a:off x="1903606" y="2571744"/>
            <a:ext cx="2239766" cy="830919"/>
            <a:chOff x="585627" y="3571876"/>
            <a:chExt cx="2239766" cy="830919"/>
          </a:xfrm>
        </p:grpSpPr>
        <p:sp>
          <p:nvSpPr>
            <p:cNvPr id="233" name="フリーフォーム 232"/>
            <p:cNvSpPr/>
            <p:nvPr/>
          </p:nvSpPr>
          <p:spPr bwMode="auto">
            <a:xfrm>
              <a:off x="585627" y="4000504"/>
              <a:ext cx="2239766" cy="402291"/>
            </a:xfrm>
            <a:custGeom>
              <a:avLst/>
              <a:gdLst>
                <a:gd name="connsiteX0" fmla="*/ 0 w 2239766"/>
                <a:gd name="connsiteY0" fmla="*/ 535968 h 535968"/>
                <a:gd name="connsiteX1" fmla="*/ 1140431 w 2239766"/>
                <a:gd name="connsiteY1" fmla="*/ 1712 h 535968"/>
                <a:gd name="connsiteX2" fmla="*/ 2239766 w 2239766"/>
                <a:gd name="connsiteY2" fmla="*/ 525694 h 535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39766" h="535968">
                  <a:moveTo>
                    <a:pt x="0" y="535968"/>
                  </a:moveTo>
                  <a:cubicBezTo>
                    <a:pt x="383568" y="269696"/>
                    <a:pt x="767137" y="3424"/>
                    <a:pt x="1140431" y="1712"/>
                  </a:cubicBezTo>
                  <a:cubicBezTo>
                    <a:pt x="1513725" y="0"/>
                    <a:pt x="1876745" y="262847"/>
                    <a:pt x="2239766" y="525694"/>
                  </a:cubicBezTo>
                </a:path>
              </a:pathLst>
            </a:cu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34" name="テキスト ボックス 233"/>
            <p:cNvSpPr txBox="1"/>
            <p:nvPr/>
          </p:nvSpPr>
          <p:spPr>
            <a:xfrm>
              <a:off x="1142976" y="3571876"/>
              <a:ext cx="11594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b="1" i="1" dirty="0" smtClean="0">
                  <a:solidFill>
                    <a:schemeClr val="accent6"/>
                  </a:solidFill>
                </a:rPr>
                <a:t>Wakeup</a:t>
              </a:r>
              <a:endParaRPr kumimoji="1" lang="ja-JP" altLang="en-US" sz="2000" b="1" i="1" dirty="0">
                <a:solidFill>
                  <a:schemeClr val="accent6"/>
                </a:solidFill>
              </a:endParaRPr>
            </a:p>
          </p:txBody>
        </p:sp>
      </p:grpSp>
      <p:cxnSp>
        <p:nvCxnSpPr>
          <p:cNvPr id="235" name="直線矢印コネクタ 234"/>
          <p:cNvCxnSpPr/>
          <p:nvPr/>
        </p:nvCxnSpPr>
        <p:spPr bwMode="auto">
          <a:xfrm flipV="1">
            <a:off x="1928794" y="3571876"/>
            <a:ext cx="928694" cy="9517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36" name="直線矢印コネクタ 235"/>
          <p:cNvCxnSpPr/>
          <p:nvPr/>
        </p:nvCxnSpPr>
        <p:spPr bwMode="auto">
          <a:xfrm flipV="1">
            <a:off x="3214678" y="3571876"/>
            <a:ext cx="928694" cy="9517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37" name="直線矢印コネクタ 236"/>
          <p:cNvCxnSpPr/>
          <p:nvPr/>
        </p:nvCxnSpPr>
        <p:spPr bwMode="auto">
          <a:xfrm rot="16200000" flipH="1">
            <a:off x="4076693" y="3209927"/>
            <a:ext cx="419111" cy="1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224" name="テキスト ボックス 223"/>
          <p:cNvSpPr txBox="1"/>
          <p:nvPr/>
        </p:nvSpPr>
        <p:spPr>
          <a:xfrm>
            <a:off x="5476462" y="1428736"/>
            <a:ext cx="2964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altLang="ja-JP" sz="2000" dirty="0" err="1" smtClean="0">
                <a:latin typeface="Arial" pitchFamily="34" charset="0"/>
                <a:cs typeface="Arial" pitchFamily="34" charset="0"/>
              </a:rPr>
              <a:t>Matsutani</a:t>
            </a:r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, ASPDAC’08]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グループ化 220"/>
          <p:cNvGrpSpPr/>
          <p:nvPr/>
        </p:nvGrpSpPr>
        <p:grpSpPr>
          <a:xfrm>
            <a:off x="4857752" y="2571744"/>
            <a:ext cx="4214812" cy="4071938"/>
            <a:chOff x="357188" y="2714625"/>
            <a:chExt cx="4214812" cy="4071938"/>
          </a:xfrm>
        </p:grpSpPr>
        <p:sp>
          <p:nvSpPr>
            <p:cNvPr id="222" name="Rectangle 50"/>
            <p:cNvSpPr>
              <a:spLocks noChangeArrowheads="1"/>
            </p:cNvSpPr>
            <p:nvPr/>
          </p:nvSpPr>
          <p:spPr bwMode="auto">
            <a:xfrm>
              <a:off x="1071563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9" name="Rectangle 50"/>
            <p:cNvSpPr>
              <a:spLocks noChangeArrowheads="1"/>
            </p:cNvSpPr>
            <p:nvPr/>
          </p:nvSpPr>
          <p:spPr bwMode="auto">
            <a:xfrm>
              <a:off x="1428750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1" name="Rectangle 50"/>
            <p:cNvSpPr>
              <a:spLocks noChangeArrowheads="1"/>
            </p:cNvSpPr>
            <p:nvPr/>
          </p:nvSpPr>
          <p:spPr bwMode="auto">
            <a:xfrm>
              <a:off x="1785938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39" name="Rectangle 50"/>
            <p:cNvSpPr>
              <a:spLocks noChangeArrowheads="1"/>
            </p:cNvSpPr>
            <p:nvPr/>
          </p:nvSpPr>
          <p:spPr bwMode="auto">
            <a:xfrm>
              <a:off x="2143125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0" name="Rectangle 50"/>
            <p:cNvSpPr>
              <a:spLocks noChangeArrowheads="1"/>
            </p:cNvSpPr>
            <p:nvPr/>
          </p:nvSpPr>
          <p:spPr bwMode="auto">
            <a:xfrm>
              <a:off x="2489200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1" name="Rectangle 50"/>
            <p:cNvSpPr>
              <a:spLocks noChangeArrowheads="1"/>
            </p:cNvSpPr>
            <p:nvPr/>
          </p:nvSpPr>
          <p:spPr bwMode="auto">
            <a:xfrm>
              <a:off x="2846388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2" name="Rectangle 50"/>
            <p:cNvSpPr>
              <a:spLocks noChangeArrowheads="1"/>
            </p:cNvSpPr>
            <p:nvPr/>
          </p:nvSpPr>
          <p:spPr bwMode="auto">
            <a:xfrm>
              <a:off x="3203575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3" name="Rectangle 50"/>
            <p:cNvSpPr>
              <a:spLocks noChangeArrowheads="1"/>
            </p:cNvSpPr>
            <p:nvPr/>
          </p:nvSpPr>
          <p:spPr bwMode="auto">
            <a:xfrm>
              <a:off x="3560763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4" name="Rectangle 50"/>
            <p:cNvSpPr>
              <a:spLocks noChangeArrowheads="1"/>
            </p:cNvSpPr>
            <p:nvPr/>
          </p:nvSpPr>
          <p:spPr bwMode="auto">
            <a:xfrm>
              <a:off x="1071563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5" name="Rectangle 50"/>
            <p:cNvSpPr>
              <a:spLocks noChangeArrowheads="1"/>
            </p:cNvSpPr>
            <p:nvPr/>
          </p:nvSpPr>
          <p:spPr bwMode="auto">
            <a:xfrm>
              <a:off x="1428750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6" name="Rectangle 50"/>
            <p:cNvSpPr>
              <a:spLocks noChangeArrowheads="1"/>
            </p:cNvSpPr>
            <p:nvPr/>
          </p:nvSpPr>
          <p:spPr bwMode="auto">
            <a:xfrm>
              <a:off x="1785938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7" name="Rectangle 50"/>
            <p:cNvSpPr>
              <a:spLocks noChangeArrowheads="1"/>
            </p:cNvSpPr>
            <p:nvPr/>
          </p:nvSpPr>
          <p:spPr bwMode="auto">
            <a:xfrm>
              <a:off x="2143125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8" name="Rectangle 50"/>
            <p:cNvSpPr>
              <a:spLocks noChangeArrowheads="1"/>
            </p:cNvSpPr>
            <p:nvPr/>
          </p:nvSpPr>
          <p:spPr bwMode="auto">
            <a:xfrm>
              <a:off x="2489200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49" name="Rectangle 50"/>
            <p:cNvSpPr>
              <a:spLocks noChangeArrowheads="1"/>
            </p:cNvSpPr>
            <p:nvPr/>
          </p:nvSpPr>
          <p:spPr bwMode="auto">
            <a:xfrm>
              <a:off x="2846388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0" name="Rectangle 50"/>
            <p:cNvSpPr>
              <a:spLocks noChangeArrowheads="1"/>
            </p:cNvSpPr>
            <p:nvPr/>
          </p:nvSpPr>
          <p:spPr bwMode="auto">
            <a:xfrm>
              <a:off x="3203575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1" name="Rectangle 50"/>
            <p:cNvSpPr>
              <a:spLocks noChangeArrowheads="1"/>
            </p:cNvSpPr>
            <p:nvPr/>
          </p:nvSpPr>
          <p:spPr bwMode="auto">
            <a:xfrm>
              <a:off x="3560763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2" name="Rectangle 50"/>
            <p:cNvSpPr>
              <a:spLocks noChangeArrowheads="1"/>
            </p:cNvSpPr>
            <p:nvPr/>
          </p:nvSpPr>
          <p:spPr bwMode="auto">
            <a:xfrm>
              <a:off x="1071563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3" name="Rectangle 50"/>
            <p:cNvSpPr>
              <a:spLocks noChangeArrowheads="1"/>
            </p:cNvSpPr>
            <p:nvPr/>
          </p:nvSpPr>
          <p:spPr bwMode="auto">
            <a:xfrm>
              <a:off x="1428750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4" name="Rectangle 50"/>
            <p:cNvSpPr>
              <a:spLocks noChangeArrowheads="1"/>
            </p:cNvSpPr>
            <p:nvPr/>
          </p:nvSpPr>
          <p:spPr bwMode="auto">
            <a:xfrm>
              <a:off x="1785938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5" name="Rectangle 50"/>
            <p:cNvSpPr>
              <a:spLocks noChangeArrowheads="1"/>
            </p:cNvSpPr>
            <p:nvPr/>
          </p:nvSpPr>
          <p:spPr bwMode="auto">
            <a:xfrm>
              <a:off x="2143125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6" name="Rectangle 50"/>
            <p:cNvSpPr>
              <a:spLocks noChangeArrowheads="1"/>
            </p:cNvSpPr>
            <p:nvPr/>
          </p:nvSpPr>
          <p:spPr bwMode="auto">
            <a:xfrm>
              <a:off x="2489200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7" name="Rectangle 50"/>
            <p:cNvSpPr>
              <a:spLocks noChangeArrowheads="1"/>
            </p:cNvSpPr>
            <p:nvPr/>
          </p:nvSpPr>
          <p:spPr bwMode="auto">
            <a:xfrm>
              <a:off x="2846388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8" name="Rectangle 50"/>
            <p:cNvSpPr>
              <a:spLocks noChangeArrowheads="1"/>
            </p:cNvSpPr>
            <p:nvPr/>
          </p:nvSpPr>
          <p:spPr bwMode="auto">
            <a:xfrm>
              <a:off x="3203575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9" name="Rectangle 50"/>
            <p:cNvSpPr>
              <a:spLocks noChangeArrowheads="1"/>
            </p:cNvSpPr>
            <p:nvPr/>
          </p:nvSpPr>
          <p:spPr bwMode="auto">
            <a:xfrm>
              <a:off x="3560763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0" name="Rectangle 50"/>
            <p:cNvSpPr>
              <a:spLocks noChangeArrowheads="1"/>
            </p:cNvSpPr>
            <p:nvPr/>
          </p:nvSpPr>
          <p:spPr bwMode="auto">
            <a:xfrm>
              <a:off x="1071563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1" name="Rectangle 50"/>
            <p:cNvSpPr>
              <a:spLocks noChangeArrowheads="1"/>
            </p:cNvSpPr>
            <p:nvPr/>
          </p:nvSpPr>
          <p:spPr bwMode="auto">
            <a:xfrm>
              <a:off x="1428750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2" name="Rectangle 50"/>
            <p:cNvSpPr>
              <a:spLocks noChangeArrowheads="1"/>
            </p:cNvSpPr>
            <p:nvPr/>
          </p:nvSpPr>
          <p:spPr bwMode="auto">
            <a:xfrm>
              <a:off x="1785938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3" name="Rectangle 50"/>
            <p:cNvSpPr>
              <a:spLocks noChangeArrowheads="1"/>
            </p:cNvSpPr>
            <p:nvPr/>
          </p:nvSpPr>
          <p:spPr bwMode="auto">
            <a:xfrm>
              <a:off x="2143125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4" name="Rectangle 50"/>
            <p:cNvSpPr>
              <a:spLocks noChangeArrowheads="1"/>
            </p:cNvSpPr>
            <p:nvPr/>
          </p:nvSpPr>
          <p:spPr bwMode="auto">
            <a:xfrm>
              <a:off x="2489200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5" name="Rectangle 50"/>
            <p:cNvSpPr>
              <a:spLocks noChangeArrowheads="1"/>
            </p:cNvSpPr>
            <p:nvPr/>
          </p:nvSpPr>
          <p:spPr bwMode="auto">
            <a:xfrm>
              <a:off x="2846388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6" name="Rectangle 50"/>
            <p:cNvSpPr>
              <a:spLocks noChangeArrowheads="1"/>
            </p:cNvSpPr>
            <p:nvPr/>
          </p:nvSpPr>
          <p:spPr bwMode="auto">
            <a:xfrm>
              <a:off x="3203575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7" name="Rectangle 50"/>
            <p:cNvSpPr>
              <a:spLocks noChangeArrowheads="1"/>
            </p:cNvSpPr>
            <p:nvPr/>
          </p:nvSpPr>
          <p:spPr bwMode="auto">
            <a:xfrm>
              <a:off x="3560763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8" name="Rectangle 50"/>
            <p:cNvSpPr>
              <a:spLocks noChangeArrowheads="1"/>
            </p:cNvSpPr>
            <p:nvPr/>
          </p:nvSpPr>
          <p:spPr bwMode="auto">
            <a:xfrm>
              <a:off x="1071563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9" name="Rectangle 50"/>
            <p:cNvSpPr>
              <a:spLocks noChangeArrowheads="1"/>
            </p:cNvSpPr>
            <p:nvPr/>
          </p:nvSpPr>
          <p:spPr bwMode="auto">
            <a:xfrm>
              <a:off x="1428750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0" name="Rectangle 50"/>
            <p:cNvSpPr>
              <a:spLocks noChangeArrowheads="1"/>
            </p:cNvSpPr>
            <p:nvPr/>
          </p:nvSpPr>
          <p:spPr bwMode="auto">
            <a:xfrm>
              <a:off x="1785938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1" name="Rectangle 50"/>
            <p:cNvSpPr>
              <a:spLocks noChangeArrowheads="1"/>
            </p:cNvSpPr>
            <p:nvPr/>
          </p:nvSpPr>
          <p:spPr bwMode="auto">
            <a:xfrm>
              <a:off x="2143125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2" name="Rectangle 50"/>
            <p:cNvSpPr>
              <a:spLocks noChangeArrowheads="1"/>
            </p:cNvSpPr>
            <p:nvPr/>
          </p:nvSpPr>
          <p:spPr bwMode="auto">
            <a:xfrm>
              <a:off x="2489200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3" name="Rectangle 50"/>
            <p:cNvSpPr>
              <a:spLocks noChangeArrowheads="1"/>
            </p:cNvSpPr>
            <p:nvPr/>
          </p:nvSpPr>
          <p:spPr bwMode="auto">
            <a:xfrm>
              <a:off x="2846388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4" name="Rectangle 50"/>
            <p:cNvSpPr>
              <a:spLocks noChangeArrowheads="1"/>
            </p:cNvSpPr>
            <p:nvPr/>
          </p:nvSpPr>
          <p:spPr bwMode="auto">
            <a:xfrm>
              <a:off x="3203575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5" name="Rectangle 50"/>
            <p:cNvSpPr>
              <a:spLocks noChangeArrowheads="1"/>
            </p:cNvSpPr>
            <p:nvPr/>
          </p:nvSpPr>
          <p:spPr bwMode="auto">
            <a:xfrm>
              <a:off x="3560763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6" name="Rectangle 50"/>
            <p:cNvSpPr>
              <a:spLocks noChangeArrowheads="1"/>
            </p:cNvSpPr>
            <p:nvPr/>
          </p:nvSpPr>
          <p:spPr bwMode="auto">
            <a:xfrm>
              <a:off x="1071563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7" name="Rectangle 50"/>
            <p:cNvSpPr>
              <a:spLocks noChangeArrowheads="1"/>
            </p:cNvSpPr>
            <p:nvPr/>
          </p:nvSpPr>
          <p:spPr bwMode="auto">
            <a:xfrm>
              <a:off x="1428750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8" name="Rectangle 50"/>
            <p:cNvSpPr>
              <a:spLocks noChangeArrowheads="1"/>
            </p:cNvSpPr>
            <p:nvPr/>
          </p:nvSpPr>
          <p:spPr bwMode="auto">
            <a:xfrm>
              <a:off x="1785938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9" name="Rectangle 50"/>
            <p:cNvSpPr>
              <a:spLocks noChangeArrowheads="1"/>
            </p:cNvSpPr>
            <p:nvPr/>
          </p:nvSpPr>
          <p:spPr bwMode="auto">
            <a:xfrm>
              <a:off x="2143125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0" name="Rectangle 50"/>
            <p:cNvSpPr>
              <a:spLocks noChangeArrowheads="1"/>
            </p:cNvSpPr>
            <p:nvPr/>
          </p:nvSpPr>
          <p:spPr bwMode="auto">
            <a:xfrm>
              <a:off x="2489200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1" name="Rectangle 50"/>
            <p:cNvSpPr>
              <a:spLocks noChangeArrowheads="1"/>
            </p:cNvSpPr>
            <p:nvPr/>
          </p:nvSpPr>
          <p:spPr bwMode="auto">
            <a:xfrm>
              <a:off x="2846388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2" name="Rectangle 50"/>
            <p:cNvSpPr>
              <a:spLocks noChangeArrowheads="1"/>
            </p:cNvSpPr>
            <p:nvPr/>
          </p:nvSpPr>
          <p:spPr bwMode="auto">
            <a:xfrm>
              <a:off x="3203575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3" name="Rectangle 50"/>
            <p:cNvSpPr>
              <a:spLocks noChangeArrowheads="1"/>
            </p:cNvSpPr>
            <p:nvPr/>
          </p:nvSpPr>
          <p:spPr bwMode="auto">
            <a:xfrm>
              <a:off x="3560763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4" name="Rectangle 50"/>
            <p:cNvSpPr>
              <a:spLocks noChangeArrowheads="1"/>
            </p:cNvSpPr>
            <p:nvPr/>
          </p:nvSpPr>
          <p:spPr bwMode="auto">
            <a:xfrm>
              <a:off x="1071563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5" name="Rectangle 50"/>
            <p:cNvSpPr>
              <a:spLocks noChangeArrowheads="1"/>
            </p:cNvSpPr>
            <p:nvPr/>
          </p:nvSpPr>
          <p:spPr bwMode="auto">
            <a:xfrm>
              <a:off x="1428750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6" name="Rectangle 50"/>
            <p:cNvSpPr>
              <a:spLocks noChangeArrowheads="1"/>
            </p:cNvSpPr>
            <p:nvPr/>
          </p:nvSpPr>
          <p:spPr bwMode="auto">
            <a:xfrm>
              <a:off x="1785938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7" name="Rectangle 50"/>
            <p:cNvSpPr>
              <a:spLocks noChangeArrowheads="1"/>
            </p:cNvSpPr>
            <p:nvPr/>
          </p:nvSpPr>
          <p:spPr bwMode="auto">
            <a:xfrm>
              <a:off x="2143125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8" name="Rectangle 50"/>
            <p:cNvSpPr>
              <a:spLocks noChangeArrowheads="1"/>
            </p:cNvSpPr>
            <p:nvPr/>
          </p:nvSpPr>
          <p:spPr bwMode="auto">
            <a:xfrm>
              <a:off x="2489200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9" name="Rectangle 50"/>
            <p:cNvSpPr>
              <a:spLocks noChangeArrowheads="1"/>
            </p:cNvSpPr>
            <p:nvPr/>
          </p:nvSpPr>
          <p:spPr bwMode="auto">
            <a:xfrm>
              <a:off x="2846388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0" name="Rectangle 50"/>
            <p:cNvSpPr>
              <a:spLocks noChangeArrowheads="1"/>
            </p:cNvSpPr>
            <p:nvPr/>
          </p:nvSpPr>
          <p:spPr bwMode="auto">
            <a:xfrm>
              <a:off x="3203575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1" name="Rectangle 50"/>
            <p:cNvSpPr>
              <a:spLocks noChangeArrowheads="1"/>
            </p:cNvSpPr>
            <p:nvPr/>
          </p:nvSpPr>
          <p:spPr bwMode="auto">
            <a:xfrm>
              <a:off x="3560763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2" name="Rectangle 50"/>
            <p:cNvSpPr>
              <a:spLocks noChangeArrowheads="1"/>
            </p:cNvSpPr>
            <p:nvPr/>
          </p:nvSpPr>
          <p:spPr bwMode="auto">
            <a:xfrm>
              <a:off x="1071563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3" name="Rectangle 50"/>
            <p:cNvSpPr>
              <a:spLocks noChangeArrowheads="1"/>
            </p:cNvSpPr>
            <p:nvPr/>
          </p:nvSpPr>
          <p:spPr bwMode="auto">
            <a:xfrm>
              <a:off x="1428750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4" name="Rectangle 50"/>
            <p:cNvSpPr>
              <a:spLocks noChangeArrowheads="1"/>
            </p:cNvSpPr>
            <p:nvPr/>
          </p:nvSpPr>
          <p:spPr bwMode="auto">
            <a:xfrm>
              <a:off x="1785938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5" name="Rectangle 50"/>
            <p:cNvSpPr>
              <a:spLocks noChangeArrowheads="1"/>
            </p:cNvSpPr>
            <p:nvPr/>
          </p:nvSpPr>
          <p:spPr bwMode="auto">
            <a:xfrm>
              <a:off x="2143125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6" name="Rectangle 50"/>
            <p:cNvSpPr>
              <a:spLocks noChangeArrowheads="1"/>
            </p:cNvSpPr>
            <p:nvPr/>
          </p:nvSpPr>
          <p:spPr bwMode="auto">
            <a:xfrm>
              <a:off x="2489200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7" name="Rectangle 50"/>
            <p:cNvSpPr>
              <a:spLocks noChangeArrowheads="1"/>
            </p:cNvSpPr>
            <p:nvPr/>
          </p:nvSpPr>
          <p:spPr bwMode="auto">
            <a:xfrm>
              <a:off x="2846388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8" name="Rectangle 50"/>
            <p:cNvSpPr>
              <a:spLocks noChangeArrowheads="1"/>
            </p:cNvSpPr>
            <p:nvPr/>
          </p:nvSpPr>
          <p:spPr bwMode="auto">
            <a:xfrm>
              <a:off x="3203575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9" name="Rectangle 50"/>
            <p:cNvSpPr>
              <a:spLocks noChangeArrowheads="1"/>
            </p:cNvSpPr>
            <p:nvPr/>
          </p:nvSpPr>
          <p:spPr bwMode="auto">
            <a:xfrm>
              <a:off x="3560763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0" name="Rectangle 50"/>
            <p:cNvSpPr>
              <a:spLocks noChangeArrowheads="1"/>
            </p:cNvSpPr>
            <p:nvPr/>
          </p:nvSpPr>
          <p:spPr bwMode="auto">
            <a:xfrm>
              <a:off x="2143125" y="2714625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1" name="Rectangle 50"/>
            <p:cNvSpPr>
              <a:spLocks noChangeArrowheads="1"/>
            </p:cNvSpPr>
            <p:nvPr/>
          </p:nvSpPr>
          <p:spPr bwMode="auto">
            <a:xfrm>
              <a:off x="357188" y="2714625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2" name="Rectangle 50"/>
            <p:cNvSpPr>
              <a:spLocks noChangeArrowheads="1"/>
            </p:cNvSpPr>
            <p:nvPr/>
          </p:nvSpPr>
          <p:spPr bwMode="auto">
            <a:xfrm>
              <a:off x="2857500" y="6215063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3" name="Rectangle 50"/>
            <p:cNvSpPr>
              <a:spLocks noChangeArrowheads="1"/>
            </p:cNvSpPr>
            <p:nvPr/>
          </p:nvSpPr>
          <p:spPr bwMode="auto">
            <a:xfrm>
              <a:off x="1071563" y="6215063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4" name="Rectangle 50"/>
            <p:cNvSpPr>
              <a:spLocks noChangeArrowheads="1"/>
            </p:cNvSpPr>
            <p:nvPr/>
          </p:nvSpPr>
          <p:spPr bwMode="auto">
            <a:xfrm>
              <a:off x="357188" y="3357562"/>
              <a:ext cx="642937" cy="1714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5" name="Rectangle 50"/>
            <p:cNvSpPr>
              <a:spLocks noChangeArrowheads="1"/>
            </p:cNvSpPr>
            <p:nvPr/>
          </p:nvSpPr>
          <p:spPr bwMode="auto">
            <a:xfrm>
              <a:off x="357188" y="5143501"/>
              <a:ext cx="642937" cy="1643062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6" name="Rectangle 50"/>
            <p:cNvSpPr>
              <a:spLocks noChangeArrowheads="1"/>
            </p:cNvSpPr>
            <p:nvPr/>
          </p:nvSpPr>
          <p:spPr bwMode="auto">
            <a:xfrm>
              <a:off x="3929063" y="4429125"/>
              <a:ext cx="642937" cy="1714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7" name="Rectangle 50"/>
            <p:cNvSpPr>
              <a:spLocks noChangeArrowheads="1"/>
            </p:cNvSpPr>
            <p:nvPr/>
          </p:nvSpPr>
          <p:spPr bwMode="auto">
            <a:xfrm>
              <a:off x="3929063" y="2714625"/>
              <a:ext cx="642937" cy="1643062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8" name="Rectangle 50"/>
            <p:cNvSpPr>
              <a:spLocks noChangeArrowheads="1"/>
            </p:cNvSpPr>
            <p:nvPr/>
          </p:nvSpPr>
          <p:spPr bwMode="auto">
            <a:xfrm>
              <a:off x="1703388" y="292893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9" name="Rectangle 50"/>
            <p:cNvSpPr>
              <a:spLocks noChangeArrowheads="1"/>
            </p:cNvSpPr>
            <p:nvPr/>
          </p:nvSpPr>
          <p:spPr bwMode="auto">
            <a:xfrm>
              <a:off x="1346200" y="2928937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0" name="Rectangle 50"/>
            <p:cNvSpPr>
              <a:spLocks noChangeArrowheads="1"/>
            </p:cNvSpPr>
            <p:nvPr/>
          </p:nvSpPr>
          <p:spPr bwMode="auto">
            <a:xfrm>
              <a:off x="3489325" y="2928937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1" name="Rectangle 50"/>
            <p:cNvSpPr>
              <a:spLocks noChangeArrowheads="1"/>
            </p:cNvSpPr>
            <p:nvPr/>
          </p:nvSpPr>
          <p:spPr bwMode="auto">
            <a:xfrm>
              <a:off x="3132138" y="292893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2" name="Rectangle 50"/>
            <p:cNvSpPr>
              <a:spLocks noChangeArrowheads="1"/>
            </p:cNvSpPr>
            <p:nvPr/>
          </p:nvSpPr>
          <p:spPr bwMode="auto">
            <a:xfrm>
              <a:off x="3989388" y="400050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3" name="Rectangle 50"/>
            <p:cNvSpPr>
              <a:spLocks noChangeArrowheads="1"/>
            </p:cNvSpPr>
            <p:nvPr/>
          </p:nvSpPr>
          <p:spPr bwMode="auto">
            <a:xfrm>
              <a:off x="3989388" y="3643312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4" name="Rectangle 50"/>
            <p:cNvSpPr>
              <a:spLocks noChangeArrowheads="1"/>
            </p:cNvSpPr>
            <p:nvPr/>
          </p:nvSpPr>
          <p:spPr bwMode="auto">
            <a:xfrm>
              <a:off x="4000500" y="5786438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5" name="Rectangle 50"/>
            <p:cNvSpPr>
              <a:spLocks noChangeArrowheads="1"/>
            </p:cNvSpPr>
            <p:nvPr/>
          </p:nvSpPr>
          <p:spPr bwMode="auto">
            <a:xfrm>
              <a:off x="4000500" y="542925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6" name="Rectangle 50"/>
            <p:cNvSpPr>
              <a:spLocks noChangeArrowheads="1"/>
            </p:cNvSpPr>
            <p:nvPr/>
          </p:nvSpPr>
          <p:spPr bwMode="auto">
            <a:xfrm>
              <a:off x="2928938" y="6286501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7" name="Rectangle 50"/>
            <p:cNvSpPr>
              <a:spLocks noChangeArrowheads="1"/>
            </p:cNvSpPr>
            <p:nvPr/>
          </p:nvSpPr>
          <p:spPr bwMode="auto">
            <a:xfrm>
              <a:off x="3286125" y="628650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8" name="Rectangle 50"/>
            <p:cNvSpPr>
              <a:spLocks noChangeArrowheads="1"/>
            </p:cNvSpPr>
            <p:nvPr/>
          </p:nvSpPr>
          <p:spPr bwMode="auto">
            <a:xfrm>
              <a:off x="1143000" y="628650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9" name="Rectangle 50"/>
            <p:cNvSpPr>
              <a:spLocks noChangeArrowheads="1"/>
            </p:cNvSpPr>
            <p:nvPr/>
          </p:nvSpPr>
          <p:spPr bwMode="auto">
            <a:xfrm>
              <a:off x="1500188" y="6286501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0" name="Rectangle 50"/>
            <p:cNvSpPr>
              <a:spLocks noChangeArrowheads="1"/>
            </p:cNvSpPr>
            <p:nvPr/>
          </p:nvSpPr>
          <p:spPr bwMode="auto">
            <a:xfrm>
              <a:off x="642938" y="378618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1" name="Rectangle 50"/>
            <p:cNvSpPr>
              <a:spLocks noChangeArrowheads="1"/>
            </p:cNvSpPr>
            <p:nvPr/>
          </p:nvSpPr>
          <p:spPr bwMode="auto">
            <a:xfrm>
              <a:off x="642938" y="342900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2" name="Rectangle 50"/>
            <p:cNvSpPr>
              <a:spLocks noChangeArrowheads="1"/>
            </p:cNvSpPr>
            <p:nvPr/>
          </p:nvSpPr>
          <p:spPr bwMode="auto">
            <a:xfrm>
              <a:off x="642938" y="5572126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3" name="Rectangle 50"/>
            <p:cNvSpPr>
              <a:spLocks noChangeArrowheads="1"/>
            </p:cNvSpPr>
            <p:nvPr/>
          </p:nvSpPr>
          <p:spPr bwMode="auto">
            <a:xfrm>
              <a:off x="642938" y="5214938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4" name="正方形/長方形 323"/>
            <p:cNvSpPr/>
            <p:nvPr/>
          </p:nvSpPr>
          <p:spPr bwMode="auto">
            <a:xfrm>
              <a:off x="128585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5" name="正方形/長方形 324"/>
            <p:cNvSpPr/>
            <p:nvPr/>
          </p:nvSpPr>
          <p:spPr bwMode="auto">
            <a:xfrm>
              <a:off x="200023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6" name="正方形/長方形 325"/>
            <p:cNvSpPr/>
            <p:nvPr/>
          </p:nvSpPr>
          <p:spPr bwMode="auto">
            <a:xfrm>
              <a:off x="271461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7" name="正方形/長方形 326"/>
            <p:cNvSpPr/>
            <p:nvPr/>
          </p:nvSpPr>
          <p:spPr bwMode="auto">
            <a:xfrm>
              <a:off x="342899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8" name="正方形/長方形 327"/>
            <p:cNvSpPr/>
            <p:nvPr/>
          </p:nvSpPr>
          <p:spPr bwMode="auto">
            <a:xfrm>
              <a:off x="128585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9" name="正方形/長方形 328"/>
            <p:cNvSpPr/>
            <p:nvPr/>
          </p:nvSpPr>
          <p:spPr bwMode="auto">
            <a:xfrm>
              <a:off x="200023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0" name="正方形/長方形 329"/>
            <p:cNvSpPr/>
            <p:nvPr/>
          </p:nvSpPr>
          <p:spPr bwMode="auto">
            <a:xfrm>
              <a:off x="271461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1" name="正方形/長方形 330"/>
            <p:cNvSpPr/>
            <p:nvPr/>
          </p:nvSpPr>
          <p:spPr bwMode="auto">
            <a:xfrm>
              <a:off x="342899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2" name="正方形/長方形 331"/>
            <p:cNvSpPr/>
            <p:nvPr/>
          </p:nvSpPr>
          <p:spPr bwMode="auto">
            <a:xfrm>
              <a:off x="128585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3" name="正方形/長方形 332"/>
            <p:cNvSpPr/>
            <p:nvPr/>
          </p:nvSpPr>
          <p:spPr bwMode="auto">
            <a:xfrm>
              <a:off x="200023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4" name="正方形/長方形 333"/>
            <p:cNvSpPr/>
            <p:nvPr/>
          </p:nvSpPr>
          <p:spPr bwMode="auto">
            <a:xfrm>
              <a:off x="271461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5" name="正方形/長方形 334"/>
            <p:cNvSpPr/>
            <p:nvPr/>
          </p:nvSpPr>
          <p:spPr bwMode="auto">
            <a:xfrm>
              <a:off x="342899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6" name="正方形/長方形 335"/>
            <p:cNvSpPr/>
            <p:nvPr/>
          </p:nvSpPr>
          <p:spPr bwMode="auto">
            <a:xfrm>
              <a:off x="128585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7" name="正方形/長方形 336"/>
            <p:cNvSpPr/>
            <p:nvPr/>
          </p:nvSpPr>
          <p:spPr bwMode="auto">
            <a:xfrm>
              <a:off x="200023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8" name="正方形/長方形 337"/>
            <p:cNvSpPr/>
            <p:nvPr/>
          </p:nvSpPr>
          <p:spPr bwMode="auto">
            <a:xfrm>
              <a:off x="271461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9" name="正方形/長方形 338"/>
            <p:cNvSpPr/>
            <p:nvPr/>
          </p:nvSpPr>
          <p:spPr bwMode="auto">
            <a:xfrm>
              <a:off x="342899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340" name="直線コネクタ 339"/>
            <p:cNvCxnSpPr/>
            <p:nvPr/>
          </p:nvCxnSpPr>
          <p:spPr bwMode="auto">
            <a:xfrm rot="5400000">
              <a:off x="100010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1" name="直線コネクタ 340"/>
            <p:cNvCxnSpPr/>
            <p:nvPr/>
          </p:nvCxnSpPr>
          <p:spPr bwMode="auto">
            <a:xfrm rot="5400000">
              <a:off x="171448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2" name="直線コネクタ 341"/>
            <p:cNvCxnSpPr/>
            <p:nvPr/>
          </p:nvCxnSpPr>
          <p:spPr bwMode="auto">
            <a:xfrm rot="5400000">
              <a:off x="242886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3" name="直線コネクタ 342"/>
            <p:cNvCxnSpPr/>
            <p:nvPr/>
          </p:nvCxnSpPr>
          <p:spPr bwMode="auto">
            <a:xfrm rot="16200000" flipH="1">
              <a:off x="2428867" y="2500314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4" name="直線コネクタ 343"/>
            <p:cNvCxnSpPr/>
            <p:nvPr/>
          </p:nvCxnSpPr>
          <p:spPr bwMode="auto">
            <a:xfrm rot="16200000" flipH="1">
              <a:off x="2357415" y="321469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5" name="直線コネクタ 344"/>
            <p:cNvCxnSpPr/>
            <p:nvPr/>
          </p:nvCxnSpPr>
          <p:spPr bwMode="auto">
            <a:xfrm rot="16200000" flipH="1">
              <a:off x="2357415" y="392907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6" name="直線コネクタ 345"/>
            <p:cNvCxnSpPr/>
            <p:nvPr/>
          </p:nvCxnSpPr>
          <p:spPr bwMode="auto">
            <a:xfrm rot="16200000" flipH="1">
              <a:off x="2357415" y="464345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7" name="直線コネクタ 346"/>
            <p:cNvCxnSpPr/>
            <p:nvPr/>
          </p:nvCxnSpPr>
          <p:spPr bwMode="auto">
            <a:xfrm rot="5400000">
              <a:off x="285727" y="4714877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8" name="直線コネクタ 347"/>
            <p:cNvCxnSpPr/>
            <p:nvPr/>
          </p:nvCxnSpPr>
          <p:spPr bwMode="auto">
            <a:xfrm rot="16200000" flipH="1">
              <a:off x="1714479" y="3214685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9" name="直線コネクタ 348"/>
            <p:cNvCxnSpPr/>
            <p:nvPr/>
          </p:nvCxnSpPr>
          <p:spPr bwMode="auto">
            <a:xfrm rot="16200000" flipH="1">
              <a:off x="3143240" y="321468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0" name="直線コネクタ 349"/>
            <p:cNvCxnSpPr/>
            <p:nvPr/>
          </p:nvCxnSpPr>
          <p:spPr bwMode="auto">
            <a:xfrm rot="16200000" flipH="1">
              <a:off x="1285851" y="600076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1" name="直線コネクタ 350"/>
            <p:cNvCxnSpPr/>
            <p:nvPr/>
          </p:nvCxnSpPr>
          <p:spPr bwMode="auto">
            <a:xfrm rot="16200000" flipH="1">
              <a:off x="2714612" y="600076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2" name="直線コネクタ 351"/>
            <p:cNvCxnSpPr/>
            <p:nvPr/>
          </p:nvCxnSpPr>
          <p:spPr bwMode="auto">
            <a:xfrm flipV="1">
              <a:off x="785786" y="3643314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3" name="直線コネクタ 352"/>
            <p:cNvCxnSpPr/>
            <p:nvPr/>
          </p:nvCxnSpPr>
          <p:spPr bwMode="auto">
            <a:xfrm flipV="1">
              <a:off x="785786" y="5072074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4" name="直線コネクタ 353"/>
            <p:cNvCxnSpPr/>
            <p:nvPr/>
          </p:nvCxnSpPr>
          <p:spPr bwMode="auto">
            <a:xfrm flipV="1">
              <a:off x="3571867" y="5500703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5" name="直線コネクタ 354"/>
            <p:cNvCxnSpPr/>
            <p:nvPr/>
          </p:nvCxnSpPr>
          <p:spPr bwMode="auto">
            <a:xfrm flipV="1">
              <a:off x="3571868" y="4071943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30" name="Text Box 112"/>
          <p:cNvSpPr txBox="1">
            <a:spLocks noChangeArrowheads="1"/>
          </p:cNvSpPr>
          <p:nvPr/>
        </p:nvSpPr>
        <p:spPr bwMode="auto">
          <a:xfrm>
            <a:off x="0" y="6357958"/>
            <a:ext cx="9144000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en-US" altLang="ja-JP" sz="2400" dirty="0" smtClean="0">
                <a:cs typeface="Arial" charset="0"/>
              </a:rPr>
              <a:t>Suffers first-hop wakeup latency; Small benefit of look-ahead</a:t>
            </a:r>
            <a:endParaRPr lang="en-US" altLang="ja-JP" sz="2400" dirty="0">
              <a:cs typeface="Arial" charset="0"/>
            </a:endParaRPr>
          </a:p>
        </p:txBody>
      </p:sp>
      <p:sp>
        <p:nvSpPr>
          <p:cNvPr id="356" name="フリーフォーム 355"/>
          <p:cNvSpPr/>
          <p:nvPr/>
        </p:nvSpPr>
        <p:spPr bwMode="auto">
          <a:xfrm>
            <a:off x="5278372" y="3214686"/>
            <a:ext cx="2794090" cy="642942"/>
          </a:xfrm>
          <a:custGeom>
            <a:avLst/>
            <a:gdLst>
              <a:gd name="connsiteX0" fmla="*/ 0 w 2722652"/>
              <a:gd name="connsiteY0" fmla="*/ 832207 h 832207"/>
              <a:gd name="connsiteX1" fmla="*/ 544531 w 2722652"/>
              <a:gd name="connsiteY1" fmla="*/ 513708 h 832207"/>
              <a:gd name="connsiteX2" fmla="*/ 2722652 w 2722652"/>
              <a:gd name="connsiteY2" fmla="*/ 513708 h 832207"/>
              <a:gd name="connsiteX3" fmla="*/ 2496621 w 2722652"/>
              <a:gd name="connsiteY3" fmla="*/ 0 h 832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22652" h="832207">
                <a:moveTo>
                  <a:pt x="0" y="832207"/>
                </a:moveTo>
                <a:lnTo>
                  <a:pt x="544531" y="513708"/>
                </a:lnTo>
                <a:lnTo>
                  <a:pt x="2722652" y="513708"/>
                </a:lnTo>
                <a:lnTo>
                  <a:pt x="2496621" y="0"/>
                </a:ln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4" name="テキスト ボックス 153"/>
          <p:cNvSpPr txBox="1"/>
          <p:nvPr/>
        </p:nvSpPr>
        <p:spPr>
          <a:xfrm>
            <a:off x="357190" y="6000768"/>
            <a:ext cx="4714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/>
              <a:t>(*) Average hop is 2.67 @ </a:t>
            </a:r>
            <a:r>
              <a:rPr kumimoji="1" lang="en-US" altLang="ja-JP" sz="2000" dirty="0" smtClean="0"/>
              <a:t>4x4 mesh</a:t>
            </a:r>
            <a:endParaRPr kumimoji="1" lang="ja-JP" altLang="en-US" sz="2000" dirty="0"/>
          </a:p>
        </p:txBody>
      </p:sp>
      <p:sp>
        <p:nvSpPr>
          <p:cNvPr id="155" name="タイトル 15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Early wakeup: </a:t>
            </a:r>
            <a:r>
              <a:rPr kumimoji="1" lang="en-US" altLang="ja-JP" sz="3200" dirty="0" smtClean="0"/>
              <a:t>Look-ahead method</a:t>
            </a:r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2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" grpId="0" animBg="1" autoUpdateAnimBg="0"/>
      <p:bldP spid="35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コンテンツ プレースホルダ 237"/>
          <p:cNvSpPr>
            <a:spLocks noGrp="1"/>
          </p:cNvSpPr>
          <p:nvPr>
            <p:ph sz="half" idx="1"/>
          </p:nvPr>
        </p:nvSpPr>
        <p:spPr>
          <a:xfrm>
            <a:off x="228600" y="908122"/>
            <a:ext cx="8915400" cy="5643602"/>
          </a:xfrm>
        </p:spPr>
        <p:txBody>
          <a:bodyPr/>
          <a:lstStyle/>
          <a:p>
            <a:r>
              <a:rPr lang="en-US" altLang="ja-JP" dirty="0" smtClean="0"/>
              <a:t>Router modules in 2-hop away activated in advance</a:t>
            </a:r>
          </a:p>
          <a:p>
            <a:pPr lvl="1"/>
            <a:r>
              <a:rPr kumimoji="1" lang="en-US" altLang="ja-JP" dirty="0" smtClean="0"/>
              <a:t>Look-ahead </a:t>
            </a:r>
            <a:r>
              <a:rPr lang="en-US" altLang="ja-JP" dirty="0" smtClean="0"/>
              <a:t>routing is used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Wakeup procedure starts 4-cycle in advance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Ever-on domain</a:t>
            </a:r>
          </a:p>
          <a:p>
            <a:pPr lvl="1"/>
            <a:r>
              <a:rPr lang="en-US" altLang="ja-JP" dirty="0" smtClean="0"/>
              <a:t>VC buffers connected </a:t>
            </a:r>
          </a:p>
          <a:p>
            <a:pPr lvl="1">
              <a:buNone/>
            </a:pPr>
            <a:r>
              <a:rPr lang="en-US" altLang="ja-JP" dirty="0" smtClean="0"/>
              <a:t>  from CPU are always active</a:t>
            </a:r>
          </a:p>
          <a:p>
            <a:pPr lvl="1"/>
            <a:r>
              <a:rPr lang="en-US" altLang="ja-JP" dirty="0" smtClean="0"/>
              <a:t>No wait for the first-hop</a:t>
            </a:r>
          </a:p>
          <a:p>
            <a:pPr lvl="1"/>
            <a:r>
              <a:rPr lang="en-US" altLang="ja-JP" dirty="0" smtClean="0"/>
              <a:t>But, they consume leakage</a:t>
            </a:r>
          </a:p>
        </p:txBody>
      </p:sp>
      <p:sp>
        <p:nvSpPr>
          <p:cNvPr id="191" name="Rectangle 50"/>
          <p:cNvSpPr>
            <a:spLocks noChangeArrowheads="1"/>
          </p:cNvSpPr>
          <p:nvPr/>
        </p:nvSpPr>
        <p:spPr bwMode="auto">
          <a:xfrm>
            <a:off x="285720" y="2724139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2" name="Rectangle 50"/>
          <p:cNvSpPr>
            <a:spLocks noChangeArrowheads="1"/>
          </p:cNvSpPr>
          <p:nvPr/>
        </p:nvSpPr>
        <p:spPr bwMode="auto">
          <a:xfrm>
            <a:off x="4143372" y="2714620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3" name="Rectangle 50"/>
          <p:cNvSpPr>
            <a:spLocks noChangeArrowheads="1"/>
          </p:cNvSpPr>
          <p:nvPr/>
        </p:nvSpPr>
        <p:spPr bwMode="auto">
          <a:xfrm>
            <a:off x="285720" y="3429000"/>
            <a:ext cx="296863" cy="28575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cxnSp>
        <p:nvCxnSpPr>
          <p:cNvPr id="195" name="直線矢印コネクタ 194"/>
          <p:cNvCxnSpPr>
            <a:endCxn id="208" idx="1"/>
          </p:cNvCxnSpPr>
          <p:nvPr/>
        </p:nvCxnSpPr>
        <p:spPr bwMode="auto">
          <a:xfrm>
            <a:off x="571472" y="3571875"/>
            <a:ext cx="35719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4" name="Rectangle 50"/>
          <p:cNvSpPr>
            <a:spLocks noChangeArrowheads="1"/>
          </p:cNvSpPr>
          <p:nvPr/>
        </p:nvSpPr>
        <p:spPr bwMode="auto">
          <a:xfrm>
            <a:off x="1571604" y="3429000"/>
            <a:ext cx="296863" cy="28575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06" name="Rectangle 50"/>
          <p:cNvSpPr>
            <a:spLocks noChangeArrowheads="1"/>
          </p:cNvSpPr>
          <p:nvPr/>
        </p:nvSpPr>
        <p:spPr bwMode="auto">
          <a:xfrm>
            <a:off x="2857488" y="3429000"/>
            <a:ext cx="296863" cy="28575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08" name="Rectangle 50"/>
          <p:cNvSpPr>
            <a:spLocks noChangeArrowheads="1"/>
          </p:cNvSpPr>
          <p:nvPr/>
        </p:nvSpPr>
        <p:spPr bwMode="auto">
          <a:xfrm>
            <a:off x="4143372" y="3429000"/>
            <a:ext cx="296863" cy="28575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cxnSp>
        <p:nvCxnSpPr>
          <p:cNvPr id="210" name="直線矢印コネクタ 209"/>
          <p:cNvCxnSpPr/>
          <p:nvPr/>
        </p:nvCxnSpPr>
        <p:spPr bwMode="auto">
          <a:xfrm rot="16200000" flipH="1">
            <a:off x="219041" y="3219443"/>
            <a:ext cx="419111" cy="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2" name="直線矢印コネクタ 211"/>
          <p:cNvCxnSpPr>
            <a:stCxn id="208" idx="0"/>
            <a:endCxn id="192" idx="2"/>
          </p:cNvCxnSpPr>
          <p:nvPr/>
        </p:nvCxnSpPr>
        <p:spPr bwMode="auto">
          <a:xfrm rot="5400000" flipH="1" flipV="1">
            <a:off x="4077489" y="3214685"/>
            <a:ext cx="42863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3" name="テキスト ボックス 212"/>
          <p:cNvSpPr txBox="1"/>
          <p:nvPr/>
        </p:nvSpPr>
        <p:spPr>
          <a:xfrm>
            <a:off x="71406" y="2285992"/>
            <a:ext cx="728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SRC</a:t>
            </a:r>
            <a:endParaRPr kumimoji="1" lang="ja-JP" altLang="en-US" sz="2000" dirty="0"/>
          </a:p>
        </p:txBody>
      </p:sp>
      <p:sp>
        <p:nvSpPr>
          <p:cNvPr id="215" name="テキスト ボックス 214"/>
          <p:cNvSpPr txBox="1"/>
          <p:nvPr/>
        </p:nvSpPr>
        <p:spPr>
          <a:xfrm>
            <a:off x="3929058" y="2285992"/>
            <a:ext cx="69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DST</a:t>
            </a:r>
            <a:endParaRPr kumimoji="1" lang="ja-JP" altLang="en-US" sz="2000" dirty="0"/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57702" y="3814708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1-hop</a:t>
            </a:r>
            <a:endParaRPr kumimoji="1" lang="ja-JP" altLang="en-US" sz="2000" dirty="0"/>
          </a:p>
        </p:txBody>
      </p:sp>
      <p:sp>
        <p:nvSpPr>
          <p:cNvPr id="217" name="テキスト ボックス 216"/>
          <p:cNvSpPr txBox="1"/>
          <p:nvPr/>
        </p:nvSpPr>
        <p:spPr>
          <a:xfrm>
            <a:off x="1317241" y="3814708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2-hop</a:t>
            </a:r>
            <a:endParaRPr kumimoji="1" lang="ja-JP" altLang="en-US" sz="2000" dirty="0"/>
          </a:p>
        </p:txBody>
      </p:sp>
      <p:sp>
        <p:nvSpPr>
          <p:cNvPr id="218" name="テキスト ボックス 217"/>
          <p:cNvSpPr txBox="1"/>
          <p:nvPr/>
        </p:nvSpPr>
        <p:spPr>
          <a:xfrm>
            <a:off x="2603125" y="3814708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3-hop</a:t>
            </a:r>
            <a:endParaRPr kumimoji="1" lang="ja-JP" altLang="en-US" sz="2000" dirty="0"/>
          </a:p>
        </p:txBody>
      </p:sp>
      <p:sp>
        <p:nvSpPr>
          <p:cNvPr id="219" name="テキスト ボックス 218"/>
          <p:cNvSpPr txBox="1"/>
          <p:nvPr/>
        </p:nvSpPr>
        <p:spPr>
          <a:xfrm>
            <a:off x="3889009" y="3814708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4-hop</a:t>
            </a:r>
            <a:endParaRPr kumimoji="1" lang="ja-JP" altLang="en-US" sz="2000" dirty="0"/>
          </a:p>
        </p:txBody>
      </p:sp>
      <p:cxnSp>
        <p:nvCxnSpPr>
          <p:cNvPr id="220" name="直線矢印コネクタ 219"/>
          <p:cNvCxnSpPr/>
          <p:nvPr/>
        </p:nvCxnSpPr>
        <p:spPr bwMode="auto">
          <a:xfrm rot="16200000" flipH="1">
            <a:off x="219040" y="3219444"/>
            <a:ext cx="419111" cy="1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2" name="グループ化 226"/>
          <p:cNvGrpSpPr/>
          <p:nvPr/>
        </p:nvGrpSpPr>
        <p:grpSpPr>
          <a:xfrm>
            <a:off x="585627" y="2571744"/>
            <a:ext cx="2239766" cy="830919"/>
            <a:chOff x="585627" y="3571876"/>
            <a:chExt cx="2239766" cy="830919"/>
          </a:xfrm>
        </p:grpSpPr>
        <p:sp>
          <p:nvSpPr>
            <p:cNvPr id="225" name="フリーフォーム 224"/>
            <p:cNvSpPr/>
            <p:nvPr/>
          </p:nvSpPr>
          <p:spPr bwMode="auto">
            <a:xfrm>
              <a:off x="585627" y="4000504"/>
              <a:ext cx="2239766" cy="402291"/>
            </a:xfrm>
            <a:custGeom>
              <a:avLst/>
              <a:gdLst>
                <a:gd name="connsiteX0" fmla="*/ 0 w 2239766"/>
                <a:gd name="connsiteY0" fmla="*/ 535968 h 535968"/>
                <a:gd name="connsiteX1" fmla="*/ 1140431 w 2239766"/>
                <a:gd name="connsiteY1" fmla="*/ 1712 h 535968"/>
                <a:gd name="connsiteX2" fmla="*/ 2239766 w 2239766"/>
                <a:gd name="connsiteY2" fmla="*/ 525694 h 535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39766" h="535968">
                  <a:moveTo>
                    <a:pt x="0" y="535968"/>
                  </a:moveTo>
                  <a:cubicBezTo>
                    <a:pt x="383568" y="269696"/>
                    <a:pt x="767137" y="3424"/>
                    <a:pt x="1140431" y="1712"/>
                  </a:cubicBezTo>
                  <a:cubicBezTo>
                    <a:pt x="1513725" y="0"/>
                    <a:pt x="1876745" y="262847"/>
                    <a:pt x="2239766" y="525694"/>
                  </a:cubicBezTo>
                </a:path>
              </a:pathLst>
            </a:cu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26" name="テキスト ボックス 225"/>
            <p:cNvSpPr txBox="1"/>
            <p:nvPr/>
          </p:nvSpPr>
          <p:spPr>
            <a:xfrm>
              <a:off x="1142976" y="3571876"/>
              <a:ext cx="11594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b="1" i="1" dirty="0" smtClean="0">
                  <a:solidFill>
                    <a:schemeClr val="accent6"/>
                  </a:solidFill>
                </a:rPr>
                <a:t>Wakeup</a:t>
              </a:r>
              <a:endParaRPr kumimoji="1" lang="ja-JP" altLang="en-US" sz="2000" b="1" i="1" dirty="0">
                <a:solidFill>
                  <a:schemeClr val="accent6"/>
                </a:solidFill>
              </a:endParaRPr>
            </a:p>
          </p:txBody>
        </p:sp>
      </p:grpSp>
      <p:cxnSp>
        <p:nvCxnSpPr>
          <p:cNvPr id="228" name="直線矢印コネクタ 227"/>
          <p:cNvCxnSpPr/>
          <p:nvPr/>
        </p:nvCxnSpPr>
        <p:spPr bwMode="auto">
          <a:xfrm flipV="1">
            <a:off x="642910" y="3571876"/>
            <a:ext cx="928694" cy="9517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3" name="グループ化 231"/>
          <p:cNvGrpSpPr/>
          <p:nvPr/>
        </p:nvGrpSpPr>
        <p:grpSpPr>
          <a:xfrm>
            <a:off x="1903606" y="2571744"/>
            <a:ext cx="2239766" cy="830919"/>
            <a:chOff x="585627" y="3571876"/>
            <a:chExt cx="2239766" cy="830919"/>
          </a:xfrm>
        </p:grpSpPr>
        <p:sp>
          <p:nvSpPr>
            <p:cNvPr id="233" name="フリーフォーム 232"/>
            <p:cNvSpPr/>
            <p:nvPr/>
          </p:nvSpPr>
          <p:spPr bwMode="auto">
            <a:xfrm>
              <a:off x="585627" y="4000504"/>
              <a:ext cx="2239766" cy="402291"/>
            </a:xfrm>
            <a:custGeom>
              <a:avLst/>
              <a:gdLst>
                <a:gd name="connsiteX0" fmla="*/ 0 w 2239766"/>
                <a:gd name="connsiteY0" fmla="*/ 535968 h 535968"/>
                <a:gd name="connsiteX1" fmla="*/ 1140431 w 2239766"/>
                <a:gd name="connsiteY1" fmla="*/ 1712 h 535968"/>
                <a:gd name="connsiteX2" fmla="*/ 2239766 w 2239766"/>
                <a:gd name="connsiteY2" fmla="*/ 525694 h 535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39766" h="535968">
                  <a:moveTo>
                    <a:pt x="0" y="535968"/>
                  </a:moveTo>
                  <a:cubicBezTo>
                    <a:pt x="383568" y="269696"/>
                    <a:pt x="767137" y="3424"/>
                    <a:pt x="1140431" y="1712"/>
                  </a:cubicBezTo>
                  <a:cubicBezTo>
                    <a:pt x="1513725" y="0"/>
                    <a:pt x="1876745" y="262847"/>
                    <a:pt x="2239766" y="525694"/>
                  </a:cubicBezTo>
                </a:path>
              </a:pathLst>
            </a:cu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34" name="テキスト ボックス 233"/>
            <p:cNvSpPr txBox="1"/>
            <p:nvPr/>
          </p:nvSpPr>
          <p:spPr>
            <a:xfrm>
              <a:off x="1142976" y="3571876"/>
              <a:ext cx="11594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b="1" i="1" dirty="0" smtClean="0">
                  <a:solidFill>
                    <a:schemeClr val="accent6"/>
                  </a:solidFill>
                </a:rPr>
                <a:t>Wakeup</a:t>
              </a:r>
              <a:endParaRPr kumimoji="1" lang="ja-JP" altLang="en-US" sz="2000" b="1" i="1" dirty="0">
                <a:solidFill>
                  <a:schemeClr val="accent6"/>
                </a:solidFill>
              </a:endParaRPr>
            </a:p>
          </p:txBody>
        </p:sp>
      </p:grpSp>
      <p:cxnSp>
        <p:nvCxnSpPr>
          <p:cNvPr id="235" name="直線矢印コネクタ 234"/>
          <p:cNvCxnSpPr/>
          <p:nvPr/>
        </p:nvCxnSpPr>
        <p:spPr bwMode="auto">
          <a:xfrm flipV="1">
            <a:off x="1928794" y="3571876"/>
            <a:ext cx="928694" cy="9517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36" name="直線矢印コネクタ 235"/>
          <p:cNvCxnSpPr/>
          <p:nvPr/>
        </p:nvCxnSpPr>
        <p:spPr bwMode="auto">
          <a:xfrm flipV="1">
            <a:off x="3214678" y="3571876"/>
            <a:ext cx="928694" cy="9517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37" name="直線矢印コネクタ 236"/>
          <p:cNvCxnSpPr/>
          <p:nvPr/>
        </p:nvCxnSpPr>
        <p:spPr bwMode="auto">
          <a:xfrm rot="16200000" flipH="1">
            <a:off x="4076693" y="3209927"/>
            <a:ext cx="419111" cy="1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221" name="テキスト ボックス 220"/>
          <p:cNvSpPr txBox="1"/>
          <p:nvPr/>
        </p:nvSpPr>
        <p:spPr>
          <a:xfrm>
            <a:off x="6492344" y="619764"/>
            <a:ext cx="26516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 smtClean="0"/>
              <a:t>+ CPU ever-on</a:t>
            </a:r>
            <a:endParaRPr kumimoji="1" lang="ja-JP" altLang="en-US" sz="2800" b="1" dirty="0"/>
          </a:p>
        </p:txBody>
      </p:sp>
      <p:grpSp>
        <p:nvGrpSpPr>
          <p:cNvPr id="4" name="グループ化 248"/>
          <p:cNvGrpSpPr/>
          <p:nvPr/>
        </p:nvGrpSpPr>
        <p:grpSpPr>
          <a:xfrm>
            <a:off x="357158" y="3028890"/>
            <a:ext cx="1211494" cy="471548"/>
            <a:chOff x="357158" y="3100328"/>
            <a:chExt cx="1211494" cy="471548"/>
          </a:xfrm>
        </p:grpSpPr>
        <p:sp>
          <p:nvSpPr>
            <p:cNvPr id="244" name="円/楕円 243"/>
            <p:cNvSpPr/>
            <p:nvPr/>
          </p:nvSpPr>
          <p:spPr bwMode="auto">
            <a:xfrm>
              <a:off x="357158" y="3429000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48" name="テキスト ボックス 247"/>
            <p:cNvSpPr txBox="1"/>
            <p:nvPr/>
          </p:nvSpPr>
          <p:spPr>
            <a:xfrm>
              <a:off x="428596" y="3100328"/>
              <a:ext cx="114005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b="1" dirty="0" smtClean="0">
                  <a:solidFill>
                    <a:srgbClr val="FF0000"/>
                  </a:solidFill>
                </a:rPr>
                <a:t>Ever-on</a:t>
              </a:r>
              <a:endParaRPr kumimoji="1" lang="ja-JP" altLang="en-US" sz="20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" name="グループ化 245"/>
          <p:cNvGrpSpPr/>
          <p:nvPr/>
        </p:nvGrpSpPr>
        <p:grpSpPr>
          <a:xfrm>
            <a:off x="4857752" y="2571744"/>
            <a:ext cx="4214812" cy="4071938"/>
            <a:chOff x="357188" y="2714625"/>
            <a:chExt cx="4214812" cy="4071938"/>
          </a:xfrm>
        </p:grpSpPr>
        <p:sp>
          <p:nvSpPr>
            <p:cNvPr id="247" name="Rectangle 50"/>
            <p:cNvSpPr>
              <a:spLocks noChangeArrowheads="1"/>
            </p:cNvSpPr>
            <p:nvPr/>
          </p:nvSpPr>
          <p:spPr bwMode="auto">
            <a:xfrm>
              <a:off x="1071563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0" name="Rectangle 50"/>
            <p:cNvSpPr>
              <a:spLocks noChangeArrowheads="1"/>
            </p:cNvSpPr>
            <p:nvPr/>
          </p:nvSpPr>
          <p:spPr bwMode="auto">
            <a:xfrm>
              <a:off x="1428750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1" name="Rectangle 50"/>
            <p:cNvSpPr>
              <a:spLocks noChangeArrowheads="1"/>
            </p:cNvSpPr>
            <p:nvPr/>
          </p:nvSpPr>
          <p:spPr bwMode="auto">
            <a:xfrm>
              <a:off x="1785938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2" name="Rectangle 50"/>
            <p:cNvSpPr>
              <a:spLocks noChangeArrowheads="1"/>
            </p:cNvSpPr>
            <p:nvPr/>
          </p:nvSpPr>
          <p:spPr bwMode="auto">
            <a:xfrm>
              <a:off x="2143125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3" name="Rectangle 50"/>
            <p:cNvSpPr>
              <a:spLocks noChangeArrowheads="1"/>
            </p:cNvSpPr>
            <p:nvPr/>
          </p:nvSpPr>
          <p:spPr bwMode="auto">
            <a:xfrm>
              <a:off x="2489200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4" name="Rectangle 50"/>
            <p:cNvSpPr>
              <a:spLocks noChangeArrowheads="1"/>
            </p:cNvSpPr>
            <p:nvPr/>
          </p:nvSpPr>
          <p:spPr bwMode="auto">
            <a:xfrm>
              <a:off x="2846388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5" name="Rectangle 50"/>
            <p:cNvSpPr>
              <a:spLocks noChangeArrowheads="1"/>
            </p:cNvSpPr>
            <p:nvPr/>
          </p:nvSpPr>
          <p:spPr bwMode="auto">
            <a:xfrm>
              <a:off x="3203575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6" name="Rectangle 50"/>
            <p:cNvSpPr>
              <a:spLocks noChangeArrowheads="1"/>
            </p:cNvSpPr>
            <p:nvPr/>
          </p:nvSpPr>
          <p:spPr bwMode="auto">
            <a:xfrm>
              <a:off x="3560763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7" name="Rectangle 50"/>
            <p:cNvSpPr>
              <a:spLocks noChangeArrowheads="1"/>
            </p:cNvSpPr>
            <p:nvPr/>
          </p:nvSpPr>
          <p:spPr bwMode="auto">
            <a:xfrm>
              <a:off x="1071563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8" name="Rectangle 50"/>
            <p:cNvSpPr>
              <a:spLocks noChangeArrowheads="1"/>
            </p:cNvSpPr>
            <p:nvPr/>
          </p:nvSpPr>
          <p:spPr bwMode="auto">
            <a:xfrm>
              <a:off x="1428750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9" name="Rectangle 50"/>
            <p:cNvSpPr>
              <a:spLocks noChangeArrowheads="1"/>
            </p:cNvSpPr>
            <p:nvPr/>
          </p:nvSpPr>
          <p:spPr bwMode="auto">
            <a:xfrm>
              <a:off x="1785938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0" name="Rectangle 50"/>
            <p:cNvSpPr>
              <a:spLocks noChangeArrowheads="1"/>
            </p:cNvSpPr>
            <p:nvPr/>
          </p:nvSpPr>
          <p:spPr bwMode="auto">
            <a:xfrm>
              <a:off x="2143125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1" name="Rectangle 50"/>
            <p:cNvSpPr>
              <a:spLocks noChangeArrowheads="1"/>
            </p:cNvSpPr>
            <p:nvPr/>
          </p:nvSpPr>
          <p:spPr bwMode="auto">
            <a:xfrm>
              <a:off x="2489200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2" name="Rectangle 50"/>
            <p:cNvSpPr>
              <a:spLocks noChangeArrowheads="1"/>
            </p:cNvSpPr>
            <p:nvPr/>
          </p:nvSpPr>
          <p:spPr bwMode="auto">
            <a:xfrm>
              <a:off x="2846388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3" name="Rectangle 50"/>
            <p:cNvSpPr>
              <a:spLocks noChangeArrowheads="1"/>
            </p:cNvSpPr>
            <p:nvPr/>
          </p:nvSpPr>
          <p:spPr bwMode="auto">
            <a:xfrm>
              <a:off x="3203575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4" name="Rectangle 50"/>
            <p:cNvSpPr>
              <a:spLocks noChangeArrowheads="1"/>
            </p:cNvSpPr>
            <p:nvPr/>
          </p:nvSpPr>
          <p:spPr bwMode="auto">
            <a:xfrm>
              <a:off x="3560763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5" name="Rectangle 50"/>
            <p:cNvSpPr>
              <a:spLocks noChangeArrowheads="1"/>
            </p:cNvSpPr>
            <p:nvPr/>
          </p:nvSpPr>
          <p:spPr bwMode="auto">
            <a:xfrm>
              <a:off x="1071563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6" name="Rectangle 50"/>
            <p:cNvSpPr>
              <a:spLocks noChangeArrowheads="1"/>
            </p:cNvSpPr>
            <p:nvPr/>
          </p:nvSpPr>
          <p:spPr bwMode="auto">
            <a:xfrm>
              <a:off x="1428750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7" name="Rectangle 50"/>
            <p:cNvSpPr>
              <a:spLocks noChangeArrowheads="1"/>
            </p:cNvSpPr>
            <p:nvPr/>
          </p:nvSpPr>
          <p:spPr bwMode="auto">
            <a:xfrm>
              <a:off x="1785938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8" name="Rectangle 50"/>
            <p:cNvSpPr>
              <a:spLocks noChangeArrowheads="1"/>
            </p:cNvSpPr>
            <p:nvPr/>
          </p:nvSpPr>
          <p:spPr bwMode="auto">
            <a:xfrm>
              <a:off x="2143125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9" name="Rectangle 50"/>
            <p:cNvSpPr>
              <a:spLocks noChangeArrowheads="1"/>
            </p:cNvSpPr>
            <p:nvPr/>
          </p:nvSpPr>
          <p:spPr bwMode="auto">
            <a:xfrm>
              <a:off x="2489200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0" name="Rectangle 50"/>
            <p:cNvSpPr>
              <a:spLocks noChangeArrowheads="1"/>
            </p:cNvSpPr>
            <p:nvPr/>
          </p:nvSpPr>
          <p:spPr bwMode="auto">
            <a:xfrm>
              <a:off x="2846388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1" name="Rectangle 50"/>
            <p:cNvSpPr>
              <a:spLocks noChangeArrowheads="1"/>
            </p:cNvSpPr>
            <p:nvPr/>
          </p:nvSpPr>
          <p:spPr bwMode="auto">
            <a:xfrm>
              <a:off x="3203575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2" name="Rectangle 50"/>
            <p:cNvSpPr>
              <a:spLocks noChangeArrowheads="1"/>
            </p:cNvSpPr>
            <p:nvPr/>
          </p:nvSpPr>
          <p:spPr bwMode="auto">
            <a:xfrm>
              <a:off x="3560763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3" name="Rectangle 50"/>
            <p:cNvSpPr>
              <a:spLocks noChangeArrowheads="1"/>
            </p:cNvSpPr>
            <p:nvPr/>
          </p:nvSpPr>
          <p:spPr bwMode="auto">
            <a:xfrm>
              <a:off x="1071563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4" name="Rectangle 50"/>
            <p:cNvSpPr>
              <a:spLocks noChangeArrowheads="1"/>
            </p:cNvSpPr>
            <p:nvPr/>
          </p:nvSpPr>
          <p:spPr bwMode="auto">
            <a:xfrm>
              <a:off x="1428750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5" name="Rectangle 50"/>
            <p:cNvSpPr>
              <a:spLocks noChangeArrowheads="1"/>
            </p:cNvSpPr>
            <p:nvPr/>
          </p:nvSpPr>
          <p:spPr bwMode="auto">
            <a:xfrm>
              <a:off x="1785938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6" name="Rectangle 50"/>
            <p:cNvSpPr>
              <a:spLocks noChangeArrowheads="1"/>
            </p:cNvSpPr>
            <p:nvPr/>
          </p:nvSpPr>
          <p:spPr bwMode="auto">
            <a:xfrm>
              <a:off x="2143125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7" name="Rectangle 50"/>
            <p:cNvSpPr>
              <a:spLocks noChangeArrowheads="1"/>
            </p:cNvSpPr>
            <p:nvPr/>
          </p:nvSpPr>
          <p:spPr bwMode="auto">
            <a:xfrm>
              <a:off x="2489200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8" name="Rectangle 50"/>
            <p:cNvSpPr>
              <a:spLocks noChangeArrowheads="1"/>
            </p:cNvSpPr>
            <p:nvPr/>
          </p:nvSpPr>
          <p:spPr bwMode="auto">
            <a:xfrm>
              <a:off x="2846388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9" name="Rectangle 50"/>
            <p:cNvSpPr>
              <a:spLocks noChangeArrowheads="1"/>
            </p:cNvSpPr>
            <p:nvPr/>
          </p:nvSpPr>
          <p:spPr bwMode="auto">
            <a:xfrm>
              <a:off x="3203575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0" name="Rectangle 50"/>
            <p:cNvSpPr>
              <a:spLocks noChangeArrowheads="1"/>
            </p:cNvSpPr>
            <p:nvPr/>
          </p:nvSpPr>
          <p:spPr bwMode="auto">
            <a:xfrm>
              <a:off x="3560763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1" name="Rectangle 50"/>
            <p:cNvSpPr>
              <a:spLocks noChangeArrowheads="1"/>
            </p:cNvSpPr>
            <p:nvPr/>
          </p:nvSpPr>
          <p:spPr bwMode="auto">
            <a:xfrm>
              <a:off x="1071563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2" name="Rectangle 50"/>
            <p:cNvSpPr>
              <a:spLocks noChangeArrowheads="1"/>
            </p:cNvSpPr>
            <p:nvPr/>
          </p:nvSpPr>
          <p:spPr bwMode="auto">
            <a:xfrm>
              <a:off x="1428750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3" name="Rectangle 50"/>
            <p:cNvSpPr>
              <a:spLocks noChangeArrowheads="1"/>
            </p:cNvSpPr>
            <p:nvPr/>
          </p:nvSpPr>
          <p:spPr bwMode="auto">
            <a:xfrm>
              <a:off x="1785938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4" name="Rectangle 50"/>
            <p:cNvSpPr>
              <a:spLocks noChangeArrowheads="1"/>
            </p:cNvSpPr>
            <p:nvPr/>
          </p:nvSpPr>
          <p:spPr bwMode="auto">
            <a:xfrm>
              <a:off x="2143125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5" name="Rectangle 50"/>
            <p:cNvSpPr>
              <a:spLocks noChangeArrowheads="1"/>
            </p:cNvSpPr>
            <p:nvPr/>
          </p:nvSpPr>
          <p:spPr bwMode="auto">
            <a:xfrm>
              <a:off x="2489200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6" name="Rectangle 50"/>
            <p:cNvSpPr>
              <a:spLocks noChangeArrowheads="1"/>
            </p:cNvSpPr>
            <p:nvPr/>
          </p:nvSpPr>
          <p:spPr bwMode="auto">
            <a:xfrm>
              <a:off x="2846388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7" name="Rectangle 50"/>
            <p:cNvSpPr>
              <a:spLocks noChangeArrowheads="1"/>
            </p:cNvSpPr>
            <p:nvPr/>
          </p:nvSpPr>
          <p:spPr bwMode="auto">
            <a:xfrm>
              <a:off x="3203575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8" name="Rectangle 50"/>
            <p:cNvSpPr>
              <a:spLocks noChangeArrowheads="1"/>
            </p:cNvSpPr>
            <p:nvPr/>
          </p:nvSpPr>
          <p:spPr bwMode="auto">
            <a:xfrm>
              <a:off x="3560763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9" name="Rectangle 50"/>
            <p:cNvSpPr>
              <a:spLocks noChangeArrowheads="1"/>
            </p:cNvSpPr>
            <p:nvPr/>
          </p:nvSpPr>
          <p:spPr bwMode="auto">
            <a:xfrm>
              <a:off x="1071563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0" name="Rectangle 50"/>
            <p:cNvSpPr>
              <a:spLocks noChangeArrowheads="1"/>
            </p:cNvSpPr>
            <p:nvPr/>
          </p:nvSpPr>
          <p:spPr bwMode="auto">
            <a:xfrm>
              <a:off x="1428750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1" name="Rectangle 50"/>
            <p:cNvSpPr>
              <a:spLocks noChangeArrowheads="1"/>
            </p:cNvSpPr>
            <p:nvPr/>
          </p:nvSpPr>
          <p:spPr bwMode="auto">
            <a:xfrm>
              <a:off x="1785938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2" name="Rectangle 50"/>
            <p:cNvSpPr>
              <a:spLocks noChangeArrowheads="1"/>
            </p:cNvSpPr>
            <p:nvPr/>
          </p:nvSpPr>
          <p:spPr bwMode="auto">
            <a:xfrm>
              <a:off x="2143125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3" name="Rectangle 50"/>
            <p:cNvSpPr>
              <a:spLocks noChangeArrowheads="1"/>
            </p:cNvSpPr>
            <p:nvPr/>
          </p:nvSpPr>
          <p:spPr bwMode="auto">
            <a:xfrm>
              <a:off x="2489200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4" name="Rectangle 50"/>
            <p:cNvSpPr>
              <a:spLocks noChangeArrowheads="1"/>
            </p:cNvSpPr>
            <p:nvPr/>
          </p:nvSpPr>
          <p:spPr bwMode="auto">
            <a:xfrm>
              <a:off x="2846388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5" name="Rectangle 50"/>
            <p:cNvSpPr>
              <a:spLocks noChangeArrowheads="1"/>
            </p:cNvSpPr>
            <p:nvPr/>
          </p:nvSpPr>
          <p:spPr bwMode="auto">
            <a:xfrm>
              <a:off x="3203575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6" name="Rectangle 50"/>
            <p:cNvSpPr>
              <a:spLocks noChangeArrowheads="1"/>
            </p:cNvSpPr>
            <p:nvPr/>
          </p:nvSpPr>
          <p:spPr bwMode="auto">
            <a:xfrm>
              <a:off x="3560763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7" name="Rectangle 50"/>
            <p:cNvSpPr>
              <a:spLocks noChangeArrowheads="1"/>
            </p:cNvSpPr>
            <p:nvPr/>
          </p:nvSpPr>
          <p:spPr bwMode="auto">
            <a:xfrm>
              <a:off x="1071563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8" name="Rectangle 50"/>
            <p:cNvSpPr>
              <a:spLocks noChangeArrowheads="1"/>
            </p:cNvSpPr>
            <p:nvPr/>
          </p:nvSpPr>
          <p:spPr bwMode="auto">
            <a:xfrm>
              <a:off x="1428750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9" name="Rectangle 50"/>
            <p:cNvSpPr>
              <a:spLocks noChangeArrowheads="1"/>
            </p:cNvSpPr>
            <p:nvPr/>
          </p:nvSpPr>
          <p:spPr bwMode="auto">
            <a:xfrm>
              <a:off x="1785938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0" name="Rectangle 50"/>
            <p:cNvSpPr>
              <a:spLocks noChangeArrowheads="1"/>
            </p:cNvSpPr>
            <p:nvPr/>
          </p:nvSpPr>
          <p:spPr bwMode="auto">
            <a:xfrm>
              <a:off x="2143125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1" name="Rectangle 50"/>
            <p:cNvSpPr>
              <a:spLocks noChangeArrowheads="1"/>
            </p:cNvSpPr>
            <p:nvPr/>
          </p:nvSpPr>
          <p:spPr bwMode="auto">
            <a:xfrm>
              <a:off x="2489200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2" name="Rectangle 50"/>
            <p:cNvSpPr>
              <a:spLocks noChangeArrowheads="1"/>
            </p:cNvSpPr>
            <p:nvPr/>
          </p:nvSpPr>
          <p:spPr bwMode="auto">
            <a:xfrm>
              <a:off x="2846388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3" name="Rectangle 50"/>
            <p:cNvSpPr>
              <a:spLocks noChangeArrowheads="1"/>
            </p:cNvSpPr>
            <p:nvPr/>
          </p:nvSpPr>
          <p:spPr bwMode="auto">
            <a:xfrm>
              <a:off x="3203575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4" name="Rectangle 50"/>
            <p:cNvSpPr>
              <a:spLocks noChangeArrowheads="1"/>
            </p:cNvSpPr>
            <p:nvPr/>
          </p:nvSpPr>
          <p:spPr bwMode="auto">
            <a:xfrm>
              <a:off x="3560763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5" name="Rectangle 50"/>
            <p:cNvSpPr>
              <a:spLocks noChangeArrowheads="1"/>
            </p:cNvSpPr>
            <p:nvPr/>
          </p:nvSpPr>
          <p:spPr bwMode="auto">
            <a:xfrm>
              <a:off x="1071563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6" name="Rectangle 50"/>
            <p:cNvSpPr>
              <a:spLocks noChangeArrowheads="1"/>
            </p:cNvSpPr>
            <p:nvPr/>
          </p:nvSpPr>
          <p:spPr bwMode="auto">
            <a:xfrm>
              <a:off x="1428750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7" name="Rectangle 50"/>
            <p:cNvSpPr>
              <a:spLocks noChangeArrowheads="1"/>
            </p:cNvSpPr>
            <p:nvPr/>
          </p:nvSpPr>
          <p:spPr bwMode="auto">
            <a:xfrm>
              <a:off x="1785938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8" name="Rectangle 50"/>
            <p:cNvSpPr>
              <a:spLocks noChangeArrowheads="1"/>
            </p:cNvSpPr>
            <p:nvPr/>
          </p:nvSpPr>
          <p:spPr bwMode="auto">
            <a:xfrm>
              <a:off x="2143125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9" name="Rectangle 50"/>
            <p:cNvSpPr>
              <a:spLocks noChangeArrowheads="1"/>
            </p:cNvSpPr>
            <p:nvPr/>
          </p:nvSpPr>
          <p:spPr bwMode="auto">
            <a:xfrm>
              <a:off x="2489200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0" name="Rectangle 50"/>
            <p:cNvSpPr>
              <a:spLocks noChangeArrowheads="1"/>
            </p:cNvSpPr>
            <p:nvPr/>
          </p:nvSpPr>
          <p:spPr bwMode="auto">
            <a:xfrm>
              <a:off x="2846388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1" name="Rectangle 50"/>
            <p:cNvSpPr>
              <a:spLocks noChangeArrowheads="1"/>
            </p:cNvSpPr>
            <p:nvPr/>
          </p:nvSpPr>
          <p:spPr bwMode="auto">
            <a:xfrm>
              <a:off x="3203575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2" name="Rectangle 50"/>
            <p:cNvSpPr>
              <a:spLocks noChangeArrowheads="1"/>
            </p:cNvSpPr>
            <p:nvPr/>
          </p:nvSpPr>
          <p:spPr bwMode="auto">
            <a:xfrm>
              <a:off x="3560763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3" name="Rectangle 50"/>
            <p:cNvSpPr>
              <a:spLocks noChangeArrowheads="1"/>
            </p:cNvSpPr>
            <p:nvPr/>
          </p:nvSpPr>
          <p:spPr bwMode="auto">
            <a:xfrm>
              <a:off x="2143125" y="2714625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4" name="Rectangle 50"/>
            <p:cNvSpPr>
              <a:spLocks noChangeArrowheads="1"/>
            </p:cNvSpPr>
            <p:nvPr/>
          </p:nvSpPr>
          <p:spPr bwMode="auto">
            <a:xfrm>
              <a:off x="357188" y="2714625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5" name="Rectangle 50"/>
            <p:cNvSpPr>
              <a:spLocks noChangeArrowheads="1"/>
            </p:cNvSpPr>
            <p:nvPr/>
          </p:nvSpPr>
          <p:spPr bwMode="auto">
            <a:xfrm>
              <a:off x="2857500" y="6215063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6" name="Rectangle 50"/>
            <p:cNvSpPr>
              <a:spLocks noChangeArrowheads="1"/>
            </p:cNvSpPr>
            <p:nvPr/>
          </p:nvSpPr>
          <p:spPr bwMode="auto">
            <a:xfrm>
              <a:off x="1071563" y="6215063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7" name="Rectangle 50"/>
            <p:cNvSpPr>
              <a:spLocks noChangeArrowheads="1"/>
            </p:cNvSpPr>
            <p:nvPr/>
          </p:nvSpPr>
          <p:spPr bwMode="auto">
            <a:xfrm>
              <a:off x="357188" y="3357562"/>
              <a:ext cx="642937" cy="1714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8" name="Rectangle 50"/>
            <p:cNvSpPr>
              <a:spLocks noChangeArrowheads="1"/>
            </p:cNvSpPr>
            <p:nvPr/>
          </p:nvSpPr>
          <p:spPr bwMode="auto">
            <a:xfrm>
              <a:off x="357188" y="5143501"/>
              <a:ext cx="642937" cy="1643062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9" name="Rectangle 50"/>
            <p:cNvSpPr>
              <a:spLocks noChangeArrowheads="1"/>
            </p:cNvSpPr>
            <p:nvPr/>
          </p:nvSpPr>
          <p:spPr bwMode="auto">
            <a:xfrm>
              <a:off x="3929063" y="4429125"/>
              <a:ext cx="642937" cy="1714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0" name="Rectangle 50"/>
            <p:cNvSpPr>
              <a:spLocks noChangeArrowheads="1"/>
            </p:cNvSpPr>
            <p:nvPr/>
          </p:nvSpPr>
          <p:spPr bwMode="auto">
            <a:xfrm>
              <a:off x="3929063" y="2714625"/>
              <a:ext cx="642937" cy="1643062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1" name="Rectangle 50"/>
            <p:cNvSpPr>
              <a:spLocks noChangeArrowheads="1"/>
            </p:cNvSpPr>
            <p:nvPr/>
          </p:nvSpPr>
          <p:spPr bwMode="auto">
            <a:xfrm>
              <a:off x="1703388" y="292893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2" name="Rectangle 50"/>
            <p:cNvSpPr>
              <a:spLocks noChangeArrowheads="1"/>
            </p:cNvSpPr>
            <p:nvPr/>
          </p:nvSpPr>
          <p:spPr bwMode="auto">
            <a:xfrm>
              <a:off x="1346200" y="2928937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3" name="Rectangle 50"/>
            <p:cNvSpPr>
              <a:spLocks noChangeArrowheads="1"/>
            </p:cNvSpPr>
            <p:nvPr/>
          </p:nvSpPr>
          <p:spPr bwMode="auto">
            <a:xfrm>
              <a:off x="3489325" y="2928937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4" name="Rectangle 50"/>
            <p:cNvSpPr>
              <a:spLocks noChangeArrowheads="1"/>
            </p:cNvSpPr>
            <p:nvPr/>
          </p:nvSpPr>
          <p:spPr bwMode="auto">
            <a:xfrm>
              <a:off x="3132138" y="292893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5" name="Rectangle 50"/>
            <p:cNvSpPr>
              <a:spLocks noChangeArrowheads="1"/>
            </p:cNvSpPr>
            <p:nvPr/>
          </p:nvSpPr>
          <p:spPr bwMode="auto">
            <a:xfrm>
              <a:off x="3989388" y="400050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6" name="Rectangle 50"/>
            <p:cNvSpPr>
              <a:spLocks noChangeArrowheads="1"/>
            </p:cNvSpPr>
            <p:nvPr/>
          </p:nvSpPr>
          <p:spPr bwMode="auto">
            <a:xfrm>
              <a:off x="3989388" y="3643312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7" name="Rectangle 50"/>
            <p:cNvSpPr>
              <a:spLocks noChangeArrowheads="1"/>
            </p:cNvSpPr>
            <p:nvPr/>
          </p:nvSpPr>
          <p:spPr bwMode="auto">
            <a:xfrm>
              <a:off x="4000500" y="5786438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8" name="Rectangle 50"/>
            <p:cNvSpPr>
              <a:spLocks noChangeArrowheads="1"/>
            </p:cNvSpPr>
            <p:nvPr/>
          </p:nvSpPr>
          <p:spPr bwMode="auto">
            <a:xfrm>
              <a:off x="4000500" y="542925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9" name="Rectangle 50"/>
            <p:cNvSpPr>
              <a:spLocks noChangeArrowheads="1"/>
            </p:cNvSpPr>
            <p:nvPr/>
          </p:nvSpPr>
          <p:spPr bwMode="auto">
            <a:xfrm>
              <a:off x="2928938" y="6286501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30" name="Rectangle 50"/>
            <p:cNvSpPr>
              <a:spLocks noChangeArrowheads="1"/>
            </p:cNvSpPr>
            <p:nvPr/>
          </p:nvSpPr>
          <p:spPr bwMode="auto">
            <a:xfrm>
              <a:off x="3286125" y="628650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31" name="Rectangle 50"/>
            <p:cNvSpPr>
              <a:spLocks noChangeArrowheads="1"/>
            </p:cNvSpPr>
            <p:nvPr/>
          </p:nvSpPr>
          <p:spPr bwMode="auto">
            <a:xfrm>
              <a:off x="1143000" y="628650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32" name="Rectangle 50"/>
            <p:cNvSpPr>
              <a:spLocks noChangeArrowheads="1"/>
            </p:cNvSpPr>
            <p:nvPr/>
          </p:nvSpPr>
          <p:spPr bwMode="auto">
            <a:xfrm>
              <a:off x="1500188" y="6286501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33" name="Rectangle 50"/>
            <p:cNvSpPr>
              <a:spLocks noChangeArrowheads="1"/>
            </p:cNvSpPr>
            <p:nvPr/>
          </p:nvSpPr>
          <p:spPr bwMode="auto">
            <a:xfrm>
              <a:off x="642938" y="378618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34" name="Rectangle 50"/>
            <p:cNvSpPr>
              <a:spLocks noChangeArrowheads="1"/>
            </p:cNvSpPr>
            <p:nvPr/>
          </p:nvSpPr>
          <p:spPr bwMode="auto">
            <a:xfrm>
              <a:off x="642938" y="342900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35" name="Rectangle 50"/>
            <p:cNvSpPr>
              <a:spLocks noChangeArrowheads="1"/>
            </p:cNvSpPr>
            <p:nvPr/>
          </p:nvSpPr>
          <p:spPr bwMode="auto">
            <a:xfrm>
              <a:off x="642938" y="5572126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36" name="Rectangle 50"/>
            <p:cNvSpPr>
              <a:spLocks noChangeArrowheads="1"/>
            </p:cNvSpPr>
            <p:nvPr/>
          </p:nvSpPr>
          <p:spPr bwMode="auto">
            <a:xfrm>
              <a:off x="642938" y="5214938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37" name="正方形/長方形 336"/>
            <p:cNvSpPr/>
            <p:nvPr/>
          </p:nvSpPr>
          <p:spPr bwMode="auto">
            <a:xfrm>
              <a:off x="128585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8" name="正方形/長方形 337"/>
            <p:cNvSpPr/>
            <p:nvPr/>
          </p:nvSpPr>
          <p:spPr bwMode="auto">
            <a:xfrm>
              <a:off x="200023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9" name="正方形/長方形 338"/>
            <p:cNvSpPr/>
            <p:nvPr/>
          </p:nvSpPr>
          <p:spPr bwMode="auto">
            <a:xfrm>
              <a:off x="271461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0" name="正方形/長方形 339"/>
            <p:cNvSpPr/>
            <p:nvPr/>
          </p:nvSpPr>
          <p:spPr bwMode="auto">
            <a:xfrm>
              <a:off x="342899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1" name="正方形/長方形 340"/>
            <p:cNvSpPr/>
            <p:nvPr/>
          </p:nvSpPr>
          <p:spPr bwMode="auto">
            <a:xfrm>
              <a:off x="128585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2" name="正方形/長方形 341"/>
            <p:cNvSpPr/>
            <p:nvPr/>
          </p:nvSpPr>
          <p:spPr bwMode="auto">
            <a:xfrm>
              <a:off x="200023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3" name="正方形/長方形 342"/>
            <p:cNvSpPr/>
            <p:nvPr/>
          </p:nvSpPr>
          <p:spPr bwMode="auto">
            <a:xfrm>
              <a:off x="271461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4" name="正方形/長方形 343"/>
            <p:cNvSpPr/>
            <p:nvPr/>
          </p:nvSpPr>
          <p:spPr bwMode="auto">
            <a:xfrm>
              <a:off x="342899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5" name="正方形/長方形 344"/>
            <p:cNvSpPr/>
            <p:nvPr/>
          </p:nvSpPr>
          <p:spPr bwMode="auto">
            <a:xfrm>
              <a:off x="128585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6" name="正方形/長方形 345"/>
            <p:cNvSpPr/>
            <p:nvPr/>
          </p:nvSpPr>
          <p:spPr bwMode="auto">
            <a:xfrm>
              <a:off x="200023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7" name="正方形/長方形 346"/>
            <p:cNvSpPr/>
            <p:nvPr/>
          </p:nvSpPr>
          <p:spPr bwMode="auto">
            <a:xfrm>
              <a:off x="271461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8" name="正方形/長方形 347"/>
            <p:cNvSpPr/>
            <p:nvPr/>
          </p:nvSpPr>
          <p:spPr bwMode="auto">
            <a:xfrm>
              <a:off x="342899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9" name="正方形/長方形 348"/>
            <p:cNvSpPr/>
            <p:nvPr/>
          </p:nvSpPr>
          <p:spPr bwMode="auto">
            <a:xfrm>
              <a:off x="128585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50" name="正方形/長方形 349"/>
            <p:cNvSpPr/>
            <p:nvPr/>
          </p:nvSpPr>
          <p:spPr bwMode="auto">
            <a:xfrm>
              <a:off x="200023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51" name="正方形/長方形 350"/>
            <p:cNvSpPr/>
            <p:nvPr/>
          </p:nvSpPr>
          <p:spPr bwMode="auto">
            <a:xfrm>
              <a:off x="271461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52" name="正方形/長方形 351"/>
            <p:cNvSpPr/>
            <p:nvPr/>
          </p:nvSpPr>
          <p:spPr bwMode="auto">
            <a:xfrm>
              <a:off x="342899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353" name="直線コネクタ 352"/>
            <p:cNvCxnSpPr/>
            <p:nvPr/>
          </p:nvCxnSpPr>
          <p:spPr bwMode="auto">
            <a:xfrm rot="5400000">
              <a:off x="100010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4" name="直線コネクタ 353"/>
            <p:cNvCxnSpPr/>
            <p:nvPr/>
          </p:nvCxnSpPr>
          <p:spPr bwMode="auto">
            <a:xfrm rot="5400000">
              <a:off x="171448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5" name="直線コネクタ 354"/>
            <p:cNvCxnSpPr/>
            <p:nvPr/>
          </p:nvCxnSpPr>
          <p:spPr bwMode="auto">
            <a:xfrm rot="5400000">
              <a:off x="242886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6" name="直線コネクタ 355"/>
            <p:cNvCxnSpPr/>
            <p:nvPr/>
          </p:nvCxnSpPr>
          <p:spPr bwMode="auto">
            <a:xfrm rot="16200000" flipH="1">
              <a:off x="2428867" y="2500314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7" name="直線コネクタ 356"/>
            <p:cNvCxnSpPr/>
            <p:nvPr/>
          </p:nvCxnSpPr>
          <p:spPr bwMode="auto">
            <a:xfrm rot="16200000" flipH="1">
              <a:off x="2357415" y="321469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8" name="直線コネクタ 357"/>
            <p:cNvCxnSpPr/>
            <p:nvPr/>
          </p:nvCxnSpPr>
          <p:spPr bwMode="auto">
            <a:xfrm rot="16200000" flipH="1">
              <a:off x="2357415" y="392907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9" name="直線コネクタ 358"/>
            <p:cNvCxnSpPr/>
            <p:nvPr/>
          </p:nvCxnSpPr>
          <p:spPr bwMode="auto">
            <a:xfrm rot="16200000" flipH="1">
              <a:off x="2357415" y="464345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0" name="直線コネクタ 359"/>
            <p:cNvCxnSpPr/>
            <p:nvPr/>
          </p:nvCxnSpPr>
          <p:spPr bwMode="auto">
            <a:xfrm rot="5400000">
              <a:off x="285727" y="4714877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1" name="直線コネクタ 360"/>
            <p:cNvCxnSpPr/>
            <p:nvPr/>
          </p:nvCxnSpPr>
          <p:spPr bwMode="auto">
            <a:xfrm rot="16200000" flipH="1">
              <a:off x="1714479" y="3214685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2" name="直線コネクタ 361"/>
            <p:cNvCxnSpPr/>
            <p:nvPr/>
          </p:nvCxnSpPr>
          <p:spPr bwMode="auto">
            <a:xfrm rot="16200000" flipH="1">
              <a:off x="3143240" y="321468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3" name="直線コネクタ 362"/>
            <p:cNvCxnSpPr/>
            <p:nvPr/>
          </p:nvCxnSpPr>
          <p:spPr bwMode="auto">
            <a:xfrm rot="16200000" flipH="1">
              <a:off x="1285851" y="600076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4" name="直線コネクタ 363"/>
            <p:cNvCxnSpPr/>
            <p:nvPr/>
          </p:nvCxnSpPr>
          <p:spPr bwMode="auto">
            <a:xfrm rot="16200000" flipH="1">
              <a:off x="2714612" y="600076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5" name="直線コネクタ 364"/>
            <p:cNvCxnSpPr/>
            <p:nvPr/>
          </p:nvCxnSpPr>
          <p:spPr bwMode="auto">
            <a:xfrm flipV="1">
              <a:off x="785786" y="3643314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6" name="直線コネクタ 365"/>
            <p:cNvCxnSpPr/>
            <p:nvPr/>
          </p:nvCxnSpPr>
          <p:spPr bwMode="auto">
            <a:xfrm flipV="1">
              <a:off x="785786" y="5072074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7" name="直線コネクタ 366"/>
            <p:cNvCxnSpPr/>
            <p:nvPr/>
          </p:nvCxnSpPr>
          <p:spPr bwMode="auto">
            <a:xfrm flipV="1">
              <a:off x="3571867" y="5500703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8" name="直線コネクタ 367"/>
            <p:cNvCxnSpPr/>
            <p:nvPr/>
          </p:nvCxnSpPr>
          <p:spPr bwMode="auto">
            <a:xfrm flipV="1">
              <a:off x="3571868" y="4071943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" name="グループ化 378"/>
          <p:cNvGrpSpPr/>
          <p:nvPr/>
        </p:nvGrpSpPr>
        <p:grpSpPr>
          <a:xfrm>
            <a:off x="5643570" y="3286124"/>
            <a:ext cx="2571768" cy="2571768"/>
            <a:chOff x="5643570" y="3286124"/>
            <a:chExt cx="2571768" cy="2571768"/>
          </a:xfrm>
        </p:grpSpPr>
        <p:sp>
          <p:nvSpPr>
            <p:cNvPr id="369" name="円/楕円 368"/>
            <p:cNvSpPr/>
            <p:nvPr/>
          </p:nvSpPr>
          <p:spPr bwMode="auto">
            <a:xfrm>
              <a:off x="5643570" y="3429000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1" name="円/楕円 370"/>
            <p:cNvSpPr/>
            <p:nvPr/>
          </p:nvSpPr>
          <p:spPr bwMode="auto">
            <a:xfrm>
              <a:off x="5643570" y="4857760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3" name="円/楕円 372"/>
            <p:cNvSpPr/>
            <p:nvPr/>
          </p:nvSpPr>
          <p:spPr bwMode="auto">
            <a:xfrm>
              <a:off x="5795970" y="5715016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4" name="円/楕円 373"/>
            <p:cNvSpPr/>
            <p:nvPr/>
          </p:nvSpPr>
          <p:spPr bwMode="auto">
            <a:xfrm>
              <a:off x="7286644" y="5715016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5" name="円/楕円 374"/>
            <p:cNvSpPr/>
            <p:nvPr/>
          </p:nvSpPr>
          <p:spPr bwMode="auto">
            <a:xfrm>
              <a:off x="8072462" y="5572140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6" name="円/楕円 375"/>
            <p:cNvSpPr/>
            <p:nvPr/>
          </p:nvSpPr>
          <p:spPr bwMode="auto">
            <a:xfrm>
              <a:off x="8072462" y="4143380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7" name="円/楕円 376"/>
            <p:cNvSpPr/>
            <p:nvPr/>
          </p:nvSpPr>
          <p:spPr bwMode="auto">
            <a:xfrm>
              <a:off x="6500826" y="3286124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8" name="円/楕円 377"/>
            <p:cNvSpPr/>
            <p:nvPr/>
          </p:nvSpPr>
          <p:spPr bwMode="auto">
            <a:xfrm>
              <a:off x="7929586" y="3286124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sp>
        <p:nvSpPr>
          <p:cNvPr id="166" name="タイトル 16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Early wakeup: </a:t>
            </a:r>
            <a:r>
              <a:rPr lang="en-US" altLang="ja-JP" sz="3200" dirty="0" smtClean="0"/>
              <a:t>Look-ahead method</a:t>
            </a:r>
            <a:endParaRPr kumimoji="1" lang="ja-JP" altLang="en-US" sz="32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コンテンツ プレースホルダ 237"/>
          <p:cNvSpPr>
            <a:spLocks noGrp="1"/>
          </p:cNvSpPr>
          <p:nvPr>
            <p:ph sz="half" idx="1"/>
          </p:nvPr>
        </p:nvSpPr>
        <p:spPr>
          <a:xfrm>
            <a:off x="228600" y="908122"/>
            <a:ext cx="8915400" cy="5643602"/>
          </a:xfrm>
        </p:spPr>
        <p:txBody>
          <a:bodyPr/>
          <a:lstStyle/>
          <a:p>
            <a:r>
              <a:rPr lang="en-US" altLang="ja-JP" dirty="0" smtClean="0"/>
              <a:t>Router modules in 2-hop away activated in advance</a:t>
            </a:r>
          </a:p>
          <a:p>
            <a:pPr lvl="1"/>
            <a:r>
              <a:rPr kumimoji="1" lang="en-US" altLang="ja-JP" dirty="0" smtClean="0"/>
              <a:t>Look-ahead </a:t>
            </a:r>
            <a:r>
              <a:rPr lang="en-US" altLang="ja-JP" dirty="0" smtClean="0"/>
              <a:t>routing is used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Wakeup procedure starts 4-cycle in advance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Ever-on domain</a:t>
            </a:r>
          </a:p>
          <a:p>
            <a:pPr lvl="1"/>
            <a:r>
              <a:rPr lang="en-US" altLang="ja-JP" dirty="0" smtClean="0"/>
              <a:t>VC0 and VC2 connected </a:t>
            </a:r>
          </a:p>
          <a:p>
            <a:pPr lvl="1">
              <a:buNone/>
            </a:pPr>
            <a:r>
              <a:rPr lang="en-US" altLang="ja-JP" dirty="0" smtClean="0"/>
              <a:t>  from CPU are always active</a:t>
            </a:r>
          </a:p>
          <a:p>
            <a:pPr lvl="1"/>
            <a:r>
              <a:rPr lang="en-US" altLang="ja-JP" dirty="0" smtClean="0"/>
              <a:t>No wait for the first-hop</a:t>
            </a:r>
          </a:p>
        </p:txBody>
      </p:sp>
      <p:sp>
        <p:nvSpPr>
          <p:cNvPr id="191" name="Rectangle 50"/>
          <p:cNvSpPr>
            <a:spLocks noChangeArrowheads="1"/>
          </p:cNvSpPr>
          <p:nvPr/>
        </p:nvSpPr>
        <p:spPr bwMode="auto">
          <a:xfrm>
            <a:off x="285720" y="2724139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2" name="Rectangle 50"/>
          <p:cNvSpPr>
            <a:spLocks noChangeArrowheads="1"/>
          </p:cNvSpPr>
          <p:nvPr/>
        </p:nvSpPr>
        <p:spPr bwMode="auto">
          <a:xfrm>
            <a:off x="4143372" y="2714620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93" name="Rectangle 50"/>
          <p:cNvSpPr>
            <a:spLocks noChangeArrowheads="1"/>
          </p:cNvSpPr>
          <p:nvPr/>
        </p:nvSpPr>
        <p:spPr bwMode="auto">
          <a:xfrm>
            <a:off x="285720" y="3429000"/>
            <a:ext cx="296863" cy="28575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cxnSp>
        <p:nvCxnSpPr>
          <p:cNvPr id="195" name="直線矢印コネクタ 194"/>
          <p:cNvCxnSpPr>
            <a:endCxn id="208" idx="1"/>
          </p:cNvCxnSpPr>
          <p:nvPr/>
        </p:nvCxnSpPr>
        <p:spPr bwMode="auto">
          <a:xfrm>
            <a:off x="571472" y="3571875"/>
            <a:ext cx="35719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4" name="Rectangle 50"/>
          <p:cNvSpPr>
            <a:spLocks noChangeArrowheads="1"/>
          </p:cNvSpPr>
          <p:nvPr/>
        </p:nvSpPr>
        <p:spPr bwMode="auto">
          <a:xfrm>
            <a:off x="1571604" y="3429000"/>
            <a:ext cx="296863" cy="28575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06" name="Rectangle 50"/>
          <p:cNvSpPr>
            <a:spLocks noChangeArrowheads="1"/>
          </p:cNvSpPr>
          <p:nvPr/>
        </p:nvSpPr>
        <p:spPr bwMode="auto">
          <a:xfrm>
            <a:off x="2857488" y="3429000"/>
            <a:ext cx="296863" cy="28575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208" name="Rectangle 50"/>
          <p:cNvSpPr>
            <a:spLocks noChangeArrowheads="1"/>
          </p:cNvSpPr>
          <p:nvPr/>
        </p:nvSpPr>
        <p:spPr bwMode="auto">
          <a:xfrm>
            <a:off x="4143372" y="3429000"/>
            <a:ext cx="296863" cy="285750"/>
          </a:xfrm>
          <a:prstGeom prst="rect">
            <a:avLst/>
          </a:prstGeom>
          <a:solidFill>
            <a:schemeClr val="tx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cxnSp>
        <p:nvCxnSpPr>
          <p:cNvPr id="210" name="直線矢印コネクタ 209"/>
          <p:cNvCxnSpPr/>
          <p:nvPr/>
        </p:nvCxnSpPr>
        <p:spPr bwMode="auto">
          <a:xfrm rot="16200000" flipH="1">
            <a:off x="219041" y="3219443"/>
            <a:ext cx="419111" cy="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2" name="直線矢印コネクタ 211"/>
          <p:cNvCxnSpPr>
            <a:stCxn id="208" idx="0"/>
            <a:endCxn id="192" idx="2"/>
          </p:cNvCxnSpPr>
          <p:nvPr/>
        </p:nvCxnSpPr>
        <p:spPr bwMode="auto">
          <a:xfrm rot="5400000" flipH="1" flipV="1">
            <a:off x="4077489" y="3214685"/>
            <a:ext cx="42863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3" name="テキスト ボックス 212"/>
          <p:cNvSpPr txBox="1"/>
          <p:nvPr/>
        </p:nvSpPr>
        <p:spPr>
          <a:xfrm>
            <a:off x="71406" y="2285992"/>
            <a:ext cx="728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SRC</a:t>
            </a:r>
            <a:endParaRPr kumimoji="1" lang="ja-JP" altLang="en-US" sz="2000" dirty="0"/>
          </a:p>
        </p:txBody>
      </p:sp>
      <p:sp>
        <p:nvSpPr>
          <p:cNvPr id="215" name="テキスト ボックス 214"/>
          <p:cNvSpPr txBox="1"/>
          <p:nvPr/>
        </p:nvSpPr>
        <p:spPr>
          <a:xfrm>
            <a:off x="3929058" y="2285992"/>
            <a:ext cx="699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DST</a:t>
            </a:r>
            <a:endParaRPr kumimoji="1" lang="ja-JP" altLang="en-US" sz="2000" dirty="0"/>
          </a:p>
        </p:txBody>
      </p:sp>
      <p:sp>
        <p:nvSpPr>
          <p:cNvPr id="216" name="テキスト ボックス 215"/>
          <p:cNvSpPr txBox="1"/>
          <p:nvPr/>
        </p:nvSpPr>
        <p:spPr>
          <a:xfrm>
            <a:off x="57702" y="3814708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1-hop</a:t>
            </a:r>
            <a:endParaRPr kumimoji="1" lang="ja-JP" altLang="en-US" sz="2000" dirty="0"/>
          </a:p>
        </p:txBody>
      </p:sp>
      <p:sp>
        <p:nvSpPr>
          <p:cNvPr id="217" name="テキスト ボックス 216"/>
          <p:cNvSpPr txBox="1"/>
          <p:nvPr/>
        </p:nvSpPr>
        <p:spPr>
          <a:xfrm>
            <a:off x="1317241" y="3814708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2-hop</a:t>
            </a:r>
            <a:endParaRPr kumimoji="1" lang="ja-JP" altLang="en-US" sz="2000" dirty="0"/>
          </a:p>
        </p:txBody>
      </p:sp>
      <p:sp>
        <p:nvSpPr>
          <p:cNvPr id="218" name="テキスト ボックス 217"/>
          <p:cNvSpPr txBox="1"/>
          <p:nvPr/>
        </p:nvSpPr>
        <p:spPr>
          <a:xfrm>
            <a:off x="2603125" y="3814708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3-hop</a:t>
            </a:r>
            <a:endParaRPr kumimoji="1" lang="ja-JP" altLang="en-US" sz="2000" dirty="0"/>
          </a:p>
        </p:txBody>
      </p:sp>
      <p:sp>
        <p:nvSpPr>
          <p:cNvPr id="219" name="テキスト ボックス 218"/>
          <p:cNvSpPr txBox="1"/>
          <p:nvPr/>
        </p:nvSpPr>
        <p:spPr>
          <a:xfrm>
            <a:off x="3889009" y="3814708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4-hop</a:t>
            </a:r>
            <a:endParaRPr kumimoji="1" lang="ja-JP" altLang="en-US" sz="2000" dirty="0"/>
          </a:p>
        </p:txBody>
      </p:sp>
      <p:cxnSp>
        <p:nvCxnSpPr>
          <p:cNvPr id="220" name="直線矢印コネクタ 219"/>
          <p:cNvCxnSpPr/>
          <p:nvPr/>
        </p:nvCxnSpPr>
        <p:spPr bwMode="auto">
          <a:xfrm rot="16200000" flipH="1">
            <a:off x="219040" y="3219444"/>
            <a:ext cx="419111" cy="1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2" name="グループ化 226"/>
          <p:cNvGrpSpPr/>
          <p:nvPr/>
        </p:nvGrpSpPr>
        <p:grpSpPr>
          <a:xfrm>
            <a:off x="585627" y="2571744"/>
            <a:ext cx="2239766" cy="830919"/>
            <a:chOff x="585627" y="3571876"/>
            <a:chExt cx="2239766" cy="830919"/>
          </a:xfrm>
        </p:grpSpPr>
        <p:sp>
          <p:nvSpPr>
            <p:cNvPr id="225" name="フリーフォーム 224"/>
            <p:cNvSpPr/>
            <p:nvPr/>
          </p:nvSpPr>
          <p:spPr bwMode="auto">
            <a:xfrm>
              <a:off x="585627" y="4000504"/>
              <a:ext cx="2239766" cy="402291"/>
            </a:xfrm>
            <a:custGeom>
              <a:avLst/>
              <a:gdLst>
                <a:gd name="connsiteX0" fmla="*/ 0 w 2239766"/>
                <a:gd name="connsiteY0" fmla="*/ 535968 h 535968"/>
                <a:gd name="connsiteX1" fmla="*/ 1140431 w 2239766"/>
                <a:gd name="connsiteY1" fmla="*/ 1712 h 535968"/>
                <a:gd name="connsiteX2" fmla="*/ 2239766 w 2239766"/>
                <a:gd name="connsiteY2" fmla="*/ 525694 h 535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39766" h="535968">
                  <a:moveTo>
                    <a:pt x="0" y="535968"/>
                  </a:moveTo>
                  <a:cubicBezTo>
                    <a:pt x="383568" y="269696"/>
                    <a:pt x="767137" y="3424"/>
                    <a:pt x="1140431" y="1712"/>
                  </a:cubicBezTo>
                  <a:cubicBezTo>
                    <a:pt x="1513725" y="0"/>
                    <a:pt x="1876745" y="262847"/>
                    <a:pt x="2239766" y="525694"/>
                  </a:cubicBezTo>
                </a:path>
              </a:pathLst>
            </a:cu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26" name="テキスト ボックス 225"/>
            <p:cNvSpPr txBox="1"/>
            <p:nvPr/>
          </p:nvSpPr>
          <p:spPr>
            <a:xfrm>
              <a:off x="1142976" y="3571876"/>
              <a:ext cx="11594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b="1" i="1" dirty="0" smtClean="0">
                  <a:solidFill>
                    <a:schemeClr val="accent6"/>
                  </a:solidFill>
                </a:rPr>
                <a:t>Wakeup</a:t>
              </a:r>
              <a:endParaRPr kumimoji="1" lang="ja-JP" altLang="en-US" sz="2000" b="1" i="1" dirty="0">
                <a:solidFill>
                  <a:schemeClr val="accent6"/>
                </a:solidFill>
              </a:endParaRPr>
            </a:p>
          </p:txBody>
        </p:sp>
      </p:grpSp>
      <p:cxnSp>
        <p:nvCxnSpPr>
          <p:cNvPr id="228" name="直線矢印コネクタ 227"/>
          <p:cNvCxnSpPr/>
          <p:nvPr/>
        </p:nvCxnSpPr>
        <p:spPr bwMode="auto">
          <a:xfrm flipV="1">
            <a:off x="642910" y="3571876"/>
            <a:ext cx="928694" cy="9517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3" name="グループ化 231"/>
          <p:cNvGrpSpPr/>
          <p:nvPr/>
        </p:nvGrpSpPr>
        <p:grpSpPr>
          <a:xfrm>
            <a:off x="1903606" y="2571744"/>
            <a:ext cx="2239766" cy="830919"/>
            <a:chOff x="585627" y="3571876"/>
            <a:chExt cx="2239766" cy="830919"/>
          </a:xfrm>
        </p:grpSpPr>
        <p:sp>
          <p:nvSpPr>
            <p:cNvPr id="233" name="フリーフォーム 232"/>
            <p:cNvSpPr/>
            <p:nvPr/>
          </p:nvSpPr>
          <p:spPr bwMode="auto">
            <a:xfrm>
              <a:off x="585627" y="4000504"/>
              <a:ext cx="2239766" cy="402291"/>
            </a:xfrm>
            <a:custGeom>
              <a:avLst/>
              <a:gdLst>
                <a:gd name="connsiteX0" fmla="*/ 0 w 2239766"/>
                <a:gd name="connsiteY0" fmla="*/ 535968 h 535968"/>
                <a:gd name="connsiteX1" fmla="*/ 1140431 w 2239766"/>
                <a:gd name="connsiteY1" fmla="*/ 1712 h 535968"/>
                <a:gd name="connsiteX2" fmla="*/ 2239766 w 2239766"/>
                <a:gd name="connsiteY2" fmla="*/ 525694 h 535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39766" h="535968">
                  <a:moveTo>
                    <a:pt x="0" y="535968"/>
                  </a:moveTo>
                  <a:cubicBezTo>
                    <a:pt x="383568" y="269696"/>
                    <a:pt x="767137" y="3424"/>
                    <a:pt x="1140431" y="1712"/>
                  </a:cubicBezTo>
                  <a:cubicBezTo>
                    <a:pt x="1513725" y="0"/>
                    <a:pt x="1876745" y="262847"/>
                    <a:pt x="2239766" y="525694"/>
                  </a:cubicBezTo>
                </a:path>
              </a:pathLst>
            </a:cu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34" name="テキスト ボックス 233"/>
            <p:cNvSpPr txBox="1"/>
            <p:nvPr/>
          </p:nvSpPr>
          <p:spPr>
            <a:xfrm>
              <a:off x="1142976" y="3571876"/>
              <a:ext cx="11594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b="1" i="1" dirty="0" smtClean="0">
                  <a:solidFill>
                    <a:schemeClr val="accent6"/>
                  </a:solidFill>
                </a:rPr>
                <a:t>Wakeup</a:t>
              </a:r>
              <a:endParaRPr kumimoji="1" lang="ja-JP" altLang="en-US" sz="2000" b="1" i="1" dirty="0">
                <a:solidFill>
                  <a:schemeClr val="accent6"/>
                </a:solidFill>
              </a:endParaRPr>
            </a:p>
          </p:txBody>
        </p:sp>
      </p:grpSp>
      <p:cxnSp>
        <p:nvCxnSpPr>
          <p:cNvPr id="235" name="直線矢印コネクタ 234"/>
          <p:cNvCxnSpPr/>
          <p:nvPr/>
        </p:nvCxnSpPr>
        <p:spPr bwMode="auto">
          <a:xfrm flipV="1">
            <a:off x="1928794" y="3571876"/>
            <a:ext cx="928694" cy="9517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36" name="直線矢印コネクタ 235"/>
          <p:cNvCxnSpPr/>
          <p:nvPr/>
        </p:nvCxnSpPr>
        <p:spPr bwMode="auto">
          <a:xfrm flipV="1">
            <a:off x="3214678" y="3571876"/>
            <a:ext cx="928694" cy="9517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37" name="直線矢印コネクタ 236"/>
          <p:cNvCxnSpPr/>
          <p:nvPr/>
        </p:nvCxnSpPr>
        <p:spPr bwMode="auto">
          <a:xfrm rot="16200000" flipH="1">
            <a:off x="4076693" y="3209927"/>
            <a:ext cx="419111" cy="1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221" name="テキスト ボックス 220"/>
          <p:cNvSpPr txBox="1"/>
          <p:nvPr/>
        </p:nvSpPr>
        <p:spPr>
          <a:xfrm>
            <a:off x="6492344" y="619764"/>
            <a:ext cx="26516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 smtClean="0"/>
              <a:t>+ CPU ever-on</a:t>
            </a:r>
            <a:endParaRPr kumimoji="1" lang="ja-JP" altLang="en-US" sz="2800" b="1" dirty="0"/>
          </a:p>
        </p:txBody>
      </p:sp>
      <p:grpSp>
        <p:nvGrpSpPr>
          <p:cNvPr id="4" name="グループ化 248"/>
          <p:cNvGrpSpPr/>
          <p:nvPr/>
        </p:nvGrpSpPr>
        <p:grpSpPr>
          <a:xfrm>
            <a:off x="357158" y="3028890"/>
            <a:ext cx="1211494" cy="471548"/>
            <a:chOff x="357158" y="3100328"/>
            <a:chExt cx="1211494" cy="471548"/>
          </a:xfrm>
        </p:grpSpPr>
        <p:sp>
          <p:nvSpPr>
            <p:cNvPr id="244" name="円/楕円 243"/>
            <p:cNvSpPr/>
            <p:nvPr/>
          </p:nvSpPr>
          <p:spPr bwMode="auto">
            <a:xfrm>
              <a:off x="357158" y="3429000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48" name="テキスト ボックス 247"/>
            <p:cNvSpPr txBox="1"/>
            <p:nvPr/>
          </p:nvSpPr>
          <p:spPr>
            <a:xfrm>
              <a:off x="428596" y="3100328"/>
              <a:ext cx="114005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b="1" dirty="0" smtClean="0">
                  <a:solidFill>
                    <a:srgbClr val="FF0000"/>
                  </a:solidFill>
                </a:rPr>
                <a:t>Ever-on</a:t>
              </a:r>
              <a:endParaRPr kumimoji="1" lang="ja-JP" altLang="en-US" sz="20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" name="グループ化 245"/>
          <p:cNvGrpSpPr/>
          <p:nvPr/>
        </p:nvGrpSpPr>
        <p:grpSpPr>
          <a:xfrm>
            <a:off x="4857752" y="2571744"/>
            <a:ext cx="4214812" cy="4071938"/>
            <a:chOff x="357188" y="2714625"/>
            <a:chExt cx="4214812" cy="4071938"/>
          </a:xfrm>
        </p:grpSpPr>
        <p:sp>
          <p:nvSpPr>
            <p:cNvPr id="247" name="Rectangle 50"/>
            <p:cNvSpPr>
              <a:spLocks noChangeArrowheads="1"/>
            </p:cNvSpPr>
            <p:nvPr/>
          </p:nvSpPr>
          <p:spPr bwMode="auto">
            <a:xfrm>
              <a:off x="1071563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0" name="Rectangle 50"/>
            <p:cNvSpPr>
              <a:spLocks noChangeArrowheads="1"/>
            </p:cNvSpPr>
            <p:nvPr/>
          </p:nvSpPr>
          <p:spPr bwMode="auto">
            <a:xfrm>
              <a:off x="1428750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1" name="Rectangle 50"/>
            <p:cNvSpPr>
              <a:spLocks noChangeArrowheads="1"/>
            </p:cNvSpPr>
            <p:nvPr/>
          </p:nvSpPr>
          <p:spPr bwMode="auto">
            <a:xfrm>
              <a:off x="1785938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2" name="Rectangle 50"/>
            <p:cNvSpPr>
              <a:spLocks noChangeArrowheads="1"/>
            </p:cNvSpPr>
            <p:nvPr/>
          </p:nvSpPr>
          <p:spPr bwMode="auto">
            <a:xfrm>
              <a:off x="2143125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3" name="Rectangle 50"/>
            <p:cNvSpPr>
              <a:spLocks noChangeArrowheads="1"/>
            </p:cNvSpPr>
            <p:nvPr/>
          </p:nvSpPr>
          <p:spPr bwMode="auto">
            <a:xfrm>
              <a:off x="2489200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4" name="Rectangle 50"/>
            <p:cNvSpPr>
              <a:spLocks noChangeArrowheads="1"/>
            </p:cNvSpPr>
            <p:nvPr/>
          </p:nvSpPr>
          <p:spPr bwMode="auto">
            <a:xfrm>
              <a:off x="2846388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5" name="Rectangle 50"/>
            <p:cNvSpPr>
              <a:spLocks noChangeArrowheads="1"/>
            </p:cNvSpPr>
            <p:nvPr/>
          </p:nvSpPr>
          <p:spPr bwMode="auto">
            <a:xfrm>
              <a:off x="3203575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6" name="Rectangle 50"/>
            <p:cNvSpPr>
              <a:spLocks noChangeArrowheads="1"/>
            </p:cNvSpPr>
            <p:nvPr/>
          </p:nvSpPr>
          <p:spPr bwMode="auto">
            <a:xfrm>
              <a:off x="3560763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7" name="Rectangle 50"/>
            <p:cNvSpPr>
              <a:spLocks noChangeArrowheads="1"/>
            </p:cNvSpPr>
            <p:nvPr/>
          </p:nvSpPr>
          <p:spPr bwMode="auto">
            <a:xfrm>
              <a:off x="1071563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8" name="Rectangle 50"/>
            <p:cNvSpPr>
              <a:spLocks noChangeArrowheads="1"/>
            </p:cNvSpPr>
            <p:nvPr/>
          </p:nvSpPr>
          <p:spPr bwMode="auto">
            <a:xfrm>
              <a:off x="1428750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59" name="Rectangle 50"/>
            <p:cNvSpPr>
              <a:spLocks noChangeArrowheads="1"/>
            </p:cNvSpPr>
            <p:nvPr/>
          </p:nvSpPr>
          <p:spPr bwMode="auto">
            <a:xfrm>
              <a:off x="1785938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0" name="Rectangle 50"/>
            <p:cNvSpPr>
              <a:spLocks noChangeArrowheads="1"/>
            </p:cNvSpPr>
            <p:nvPr/>
          </p:nvSpPr>
          <p:spPr bwMode="auto">
            <a:xfrm>
              <a:off x="2143125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1" name="Rectangle 50"/>
            <p:cNvSpPr>
              <a:spLocks noChangeArrowheads="1"/>
            </p:cNvSpPr>
            <p:nvPr/>
          </p:nvSpPr>
          <p:spPr bwMode="auto">
            <a:xfrm>
              <a:off x="2489200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2" name="Rectangle 50"/>
            <p:cNvSpPr>
              <a:spLocks noChangeArrowheads="1"/>
            </p:cNvSpPr>
            <p:nvPr/>
          </p:nvSpPr>
          <p:spPr bwMode="auto">
            <a:xfrm>
              <a:off x="2846388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3" name="Rectangle 50"/>
            <p:cNvSpPr>
              <a:spLocks noChangeArrowheads="1"/>
            </p:cNvSpPr>
            <p:nvPr/>
          </p:nvSpPr>
          <p:spPr bwMode="auto">
            <a:xfrm>
              <a:off x="3203575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4" name="Rectangle 50"/>
            <p:cNvSpPr>
              <a:spLocks noChangeArrowheads="1"/>
            </p:cNvSpPr>
            <p:nvPr/>
          </p:nvSpPr>
          <p:spPr bwMode="auto">
            <a:xfrm>
              <a:off x="3560763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5" name="Rectangle 50"/>
            <p:cNvSpPr>
              <a:spLocks noChangeArrowheads="1"/>
            </p:cNvSpPr>
            <p:nvPr/>
          </p:nvSpPr>
          <p:spPr bwMode="auto">
            <a:xfrm>
              <a:off x="1071563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6" name="Rectangle 50"/>
            <p:cNvSpPr>
              <a:spLocks noChangeArrowheads="1"/>
            </p:cNvSpPr>
            <p:nvPr/>
          </p:nvSpPr>
          <p:spPr bwMode="auto">
            <a:xfrm>
              <a:off x="1428750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7" name="Rectangle 50"/>
            <p:cNvSpPr>
              <a:spLocks noChangeArrowheads="1"/>
            </p:cNvSpPr>
            <p:nvPr/>
          </p:nvSpPr>
          <p:spPr bwMode="auto">
            <a:xfrm>
              <a:off x="1785938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8" name="Rectangle 50"/>
            <p:cNvSpPr>
              <a:spLocks noChangeArrowheads="1"/>
            </p:cNvSpPr>
            <p:nvPr/>
          </p:nvSpPr>
          <p:spPr bwMode="auto">
            <a:xfrm>
              <a:off x="2143125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69" name="Rectangle 50"/>
            <p:cNvSpPr>
              <a:spLocks noChangeArrowheads="1"/>
            </p:cNvSpPr>
            <p:nvPr/>
          </p:nvSpPr>
          <p:spPr bwMode="auto">
            <a:xfrm>
              <a:off x="2489200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0" name="Rectangle 50"/>
            <p:cNvSpPr>
              <a:spLocks noChangeArrowheads="1"/>
            </p:cNvSpPr>
            <p:nvPr/>
          </p:nvSpPr>
          <p:spPr bwMode="auto">
            <a:xfrm>
              <a:off x="2846388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1" name="Rectangle 50"/>
            <p:cNvSpPr>
              <a:spLocks noChangeArrowheads="1"/>
            </p:cNvSpPr>
            <p:nvPr/>
          </p:nvSpPr>
          <p:spPr bwMode="auto">
            <a:xfrm>
              <a:off x="3203575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2" name="Rectangle 50"/>
            <p:cNvSpPr>
              <a:spLocks noChangeArrowheads="1"/>
            </p:cNvSpPr>
            <p:nvPr/>
          </p:nvSpPr>
          <p:spPr bwMode="auto">
            <a:xfrm>
              <a:off x="3560763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3" name="Rectangle 50"/>
            <p:cNvSpPr>
              <a:spLocks noChangeArrowheads="1"/>
            </p:cNvSpPr>
            <p:nvPr/>
          </p:nvSpPr>
          <p:spPr bwMode="auto">
            <a:xfrm>
              <a:off x="1071563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4" name="Rectangle 50"/>
            <p:cNvSpPr>
              <a:spLocks noChangeArrowheads="1"/>
            </p:cNvSpPr>
            <p:nvPr/>
          </p:nvSpPr>
          <p:spPr bwMode="auto">
            <a:xfrm>
              <a:off x="1428750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5" name="Rectangle 50"/>
            <p:cNvSpPr>
              <a:spLocks noChangeArrowheads="1"/>
            </p:cNvSpPr>
            <p:nvPr/>
          </p:nvSpPr>
          <p:spPr bwMode="auto">
            <a:xfrm>
              <a:off x="1785938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6" name="Rectangle 50"/>
            <p:cNvSpPr>
              <a:spLocks noChangeArrowheads="1"/>
            </p:cNvSpPr>
            <p:nvPr/>
          </p:nvSpPr>
          <p:spPr bwMode="auto">
            <a:xfrm>
              <a:off x="2143125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7" name="Rectangle 50"/>
            <p:cNvSpPr>
              <a:spLocks noChangeArrowheads="1"/>
            </p:cNvSpPr>
            <p:nvPr/>
          </p:nvSpPr>
          <p:spPr bwMode="auto">
            <a:xfrm>
              <a:off x="2489200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8" name="Rectangle 50"/>
            <p:cNvSpPr>
              <a:spLocks noChangeArrowheads="1"/>
            </p:cNvSpPr>
            <p:nvPr/>
          </p:nvSpPr>
          <p:spPr bwMode="auto">
            <a:xfrm>
              <a:off x="2846388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79" name="Rectangle 50"/>
            <p:cNvSpPr>
              <a:spLocks noChangeArrowheads="1"/>
            </p:cNvSpPr>
            <p:nvPr/>
          </p:nvSpPr>
          <p:spPr bwMode="auto">
            <a:xfrm>
              <a:off x="3203575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0" name="Rectangle 50"/>
            <p:cNvSpPr>
              <a:spLocks noChangeArrowheads="1"/>
            </p:cNvSpPr>
            <p:nvPr/>
          </p:nvSpPr>
          <p:spPr bwMode="auto">
            <a:xfrm>
              <a:off x="3560763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1" name="Rectangle 50"/>
            <p:cNvSpPr>
              <a:spLocks noChangeArrowheads="1"/>
            </p:cNvSpPr>
            <p:nvPr/>
          </p:nvSpPr>
          <p:spPr bwMode="auto">
            <a:xfrm>
              <a:off x="1071563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2" name="Rectangle 50"/>
            <p:cNvSpPr>
              <a:spLocks noChangeArrowheads="1"/>
            </p:cNvSpPr>
            <p:nvPr/>
          </p:nvSpPr>
          <p:spPr bwMode="auto">
            <a:xfrm>
              <a:off x="1428750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3" name="Rectangle 50"/>
            <p:cNvSpPr>
              <a:spLocks noChangeArrowheads="1"/>
            </p:cNvSpPr>
            <p:nvPr/>
          </p:nvSpPr>
          <p:spPr bwMode="auto">
            <a:xfrm>
              <a:off x="1785938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4" name="Rectangle 50"/>
            <p:cNvSpPr>
              <a:spLocks noChangeArrowheads="1"/>
            </p:cNvSpPr>
            <p:nvPr/>
          </p:nvSpPr>
          <p:spPr bwMode="auto">
            <a:xfrm>
              <a:off x="2143125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5" name="Rectangle 50"/>
            <p:cNvSpPr>
              <a:spLocks noChangeArrowheads="1"/>
            </p:cNvSpPr>
            <p:nvPr/>
          </p:nvSpPr>
          <p:spPr bwMode="auto">
            <a:xfrm>
              <a:off x="2489200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6" name="Rectangle 50"/>
            <p:cNvSpPr>
              <a:spLocks noChangeArrowheads="1"/>
            </p:cNvSpPr>
            <p:nvPr/>
          </p:nvSpPr>
          <p:spPr bwMode="auto">
            <a:xfrm>
              <a:off x="2846388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7" name="Rectangle 50"/>
            <p:cNvSpPr>
              <a:spLocks noChangeArrowheads="1"/>
            </p:cNvSpPr>
            <p:nvPr/>
          </p:nvSpPr>
          <p:spPr bwMode="auto">
            <a:xfrm>
              <a:off x="3203575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8" name="Rectangle 50"/>
            <p:cNvSpPr>
              <a:spLocks noChangeArrowheads="1"/>
            </p:cNvSpPr>
            <p:nvPr/>
          </p:nvSpPr>
          <p:spPr bwMode="auto">
            <a:xfrm>
              <a:off x="3560763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89" name="Rectangle 50"/>
            <p:cNvSpPr>
              <a:spLocks noChangeArrowheads="1"/>
            </p:cNvSpPr>
            <p:nvPr/>
          </p:nvSpPr>
          <p:spPr bwMode="auto">
            <a:xfrm>
              <a:off x="1071563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0" name="Rectangle 50"/>
            <p:cNvSpPr>
              <a:spLocks noChangeArrowheads="1"/>
            </p:cNvSpPr>
            <p:nvPr/>
          </p:nvSpPr>
          <p:spPr bwMode="auto">
            <a:xfrm>
              <a:off x="1428750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1" name="Rectangle 50"/>
            <p:cNvSpPr>
              <a:spLocks noChangeArrowheads="1"/>
            </p:cNvSpPr>
            <p:nvPr/>
          </p:nvSpPr>
          <p:spPr bwMode="auto">
            <a:xfrm>
              <a:off x="1785938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2" name="Rectangle 50"/>
            <p:cNvSpPr>
              <a:spLocks noChangeArrowheads="1"/>
            </p:cNvSpPr>
            <p:nvPr/>
          </p:nvSpPr>
          <p:spPr bwMode="auto">
            <a:xfrm>
              <a:off x="2143125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3" name="Rectangle 50"/>
            <p:cNvSpPr>
              <a:spLocks noChangeArrowheads="1"/>
            </p:cNvSpPr>
            <p:nvPr/>
          </p:nvSpPr>
          <p:spPr bwMode="auto">
            <a:xfrm>
              <a:off x="2489200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4" name="Rectangle 50"/>
            <p:cNvSpPr>
              <a:spLocks noChangeArrowheads="1"/>
            </p:cNvSpPr>
            <p:nvPr/>
          </p:nvSpPr>
          <p:spPr bwMode="auto">
            <a:xfrm>
              <a:off x="2846388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5" name="Rectangle 50"/>
            <p:cNvSpPr>
              <a:spLocks noChangeArrowheads="1"/>
            </p:cNvSpPr>
            <p:nvPr/>
          </p:nvSpPr>
          <p:spPr bwMode="auto">
            <a:xfrm>
              <a:off x="3203575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6" name="Rectangle 50"/>
            <p:cNvSpPr>
              <a:spLocks noChangeArrowheads="1"/>
            </p:cNvSpPr>
            <p:nvPr/>
          </p:nvSpPr>
          <p:spPr bwMode="auto">
            <a:xfrm>
              <a:off x="3560763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7" name="Rectangle 50"/>
            <p:cNvSpPr>
              <a:spLocks noChangeArrowheads="1"/>
            </p:cNvSpPr>
            <p:nvPr/>
          </p:nvSpPr>
          <p:spPr bwMode="auto">
            <a:xfrm>
              <a:off x="1071563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8" name="Rectangle 50"/>
            <p:cNvSpPr>
              <a:spLocks noChangeArrowheads="1"/>
            </p:cNvSpPr>
            <p:nvPr/>
          </p:nvSpPr>
          <p:spPr bwMode="auto">
            <a:xfrm>
              <a:off x="1428750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9" name="Rectangle 50"/>
            <p:cNvSpPr>
              <a:spLocks noChangeArrowheads="1"/>
            </p:cNvSpPr>
            <p:nvPr/>
          </p:nvSpPr>
          <p:spPr bwMode="auto">
            <a:xfrm>
              <a:off x="1785938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0" name="Rectangle 50"/>
            <p:cNvSpPr>
              <a:spLocks noChangeArrowheads="1"/>
            </p:cNvSpPr>
            <p:nvPr/>
          </p:nvSpPr>
          <p:spPr bwMode="auto">
            <a:xfrm>
              <a:off x="2143125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1" name="Rectangle 50"/>
            <p:cNvSpPr>
              <a:spLocks noChangeArrowheads="1"/>
            </p:cNvSpPr>
            <p:nvPr/>
          </p:nvSpPr>
          <p:spPr bwMode="auto">
            <a:xfrm>
              <a:off x="2489200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2" name="Rectangle 50"/>
            <p:cNvSpPr>
              <a:spLocks noChangeArrowheads="1"/>
            </p:cNvSpPr>
            <p:nvPr/>
          </p:nvSpPr>
          <p:spPr bwMode="auto">
            <a:xfrm>
              <a:off x="2846388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3" name="Rectangle 50"/>
            <p:cNvSpPr>
              <a:spLocks noChangeArrowheads="1"/>
            </p:cNvSpPr>
            <p:nvPr/>
          </p:nvSpPr>
          <p:spPr bwMode="auto">
            <a:xfrm>
              <a:off x="3203575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4" name="Rectangle 50"/>
            <p:cNvSpPr>
              <a:spLocks noChangeArrowheads="1"/>
            </p:cNvSpPr>
            <p:nvPr/>
          </p:nvSpPr>
          <p:spPr bwMode="auto">
            <a:xfrm>
              <a:off x="3560763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5" name="Rectangle 50"/>
            <p:cNvSpPr>
              <a:spLocks noChangeArrowheads="1"/>
            </p:cNvSpPr>
            <p:nvPr/>
          </p:nvSpPr>
          <p:spPr bwMode="auto">
            <a:xfrm>
              <a:off x="1071563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6" name="Rectangle 50"/>
            <p:cNvSpPr>
              <a:spLocks noChangeArrowheads="1"/>
            </p:cNvSpPr>
            <p:nvPr/>
          </p:nvSpPr>
          <p:spPr bwMode="auto">
            <a:xfrm>
              <a:off x="1428750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7" name="Rectangle 50"/>
            <p:cNvSpPr>
              <a:spLocks noChangeArrowheads="1"/>
            </p:cNvSpPr>
            <p:nvPr/>
          </p:nvSpPr>
          <p:spPr bwMode="auto">
            <a:xfrm>
              <a:off x="1785938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8" name="Rectangle 50"/>
            <p:cNvSpPr>
              <a:spLocks noChangeArrowheads="1"/>
            </p:cNvSpPr>
            <p:nvPr/>
          </p:nvSpPr>
          <p:spPr bwMode="auto">
            <a:xfrm>
              <a:off x="2143125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09" name="Rectangle 50"/>
            <p:cNvSpPr>
              <a:spLocks noChangeArrowheads="1"/>
            </p:cNvSpPr>
            <p:nvPr/>
          </p:nvSpPr>
          <p:spPr bwMode="auto">
            <a:xfrm>
              <a:off x="2489200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0" name="Rectangle 50"/>
            <p:cNvSpPr>
              <a:spLocks noChangeArrowheads="1"/>
            </p:cNvSpPr>
            <p:nvPr/>
          </p:nvSpPr>
          <p:spPr bwMode="auto">
            <a:xfrm>
              <a:off x="2846388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1" name="Rectangle 50"/>
            <p:cNvSpPr>
              <a:spLocks noChangeArrowheads="1"/>
            </p:cNvSpPr>
            <p:nvPr/>
          </p:nvSpPr>
          <p:spPr bwMode="auto">
            <a:xfrm>
              <a:off x="3203575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2" name="Rectangle 50"/>
            <p:cNvSpPr>
              <a:spLocks noChangeArrowheads="1"/>
            </p:cNvSpPr>
            <p:nvPr/>
          </p:nvSpPr>
          <p:spPr bwMode="auto">
            <a:xfrm>
              <a:off x="3560763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3" name="Rectangle 50"/>
            <p:cNvSpPr>
              <a:spLocks noChangeArrowheads="1"/>
            </p:cNvSpPr>
            <p:nvPr/>
          </p:nvSpPr>
          <p:spPr bwMode="auto">
            <a:xfrm>
              <a:off x="2143125" y="2714625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4" name="Rectangle 50"/>
            <p:cNvSpPr>
              <a:spLocks noChangeArrowheads="1"/>
            </p:cNvSpPr>
            <p:nvPr/>
          </p:nvSpPr>
          <p:spPr bwMode="auto">
            <a:xfrm>
              <a:off x="357188" y="2714625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5" name="Rectangle 50"/>
            <p:cNvSpPr>
              <a:spLocks noChangeArrowheads="1"/>
            </p:cNvSpPr>
            <p:nvPr/>
          </p:nvSpPr>
          <p:spPr bwMode="auto">
            <a:xfrm>
              <a:off x="2857500" y="6215063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6" name="Rectangle 50"/>
            <p:cNvSpPr>
              <a:spLocks noChangeArrowheads="1"/>
            </p:cNvSpPr>
            <p:nvPr/>
          </p:nvSpPr>
          <p:spPr bwMode="auto">
            <a:xfrm>
              <a:off x="1071563" y="6215063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7" name="Rectangle 50"/>
            <p:cNvSpPr>
              <a:spLocks noChangeArrowheads="1"/>
            </p:cNvSpPr>
            <p:nvPr/>
          </p:nvSpPr>
          <p:spPr bwMode="auto">
            <a:xfrm>
              <a:off x="357188" y="3357562"/>
              <a:ext cx="642937" cy="1714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8" name="Rectangle 50"/>
            <p:cNvSpPr>
              <a:spLocks noChangeArrowheads="1"/>
            </p:cNvSpPr>
            <p:nvPr/>
          </p:nvSpPr>
          <p:spPr bwMode="auto">
            <a:xfrm>
              <a:off x="357188" y="5143501"/>
              <a:ext cx="642937" cy="1643062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19" name="Rectangle 50"/>
            <p:cNvSpPr>
              <a:spLocks noChangeArrowheads="1"/>
            </p:cNvSpPr>
            <p:nvPr/>
          </p:nvSpPr>
          <p:spPr bwMode="auto">
            <a:xfrm>
              <a:off x="3929063" y="4429125"/>
              <a:ext cx="642937" cy="1714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0" name="Rectangle 50"/>
            <p:cNvSpPr>
              <a:spLocks noChangeArrowheads="1"/>
            </p:cNvSpPr>
            <p:nvPr/>
          </p:nvSpPr>
          <p:spPr bwMode="auto">
            <a:xfrm>
              <a:off x="3929063" y="2714625"/>
              <a:ext cx="642937" cy="1643062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1" name="Rectangle 50"/>
            <p:cNvSpPr>
              <a:spLocks noChangeArrowheads="1"/>
            </p:cNvSpPr>
            <p:nvPr/>
          </p:nvSpPr>
          <p:spPr bwMode="auto">
            <a:xfrm>
              <a:off x="1703388" y="292893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2" name="Rectangle 50"/>
            <p:cNvSpPr>
              <a:spLocks noChangeArrowheads="1"/>
            </p:cNvSpPr>
            <p:nvPr/>
          </p:nvSpPr>
          <p:spPr bwMode="auto">
            <a:xfrm>
              <a:off x="1346200" y="2928937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3" name="Rectangle 50"/>
            <p:cNvSpPr>
              <a:spLocks noChangeArrowheads="1"/>
            </p:cNvSpPr>
            <p:nvPr/>
          </p:nvSpPr>
          <p:spPr bwMode="auto">
            <a:xfrm>
              <a:off x="3489325" y="2928937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4" name="Rectangle 50"/>
            <p:cNvSpPr>
              <a:spLocks noChangeArrowheads="1"/>
            </p:cNvSpPr>
            <p:nvPr/>
          </p:nvSpPr>
          <p:spPr bwMode="auto">
            <a:xfrm>
              <a:off x="3132138" y="292893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5" name="Rectangle 50"/>
            <p:cNvSpPr>
              <a:spLocks noChangeArrowheads="1"/>
            </p:cNvSpPr>
            <p:nvPr/>
          </p:nvSpPr>
          <p:spPr bwMode="auto">
            <a:xfrm>
              <a:off x="3989388" y="400050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6" name="Rectangle 50"/>
            <p:cNvSpPr>
              <a:spLocks noChangeArrowheads="1"/>
            </p:cNvSpPr>
            <p:nvPr/>
          </p:nvSpPr>
          <p:spPr bwMode="auto">
            <a:xfrm>
              <a:off x="3989388" y="3643312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7" name="Rectangle 50"/>
            <p:cNvSpPr>
              <a:spLocks noChangeArrowheads="1"/>
            </p:cNvSpPr>
            <p:nvPr/>
          </p:nvSpPr>
          <p:spPr bwMode="auto">
            <a:xfrm>
              <a:off x="4000500" y="5786438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8" name="Rectangle 50"/>
            <p:cNvSpPr>
              <a:spLocks noChangeArrowheads="1"/>
            </p:cNvSpPr>
            <p:nvPr/>
          </p:nvSpPr>
          <p:spPr bwMode="auto">
            <a:xfrm>
              <a:off x="4000500" y="542925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29" name="Rectangle 50"/>
            <p:cNvSpPr>
              <a:spLocks noChangeArrowheads="1"/>
            </p:cNvSpPr>
            <p:nvPr/>
          </p:nvSpPr>
          <p:spPr bwMode="auto">
            <a:xfrm>
              <a:off x="2928938" y="6286501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30" name="Rectangle 50"/>
            <p:cNvSpPr>
              <a:spLocks noChangeArrowheads="1"/>
            </p:cNvSpPr>
            <p:nvPr/>
          </p:nvSpPr>
          <p:spPr bwMode="auto">
            <a:xfrm>
              <a:off x="3286125" y="628650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31" name="Rectangle 50"/>
            <p:cNvSpPr>
              <a:spLocks noChangeArrowheads="1"/>
            </p:cNvSpPr>
            <p:nvPr/>
          </p:nvSpPr>
          <p:spPr bwMode="auto">
            <a:xfrm>
              <a:off x="1143000" y="628650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32" name="Rectangle 50"/>
            <p:cNvSpPr>
              <a:spLocks noChangeArrowheads="1"/>
            </p:cNvSpPr>
            <p:nvPr/>
          </p:nvSpPr>
          <p:spPr bwMode="auto">
            <a:xfrm>
              <a:off x="1500188" y="6286501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33" name="Rectangle 50"/>
            <p:cNvSpPr>
              <a:spLocks noChangeArrowheads="1"/>
            </p:cNvSpPr>
            <p:nvPr/>
          </p:nvSpPr>
          <p:spPr bwMode="auto">
            <a:xfrm>
              <a:off x="642938" y="378618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34" name="Rectangle 50"/>
            <p:cNvSpPr>
              <a:spLocks noChangeArrowheads="1"/>
            </p:cNvSpPr>
            <p:nvPr/>
          </p:nvSpPr>
          <p:spPr bwMode="auto">
            <a:xfrm>
              <a:off x="642938" y="342900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35" name="Rectangle 50"/>
            <p:cNvSpPr>
              <a:spLocks noChangeArrowheads="1"/>
            </p:cNvSpPr>
            <p:nvPr/>
          </p:nvSpPr>
          <p:spPr bwMode="auto">
            <a:xfrm>
              <a:off x="642938" y="5572126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36" name="Rectangle 50"/>
            <p:cNvSpPr>
              <a:spLocks noChangeArrowheads="1"/>
            </p:cNvSpPr>
            <p:nvPr/>
          </p:nvSpPr>
          <p:spPr bwMode="auto">
            <a:xfrm>
              <a:off x="642938" y="5214938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337" name="正方形/長方形 336"/>
            <p:cNvSpPr/>
            <p:nvPr/>
          </p:nvSpPr>
          <p:spPr bwMode="auto">
            <a:xfrm>
              <a:off x="128585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8" name="正方形/長方形 337"/>
            <p:cNvSpPr/>
            <p:nvPr/>
          </p:nvSpPr>
          <p:spPr bwMode="auto">
            <a:xfrm>
              <a:off x="200023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9" name="正方形/長方形 338"/>
            <p:cNvSpPr/>
            <p:nvPr/>
          </p:nvSpPr>
          <p:spPr bwMode="auto">
            <a:xfrm>
              <a:off x="271461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0" name="正方形/長方形 339"/>
            <p:cNvSpPr/>
            <p:nvPr/>
          </p:nvSpPr>
          <p:spPr bwMode="auto">
            <a:xfrm>
              <a:off x="342899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1" name="正方形/長方形 340"/>
            <p:cNvSpPr/>
            <p:nvPr/>
          </p:nvSpPr>
          <p:spPr bwMode="auto">
            <a:xfrm>
              <a:off x="128585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2" name="正方形/長方形 341"/>
            <p:cNvSpPr/>
            <p:nvPr/>
          </p:nvSpPr>
          <p:spPr bwMode="auto">
            <a:xfrm>
              <a:off x="200023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3" name="正方形/長方形 342"/>
            <p:cNvSpPr/>
            <p:nvPr/>
          </p:nvSpPr>
          <p:spPr bwMode="auto">
            <a:xfrm>
              <a:off x="271461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4" name="正方形/長方形 343"/>
            <p:cNvSpPr/>
            <p:nvPr/>
          </p:nvSpPr>
          <p:spPr bwMode="auto">
            <a:xfrm>
              <a:off x="342899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5" name="正方形/長方形 344"/>
            <p:cNvSpPr/>
            <p:nvPr/>
          </p:nvSpPr>
          <p:spPr bwMode="auto">
            <a:xfrm>
              <a:off x="128585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6" name="正方形/長方形 345"/>
            <p:cNvSpPr/>
            <p:nvPr/>
          </p:nvSpPr>
          <p:spPr bwMode="auto">
            <a:xfrm>
              <a:off x="200023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7" name="正方形/長方形 346"/>
            <p:cNvSpPr/>
            <p:nvPr/>
          </p:nvSpPr>
          <p:spPr bwMode="auto">
            <a:xfrm>
              <a:off x="271461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8" name="正方形/長方形 347"/>
            <p:cNvSpPr/>
            <p:nvPr/>
          </p:nvSpPr>
          <p:spPr bwMode="auto">
            <a:xfrm>
              <a:off x="342899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9" name="正方形/長方形 348"/>
            <p:cNvSpPr/>
            <p:nvPr/>
          </p:nvSpPr>
          <p:spPr bwMode="auto">
            <a:xfrm>
              <a:off x="128585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50" name="正方形/長方形 349"/>
            <p:cNvSpPr/>
            <p:nvPr/>
          </p:nvSpPr>
          <p:spPr bwMode="auto">
            <a:xfrm>
              <a:off x="200023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51" name="正方形/長方形 350"/>
            <p:cNvSpPr/>
            <p:nvPr/>
          </p:nvSpPr>
          <p:spPr bwMode="auto">
            <a:xfrm>
              <a:off x="271461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52" name="正方形/長方形 351"/>
            <p:cNvSpPr/>
            <p:nvPr/>
          </p:nvSpPr>
          <p:spPr bwMode="auto">
            <a:xfrm>
              <a:off x="342899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353" name="直線コネクタ 352"/>
            <p:cNvCxnSpPr/>
            <p:nvPr/>
          </p:nvCxnSpPr>
          <p:spPr bwMode="auto">
            <a:xfrm rot="5400000">
              <a:off x="100010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4" name="直線コネクタ 353"/>
            <p:cNvCxnSpPr/>
            <p:nvPr/>
          </p:nvCxnSpPr>
          <p:spPr bwMode="auto">
            <a:xfrm rot="5400000">
              <a:off x="171448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5" name="直線コネクタ 354"/>
            <p:cNvCxnSpPr/>
            <p:nvPr/>
          </p:nvCxnSpPr>
          <p:spPr bwMode="auto">
            <a:xfrm rot="5400000">
              <a:off x="242886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6" name="直線コネクタ 355"/>
            <p:cNvCxnSpPr/>
            <p:nvPr/>
          </p:nvCxnSpPr>
          <p:spPr bwMode="auto">
            <a:xfrm rot="16200000" flipH="1">
              <a:off x="2428867" y="2500314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7" name="直線コネクタ 356"/>
            <p:cNvCxnSpPr/>
            <p:nvPr/>
          </p:nvCxnSpPr>
          <p:spPr bwMode="auto">
            <a:xfrm rot="16200000" flipH="1">
              <a:off x="2357415" y="321469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8" name="直線コネクタ 357"/>
            <p:cNvCxnSpPr/>
            <p:nvPr/>
          </p:nvCxnSpPr>
          <p:spPr bwMode="auto">
            <a:xfrm rot="16200000" flipH="1">
              <a:off x="2357415" y="392907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9" name="直線コネクタ 358"/>
            <p:cNvCxnSpPr/>
            <p:nvPr/>
          </p:nvCxnSpPr>
          <p:spPr bwMode="auto">
            <a:xfrm rot="16200000" flipH="1">
              <a:off x="2357415" y="464345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0" name="直線コネクタ 359"/>
            <p:cNvCxnSpPr/>
            <p:nvPr/>
          </p:nvCxnSpPr>
          <p:spPr bwMode="auto">
            <a:xfrm rot="5400000">
              <a:off x="285727" y="4714877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1" name="直線コネクタ 360"/>
            <p:cNvCxnSpPr/>
            <p:nvPr/>
          </p:nvCxnSpPr>
          <p:spPr bwMode="auto">
            <a:xfrm rot="16200000" flipH="1">
              <a:off x="1714479" y="3214685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2" name="直線コネクタ 361"/>
            <p:cNvCxnSpPr/>
            <p:nvPr/>
          </p:nvCxnSpPr>
          <p:spPr bwMode="auto">
            <a:xfrm rot="16200000" flipH="1">
              <a:off x="3143240" y="321468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3" name="直線コネクタ 362"/>
            <p:cNvCxnSpPr/>
            <p:nvPr/>
          </p:nvCxnSpPr>
          <p:spPr bwMode="auto">
            <a:xfrm rot="16200000" flipH="1">
              <a:off x="1285851" y="600076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4" name="直線コネクタ 363"/>
            <p:cNvCxnSpPr/>
            <p:nvPr/>
          </p:nvCxnSpPr>
          <p:spPr bwMode="auto">
            <a:xfrm rot="16200000" flipH="1">
              <a:off x="2714612" y="600076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5" name="直線コネクタ 364"/>
            <p:cNvCxnSpPr/>
            <p:nvPr/>
          </p:nvCxnSpPr>
          <p:spPr bwMode="auto">
            <a:xfrm flipV="1">
              <a:off x="785786" y="3643314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6" name="直線コネクタ 365"/>
            <p:cNvCxnSpPr/>
            <p:nvPr/>
          </p:nvCxnSpPr>
          <p:spPr bwMode="auto">
            <a:xfrm flipV="1">
              <a:off x="785786" y="5072074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7" name="直線コネクタ 366"/>
            <p:cNvCxnSpPr/>
            <p:nvPr/>
          </p:nvCxnSpPr>
          <p:spPr bwMode="auto">
            <a:xfrm flipV="1">
              <a:off x="3571867" y="5500703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8" name="直線コネクタ 367"/>
            <p:cNvCxnSpPr/>
            <p:nvPr/>
          </p:nvCxnSpPr>
          <p:spPr bwMode="auto">
            <a:xfrm flipV="1">
              <a:off x="3571868" y="4071943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30" name="Text Box 112"/>
          <p:cNvSpPr txBox="1">
            <a:spLocks noChangeArrowheads="1"/>
          </p:cNvSpPr>
          <p:nvPr/>
        </p:nvSpPr>
        <p:spPr bwMode="auto">
          <a:xfrm>
            <a:off x="71438" y="6357958"/>
            <a:ext cx="9001125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en-US" altLang="ja-JP" sz="2400" dirty="0" smtClean="0">
                <a:cs typeface="Arial" charset="0"/>
              </a:rPr>
              <a:t>Ever-on domain is only 4.7%; M</a:t>
            </a:r>
            <a:r>
              <a:rPr lang="en-US" altLang="ja-JP" sz="2400" dirty="0" smtClean="0">
                <a:cs typeface="Arial" charset="0"/>
                <a:sym typeface="Wingdings" pitchFamily="2" charset="2"/>
              </a:rPr>
              <a:t>inimum leakage power overhead</a:t>
            </a:r>
            <a:endParaRPr lang="en-US" altLang="ja-JP" sz="2400" dirty="0">
              <a:cs typeface="Arial" charset="0"/>
            </a:endParaRPr>
          </a:p>
        </p:txBody>
      </p:sp>
      <p:grpSp>
        <p:nvGrpSpPr>
          <p:cNvPr id="6" name="グループ化 378"/>
          <p:cNvGrpSpPr/>
          <p:nvPr/>
        </p:nvGrpSpPr>
        <p:grpSpPr>
          <a:xfrm>
            <a:off x="5643570" y="3286124"/>
            <a:ext cx="2571768" cy="2571768"/>
            <a:chOff x="5643570" y="3286124"/>
            <a:chExt cx="2571768" cy="2571768"/>
          </a:xfrm>
        </p:grpSpPr>
        <p:sp>
          <p:nvSpPr>
            <p:cNvPr id="369" name="円/楕円 368"/>
            <p:cNvSpPr/>
            <p:nvPr/>
          </p:nvSpPr>
          <p:spPr bwMode="auto">
            <a:xfrm>
              <a:off x="5643570" y="3429000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1" name="円/楕円 370"/>
            <p:cNvSpPr/>
            <p:nvPr/>
          </p:nvSpPr>
          <p:spPr bwMode="auto">
            <a:xfrm>
              <a:off x="5643570" y="4857760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3" name="円/楕円 372"/>
            <p:cNvSpPr/>
            <p:nvPr/>
          </p:nvSpPr>
          <p:spPr bwMode="auto">
            <a:xfrm>
              <a:off x="5795970" y="5715016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4" name="円/楕円 373"/>
            <p:cNvSpPr/>
            <p:nvPr/>
          </p:nvSpPr>
          <p:spPr bwMode="auto">
            <a:xfrm>
              <a:off x="7286644" y="5715016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5" name="円/楕円 374"/>
            <p:cNvSpPr/>
            <p:nvPr/>
          </p:nvSpPr>
          <p:spPr bwMode="auto">
            <a:xfrm>
              <a:off x="8072462" y="5572140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6" name="円/楕円 375"/>
            <p:cNvSpPr/>
            <p:nvPr/>
          </p:nvSpPr>
          <p:spPr bwMode="auto">
            <a:xfrm>
              <a:off x="8072462" y="4143380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7" name="円/楕円 376"/>
            <p:cNvSpPr/>
            <p:nvPr/>
          </p:nvSpPr>
          <p:spPr bwMode="auto">
            <a:xfrm>
              <a:off x="6500826" y="3286124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8" name="円/楕円 377"/>
            <p:cNvSpPr/>
            <p:nvPr/>
          </p:nvSpPr>
          <p:spPr bwMode="auto">
            <a:xfrm>
              <a:off x="7929586" y="3286124"/>
              <a:ext cx="142876" cy="142876"/>
            </a:xfrm>
            <a:prstGeom prst="ellipse">
              <a:avLst/>
            </a:prstGeom>
            <a:solidFill>
              <a:srgbClr val="FF0000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sp>
        <p:nvSpPr>
          <p:cNvPr id="166" name="タイトル 16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Early wakeup: </a:t>
            </a:r>
            <a:r>
              <a:rPr lang="en-US" altLang="ja-JP" sz="3200" dirty="0" smtClean="0"/>
              <a:t>Look-ahead method</a:t>
            </a:r>
            <a:endParaRPr kumimoji="1" lang="ja-JP" altLang="en-US" sz="3200" dirty="0"/>
          </a:p>
        </p:txBody>
      </p:sp>
      <p:sp>
        <p:nvSpPr>
          <p:cNvPr id="167" name="テキスト ボックス 166"/>
          <p:cNvSpPr txBox="1"/>
          <p:nvPr/>
        </p:nvSpPr>
        <p:spPr>
          <a:xfrm>
            <a:off x="357190" y="6000768"/>
            <a:ext cx="4714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/>
              <a:t>(*) VC0 and VC2 are heavily loaded</a:t>
            </a:r>
            <a:endParaRPr kumimoji="1" lang="ja-JP" altLang="en-US" sz="2000" dirty="0"/>
          </a:p>
        </p:txBody>
      </p:sp>
      <p:sp>
        <p:nvSpPr>
          <p:cNvPr id="168" name="正方形/長方形 167"/>
          <p:cNvSpPr/>
          <p:nvPr/>
        </p:nvSpPr>
        <p:spPr bwMode="auto">
          <a:xfrm>
            <a:off x="5000628" y="2857496"/>
            <a:ext cx="4000528" cy="3429024"/>
          </a:xfrm>
          <a:prstGeom prst="rect">
            <a:avLst/>
          </a:prstGeom>
          <a:solidFill>
            <a:srgbClr val="FFFFCC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014977" y="3000372"/>
            <a:ext cx="4057617" cy="3357586"/>
          </a:xfrm>
        </p:spPr>
        <p:txBody>
          <a:bodyPr/>
          <a:lstStyle/>
          <a:p>
            <a:r>
              <a:rPr lang="en-US" altLang="ja-JP" sz="2400" dirty="0" smtClean="0"/>
              <a:t>VC0</a:t>
            </a:r>
          </a:p>
          <a:p>
            <a:pPr lvl="1"/>
            <a:r>
              <a:rPr lang="en-US" altLang="ja-JP" sz="2000" dirty="0" smtClean="0"/>
              <a:t>Request </a:t>
            </a:r>
            <a:r>
              <a:rPr lang="en-US" altLang="ja-JP" sz="2000" dirty="0" err="1" smtClean="0"/>
              <a:t>msg</a:t>
            </a:r>
            <a:r>
              <a:rPr lang="en-US" altLang="ja-JP" sz="2000" dirty="0" smtClean="0"/>
              <a:t> (L1      </a:t>
            </a:r>
            <a:r>
              <a:rPr lang="en-US" altLang="ja-JP" sz="2000" dirty="0" smtClean="0">
                <a:sym typeface="Wingdings" pitchFamily="2" charset="2"/>
              </a:rPr>
              <a:t>L2)</a:t>
            </a:r>
          </a:p>
          <a:p>
            <a:r>
              <a:rPr lang="en-US" altLang="ja-JP" sz="2400" dirty="0" smtClean="0"/>
              <a:t>VC1</a:t>
            </a:r>
          </a:p>
          <a:p>
            <a:pPr lvl="1"/>
            <a:r>
              <a:rPr lang="en-US" altLang="ja-JP" sz="2000" dirty="0" smtClean="0"/>
              <a:t>Request </a:t>
            </a:r>
            <a:r>
              <a:rPr lang="en-US" altLang="ja-JP" sz="2000" dirty="0" err="1" smtClean="0"/>
              <a:t>msg</a:t>
            </a:r>
            <a:r>
              <a:rPr lang="en-US" altLang="ja-JP" sz="2000" dirty="0" smtClean="0"/>
              <a:t> (L2      </a:t>
            </a:r>
            <a:r>
              <a:rPr lang="en-US" altLang="ja-JP" sz="2000" dirty="0" err="1" smtClean="0"/>
              <a:t>Mem</a:t>
            </a:r>
            <a:r>
              <a:rPr lang="en-US" altLang="ja-JP" sz="2000" dirty="0" smtClean="0"/>
              <a:t>)</a:t>
            </a:r>
          </a:p>
          <a:p>
            <a:r>
              <a:rPr lang="en-US" altLang="ja-JP" sz="2400" dirty="0" smtClean="0"/>
              <a:t>VC2</a:t>
            </a:r>
          </a:p>
          <a:p>
            <a:pPr lvl="1"/>
            <a:r>
              <a:rPr lang="en-US" altLang="ja-JP" sz="2000" dirty="0" smtClean="0"/>
              <a:t>Reply </a:t>
            </a:r>
            <a:r>
              <a:rPr lang="en-US" altLang="ja-JP" sz="2000" dirty="0" err="1" smtClean="0"/>
              <a:t>msg</a:t>
            </a:r>
            <a:r>
              <a:rPr lang="en-US" altLang="ja-JP" sz="2000" dirty="0" smtClean="0"/>
              <a:t> (All      </a:t>
            </a:r>
            <a:r>
              <a:rPr lang="en-US" altLang="ja-JP" sz="2000" dirty="0" err="1" smtClean="0"/>
              <a:t>All</a:t>
            </a:r>
            <a:r>
              <a:rPr lang="en-US" altLang="ja-JP" sz="2000" dirty="0" smtClean="0"/>
              <a:t>)</a:t>
            </a:r>
          </a:p>
          <a:p>
            <a:r>
              <a:rPr lang="en-US" altLang="ja-JP" sz="2400" dirty="0" smtClean="0"/>
              <a:t>VC3</a:t>
            </a:r>
          </a:p>
          <a:p>
            <a:pPr lvl="1"/>
            <a:r>
              <a:rPr lang="en-US" altLang="ja-JP" sz="2000" dirty="0" smtClean="0"/>
              <a:t>Persistent request </a:t>
            </a:r>
            <a:r>
              <a:rPr lang="en-US" altLang="ja-JP" sz="2000" dirty="0" err="1" smtClean="0"/>
              <a:t>msg</a:t>
            </a:r>
            <a:endParaRPr lang="en-US" altLang="ja-JP" sz="2000" dirty="0" smtClean="0"/>
          </a:p>
          <a:p>
            <a:pPr lvl="1"/>
            <a:endParaRPr lang="en-US" altLang="ja-JP" dirty="0" smtClean="0"/>
          </a:p>
        </p:txBody>
      </p:sp>
      <p:cxnSp>
        <p:nvCxnSpPr>
          <p:cNvPr id="170" name="直線矢印コネクタ 169"/>
          <p:cNvCxnSpPr/>
          <p:nvPr/>
        </p:nvCxnSpPr>
        <p:spPr bwMode="auto">
          <a:xfrm>
            <a:off x="7786710" y="3643314"/>
            <a:ext cx="357190" cy="1588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71" name="直線矢印コネクタ 170"/>
          <p:cNvCxnSpPr/>
          <p:nvPr/>
        </p:nvCxnSpPr>
        <p:spPr bwMode="auto">
          <a:xfrm>
            <a:off x="7786710" y="4429132"/>
            <a:ext cx="357190" cy="1588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72" name="直線矢印コネクタ 171"/>
          <p:cNvCxnSpPr/>
          <p:nvPr/>
        </p:nvCxnSpPr>
        <p:spPr bwMode="auto">
          <a:xfrm>
            <a:off x="7500958" y="5214950"/>
            <a:ext cx="357190" cy="1588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" grpId="0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Early wakeup: </a:t>
            </a:r>
            <a:r>
              <a:rPr lang="en-US" altLang="ja-JP" sz="3200" dirty="0" smtClean="0"/>
              <a:t>Active buffer window</a:t>
            </a:r>
            <a:endParaRPr lang="ja-JP" altLang="en-US" sz="3200" dirty="0" smtClean="0">
              <a:latin typeface="Arial" charset="0"/>
              <a:cs typeface="Arial" charset="0"/>
            </a:endParaRPr>
          </a:p>
        </p:txBody>
      </p:sp>
      <p:sp>
        <p:nvSpPr>
          <p:cNvPr id="238" name="コンテンツ プレースホルダ 237"/>
          <p:cNvSpPr>
            <a:spLocks noGrp="1"/>
          </p:cNvSpPr>
          <p:nvPr>
            <p:ph sz="half" idx="1"/>
          </p:nvPr>
        </p:nvSpPr>
        <p:spPr>
          <a:xfrm>
            <a:off x="228600" y="908122"/>
            <a:ext cx="8915400" cy="1449308"/>
          </a:xfrm>
        </p:spPr>
        <p:txBody>
          <a:bodyPr/>
          <a:lstStyle/>
          <a:p>
            <a:r>
              <a:rPr lang="en-US" altLang="ja-JP" dirty="0" smtClean="0"/>
              <a:t>Active buffer window in each VC buffer</a:t>
            </a:r>
          </a:p>
          <a:p>
            <a:pPr lvl="1"/>
            <a:r>
              <a:rPr lang="en-US" altLang="ja-JP" dirty="0" smtClean="0">
                <a:sym typeface="Wingdings" pitchFamily="2" charset="2"/>
              </a:rPr>
              <a:t>A part of the buffer is always activated</a:t>
            </a:r>
          </a:p>
          <a:p>
            <a:pPr lvl="1"/>
            <a:r>
              <a:rPr lang="en-US" altLang="ja-JP" dirty="0" smtClean="0">
                <a:sym typeface="Wingdings" pitchFamily="2" charset="2"/>
              </a:rPr>
              <a:t>Active buffer window shifts when it receives/sends flit</a:t>
            </a:r>
          </a:p>
          <a:p>
            <a:pPr lvl="1"/>
            <a:r>
              <a:rPr lang="en-US" altLang="ja-JP" dirty="0" smtClean="0">
                <a:sym typeface="Wingdings" pitchFamily="2" charset="2"/>
              </a:rPr>
              <a:t>Short packets (less than window size)  No wait</a:t>
            </a:r>
            <a:endParaRPr lang="en-US" altLang="ja-JP" dirty="0" smtClean="0"/>
          </a:p>
        </p:txBody>
      </p:sp>
      <p:sp>
        <p:nvSpPr>
          <p:cNvPr id="194" name="Rectangle 3"/>
          <p:cNvSpPr>
            <a:spLocks noChangeArrowheads="1"/>
          </p:cNvSpPr>
          <p:nvPr/>
        </p:nvSpPr>
        <p:spPr bwMode="auto">
          <a:xfrm>
            <a:off x="4835525" y="3290889"/>
            <a:ext cx="1816100" cy="3352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6" name="Text Box 46"/>
          <p:cNvSpPr txBox="1">
            <a:spLocks noChangeArrowheads="1"/>
          </p:cNvSpPr>
          <p:nvPr/>
        </p:nvSpPr>
        <p:spPr bwMode="auto">
          <a:xfrm>
            <a:off x="4916488" y="5805489"/>
            <a:ext cx="1655762" cy="7096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ja-JP" altLang="en-US" sz="2000">
                <a:cs typeface="Arial" charset="0"/>
              </a:rPr>
              <a:t>5</a:t>
            </a:r>
            <a:r>
              <a:rPr lang="en-US" altLang="ja-JP" sz="2000">
                <a:cs typeface="Arial" charset="0"/>
              </a:rPr>
              <a:t>x5 CROSSBAR</a:t>
            </a:r>
          </a:p>
        </p:txBody>
      </p:sp>
      <p:sp>
        <p:nvSpPr>
          <p:cNvPr id="197" name="Rectangle 47"/>
          <p:cNvSpPr>
            <a:spLocks noChangeArrowheads="1"/>
          </p:cNvSpPr>
          <p:nvPr/>
        </p:nvSpPr>
        <p:spPr bwMode="auto">
          <a:xfrm>
            <a:off x="4975225" y="2822576"/>
            <a:ext cx="1447800" cy="403225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endParaRPr lang="ja-JP" altLang="en-US" sz="2000"/>
          </a:p>
        </p:txBody>
      </p:sp>
      <p:sp>
        <p:nvSpPr>
          <p:cNvPr id="198" name="Text Box 48"/>
          <p:cNvSpPr txBox="1">
            <a:spLocks noChangeArrowheads="1"/>
          </p:cNvSpPr>
          <p:nvPr/>
        </p:nvSpPr>
        <p:spPr bwMode="auto">
          <a:xfrm>
            <a:off x="5062538" y="2840039"/>
            <a:ext cx="129540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ARBITER</a:t>
            </a:r>
          </a:p>
        </p:txBody>
      </p:sp>
      <p:sp>
        <p:nvSpPr>
          <p:cNvPr id="202" name="Text Box 57"/>
          <p:cNvSpPr txBox="1">
            <a:spLocks noChangeArrowheads="1"/>
          </p:cNvSpPr>
          <p:nvPr/>
        </p:nvSpPr>
        <p:spPr bwMode="auto">
          <a:xfrm>
            <a:off x="930275" y="4683126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205" name="Text Box 60"/>
          <p:cNvSpPr txBox="1">
            <a:spLocks noChangeArrowheads="1"/>
          </p:cNvSpPr>
          <p:nvPr/>
        </p:nvSpPr>
        <p:spPr bwMode="auto">
          <a:xfrm>
            <a:off x="7826375" y="3159126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206" name="Text Box 61"/>
          <p:cNvSpPr txBox="1">
            <a:spLocks noChangeArrowheads="1"/>
          </p:cNvSpPr>
          <p:nvPr/>
        </p:nvSpPr>
        <p:spPr bwMode="auto">
          <a:xfrm>
            <a:off x="7826375" y="3910014"/>
            <a:ext cx="4381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207" name="Text Box 62"/>
          <p:cNvSpPr txBox="1">
            <a:spLocks noChangeArrowheads="1"/>
          </p:cNvSpPr>
          <p:nvPr/>
        </p:nvSpPr>
        <p:spPr bwMode="auto">
          <a:xfrm>
            <a:off x="7826375" y="4672014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208" name="Text Box 63"/>
          <p:cNvSpPr txBox="1">
            <a:spLocks noChangeArrowheads="1"/>
          </p:cNvSpPr>
          <p:nvPr/>
        </p:nvSpPr>
        <p:spPr bwMode="auto">
          <a:xfrm>
            <a:off x="7824788" y="5434014"/>
            <a:ext cx="414337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209" name="Text Box 64"/>
          <p:cNvSpPr txBox="1">
            <a:spLocks noChangeArrowheads="1"/>
          </p:cNvSpPr>
          <p:nvPr/>
        </p:nvSpPr>
        <p:spPr bwMode="auto">
          <a:xfrm>
            <a:off x="7793038" y="6196014"/>
            <a:ext cx="923925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222" name="Line 81"/>
          <p:cNvSpPr>
            <a:spLocks noChangeShapeType="1"/>
          </p:cNvSpPr>
          <p:nvPr/>
        </p:nvSpPr>
        <p:spPr bwMode="auto">
          <a:xfrm>
            <a:off x="1547813" y="4938714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39" name="Line 101"/>
          <p:cNvSpPr>
            <a:spLocks noChangeShapeType="1"/>
          </p:cNvSpPr>
          <p:nvPr/>
        </p:nvSpPr>
        <p:spPr bwMode="auto">
          <a:xfrm>
            <a:off x="4333875" y="4938714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2" name="Line 104"/>
          <p:cNvSpPr>
            <a:spLocks noChangeShapeType="1"/>
          </p:cNvSpPr>
          <p:nvPr/>
        </p:nvSpPr>
        <p:spPr bwMode="auto">
          <a:xfrm flipH="1">
            <a:off x="5246688" y="4052889"/>
            <a:ext cx="9906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3" name="Line 105"/>
          <p:cNvSpPr>
            <a:spLocks noChangeShapeType="1"/>
          </p:cNvSpPr>
          <p:nvPr/>
        </p:nvSpPr>
        <p:spPr bwMode="auto">
          <a:xfrm>
            <a:off x="5246688" y="4052889"/>
            <a:ext cx="9906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4" name="Line 106"/>
          <p:cNvSpPr>
            <a:spLocks noChangeShapeType="1"/>
          </p:cNvSpPr>
          <p:nvPr/>
        </p:nvSpPr>
        <p:spPr bwMode="auto">
          <a:xfrm>
            <a:off x="5094288" y="56530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5" name="Line 107"/>
          <p:cNvSpPr>
            <a:spLocks noChangeShapeType="1"/>
          </p:cNvSpPr>
          <p:nvPr/>
        </p:nvSpPr>
        <p:spPr bwMode="auto">
          <a:xfrm>
            <a:off x="6237288" y="56530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6" name="Line 108"/>
          <p:cNvSpPr>
            <a:spLocks noChangeShapeType="1"/>
          </p:cNvSpPr>
          <p:nvPr/>
        </p:nvSpPr>
        <p:spPr bwMode="auto">
          <a:xfrm>
            <a:off x="5094288" y="40528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7" name="Line 109"/>
          <p:cNvSpPr>
            <a:spLocks noChangeShapeType="1"/>
          </p:cNvSpPr>
          <p:nvPr/>
        </p:nvSpPr>
        <p:spPr bwMode="auto">
          <a:xfrm>
            <a:off x="6237288" y="40528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95" name="Rectangle 38"/>
          <p:cNvSpPr>
            <a:spLocks noChangeArrowheads="1"/>
          </p:cNvSpPr>
          <p:nvPr/>
        </p:nvSpPr>
        <p:spPr bwMode="auto">
          <a:xfrm>
            <a:off x="6970713" y="3214689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6" name="Rectangle 38"/>
          <p:cNvSpPr>
            <a:spLocks noChangeArrowheads="1"/>
          </p:cNvSpPr>
          <p:nvPr/>
        </p:nvSpPr>
        <p:spPr bwMode="auto">
          <a:xfrm>
            <a:off x="6970713" y="3929064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7" name="Rectangle 38"/>
          <p:cNvSpPr>
            <a:spLocks noChangeArrowheads="1"/>
          </p:cNvSpPr>
          <p:nvPr/>
        </p:nvSpPr>
        <p:spPr bwMode="auto">
          <a:xfrm>
            <a:off x="6970713" y="4714876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8" name="Rectangle 38"/>
          <p:cNvSpPr>
            <a:spLocks noChangeArrowheads="1"/>
          </p:cNvSpPr>
          <p:nvPr/>
        </p:nvSpPr>
        <p:spPr bwMode="auto">
          <a:xfrm>
            <a:off x="6970713" y="5500689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9" name="Rectangle 38"/>
          <p:cNvSpPr>
            <a:spLocks noChangeArrowheads="1"/>
          </p:cNvSpPr>
          <p:nvPr/>
        </p:nvSpPr>
        <p:spPr bwMode="auto">
          <a:xfrm>
            <a:off x="6970713" y="6286501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300" name="Line 115"/>
          <p:cNvSpPr>
            <a:spLocks noChangeShapeType="1"/>
          </p:cNvSpPr>
          <p:nvPr/>
        </p:nvSpPr>
        <p:spPr bwMode="auto">
          <a:xfrm>
            <a:off x="6727825" y="3381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1" name="Line 116"/>
          <p:cNvSpPr>
            <a:spLocks noChangeShapeType="1"/>
          </p:cNvSpPr>
          <p:nvPr/>
        </p:nvSpPr>
        <p:spPr bwMode="auto">
          <a:xfrm>
            <a:off x="6727825" y="4143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2" name="Line 117"/>
          <p:cNvSpPr>
            <a:spLocks noChangeShapeType="1"/>
          </p:cNvSpPr>
          <p:nvPr/>
        </p:nvSpPr>
        <p:spPr bwMode="auto">
          <a:xfrm>
            <a:off x="6727825" y="4905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3" name="Line 118"/>
          <p:cNvSpPr>
            <a:spLocks noChangeShapeType="1"/>
          </p:cNvSpPr>
          <p:nvPr/>
        </p:nvSpPr>
        <p:spPr bwMode="auto">
          <a:xfrm>
            <a:off x="6727825" y="5667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4" name="Line 119"/>
          <p:cNvSpPr>
            <a:spLocks noChangeShapeType="1"/>
          </p:cNvSpPr>
          <p:nvPr/>
        </p:nvSpPr>
        <p:spPr bwMode="auto">
          <a:xfrm>
            <a:off x="6727825" y="6429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7" name="正方形/長方形 126"/>
          <p:cNvSpPr/>
          <p:nvPr/>
        </p:nvSpPr>
        <p:spPr bwMode="auto">
          <a:xfrm>
            <a:off x="2285984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8" name="正方形/長方形 127"/>
          <p:cNvSpPr/>
          <p:nvPr/>
        </p:nvSpPr>
        <p:spPr bwMode="auto">
          <a:xfrm>
            <a:off x="2571736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9" name="正方形/長方形 128"/>
          <p:cNvSpPr/>
          <p:nvPr/>
        </p:nvSpPr>
        <p:spPr bwMode="auto">
          <a:xfrm>
            <a:off x="2857488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0" name="正方形/長方形 129"/>
          <p:cNvSpPr/>
          <p:nvPr/>
        </p:nvSpPr>
        <p:spPr bwMode="auto">
          <a:xfrm>
            <a:off x="3143240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1" name="正方形/長方形 130"/>
          <p:cNvSpPr/>
          <p:nvPr/>
        </p:nvSpPr>
        <p:spPr bwMode="auto">
          <a:xfrm>
            <a:off x="3428992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2" name="正方形/長方形 131"/>
          <p:cNvSpPr/>
          <p:nvPr/>
        </p:nvSpPr>
        <p:spPr bwMode="auto">
          <a:xfrm>
            <a:off x="3714744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3" name="正方形/長方形 132"/>
          <p:cNvSpPr/>
          <p:nvPr/>
        </p:nvSpPr>
        <p:spPr bwMode="auto">
          <a:xfrm>
            <a:off x="4000496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2" name="グループ化 138"/>
          <p:cNvGrpSpPr/>
          <p:nvPr/>
        </p:nvGrpSpPr>
        <p:grpSpPr>
          <a:xfrm>
            <a:off x="2285984" y="4429132"/>
            <a:ext cx="1143008" cy="1071570"/>
            <a:chOff x="2285984" y="4286256"/>
            <a:chExt cx="1143008" cy="1071570"/>
          </a:xfrm>
        </p:grpSpPr>
        <p:sp>
          <p:nvSpPr>
            <p:cNvPr id="134" name="正方形/長方形 133"/>
            <p:cNvSpPr/>
            <p:nvPr/>
          </p:nvSpPr>
          <p:spPr bwMode="auto">
            <a:xfrm>
              <a:off x="2285984" y="4286256"/>
              <a:ext cx="285752" cy="107157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35" name="正方形/長方形 134"/>
            <p:cNvSpPr/>
            <p:nvPr/>
          </p:nvSpPr>
          <p:spPr bwMode="auto">
            <a:xfrm>
              <a:off x="2571736" y="4286256"/>
              <a:ext cx="285752" cy="107157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 bwMode="auto">
            <a:xfrm>
              <a:off x="3143240" y="4286256"/>
              <a:ext cx="285752" cy="107157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37" name="正方形/長方形 136"/>
            <p:cNvSpPr/>
            <p:nvPr/>
          </p:nvSpPr>
          <p:spPr bwMode="auto">
            <a:xfrm>
              <a:off x="2857488" y="4286256"/>
              <a:ext cx="285752" cy="107157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3" name="グループ化 146"/>
          <p:cNvGrpSpPr/>
          <p:nvPr/>
        </p:nvGrpSpPr>
        <p:grpSpPr>
          <a:xfrm>
            <a:off x="4071934" y="5572140"/>
            <a:ext cx="798617" cy="785818"/>
            <a:chOff x="4071934" y="5357826"/>
            <a:chExt cx="798617" cy="785818"/>
          </a:xfrm>
        </p:grpSpPr>
        <p:cxnSp>
          <p:nvCxnSpPr>
            <p:cNvPr id="141" name="直線矢印コネクタ 140"/>
            <p:cNvCxnSpPr/>
            <p:nvPr/>
          </p:nvCxnSpPr>
          <p:spPr bwMode="auto">
            <a:xfrm rot="5400000" flipH="1" flipV="1">
              <a:off x="4000893" y="5571743"/>
              <a:ext cx="428628" cy="79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5" name="テキスト ボックス 144"/>
            <p:cNvSpPr txBox="1"/>
            <p:nvPr/>
          </p:nvSpPr>
          <p:spPr>
            <a:xfrm>
              <a:off x="4071934" y="5743534"/>
              <a:ext cx="79861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/>
                <a:t>Read</a:t>
              </a:r>
              <a:endParaRPr kumimoji="1" lang="ja-JP" altLang="en-US" sz="2000" dirty="0"/>
            </a:p>
          </p:txBody>
        </p:sp>
      </p:grpSp>
      <p:grpSp>
        <p:nvGrpSpPr>
          <p:cNvPr id="4" name="グループ化 147"/>
          <p:cNvGrpSpPr/>
          <p:nvPr/>
        </p:nvGrpSpPr>
        <p:grpSpPr>
          <a:xfrm>
            <a:off x="3936906" y="5572140"/>
            <a:ext cx="777970" cy="1214446"/>
            <a:chOff x="3916259" y="5357826"/>
            <a:chExt cx="777970" cy="1214446"/>
          </a:xfrm>
        </p:grpSpPr>
        <p:cxnSp>
          <p:nvCxnSpPr>
            <p:cNvPr id="143" name="直線矢印コネクタ 142"/>
            <p:cNvCxnSpPr/>
            <p:nvPr/>
          </p:nvCxnSpPr>
          <p:spPr bwMode="auto">
            <a:xfrm rot="5400000" flipH="1" flipV="1">
              <a:off x="3643703" y="5786057"/>
              <a:ext cx="857256" cy="794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6" name="テキスト ボックス 145"/>
            <p:cNvSpPr txBox="1"/>
            <p:nvPr/>
          </p:nvSpPr>
          <p:spPr>
            <a:xfrm>
              <a:off x="3916259" y="6172162"/>
              <a:ext cx="7779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Write</a:t>
              </a:r>
              <a:endParaRPr kumimoji="1" lang="ja-JP" altLang="en-US" sz="2000" dirty="0"/>
            </a:p>
          </p:txBody>
        </p:sp>
      </p:grpSp>
      <p:grpSp>
        <p:nvGrpSpPr>
          <p:cNvPr id="5" name="グループ化 151"/>
          <p:cNvGrpSpPr/>
          <p:nvPr/>
        </p:nvGrpSpPr>
        <p:grpSpPr>
          <a:xfrm>
            <a:off x="2714612" y="3743270"/>
            <a:ext cx="2058577" cy="473136"/>
            <a:chOff x="2714612" y="3600394"/>
            <a:chExt cx="2058577" cy="473136"/>
          </a:xfrm>
        </p:grpSpPr>
        <p:cxnSp>
          <p:nvCxnSpPr>
            <p:cNvPr id="150" name="直線矢印コネクタ 149"/>
            <p:cNvCxnSpPr/>
            <p:nvPr/>
          </p:nvCxnSpPr>
          <p:spPr bwMode="auto">
            <a:xfrm>
              <a:off x="3428992" y="4071942"/>
              <a:ext cx="857256" cy="158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151" name="テキスト ボックス 150"/>
            <p:cNvSpPr txBox="1"/>
            <p:nvPr/>
          </p:nvSpPr>
          <p:spPr>
            <a:xfrm>
              <a:off x="2714612" y="3600394"/>
              <a:ext cx="205857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Window size = 3</a:t>
              </a:r>
              <a:endParaRPr kumimoji="1" lang="ja-JP" altLang="en-US" sz="2000" dirty="0"/>
            </a:p>
          </p:txBody>
        </p:sp>
      </p:grpSp>
      <p:sp>
        <p:nvSpPr>
          <p:cNvPr id="55" name="テキスト ボックス 54"/>
          <p:cNvSpPr txBox="1"/>
          <p:nvPr/>
        </p:nvSpPr>
        <p:spPr>
          <a:xfrm>
            <a:off x="6805627" y="1385816"/>
            <a:ext cx="22669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altLang="ja-JP" sz="2000" dirty="0" smtClean="0">
                <a:latin typeface="Arial" pitchFamily="34" charset="0"/>
                <a:cs typeface="Arial" pitchFamily="34" charset="0"/>
              </a:rPr>
              <a:t>Chen</a:t>
            </a:r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,ISLPED’03]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Early wakeup: </a:t>
            </a:r>
            <a:r>
              <a:rPr lang="en-US" altLang="ja-JP" sz="3200" dirty="0" smtClean="0"/>
              <a:t>Active buffer window</a:t>
            </a:r>
            <a:endParaRPr lang="ja-JP" altLang="en-US" sz="3200" dirty="0" smtClean="0">
              <a:latin typeface="Arial" charset="0"/>
              <a:cs typeface="Arial" charset="0"/>
            </a:endParaRPr>
          </a:p>
        </p:txBody>
      </p:sp>
      <p:sp>
        <p:nvSpPr>
          <p:cNvPr id="194" name="Rectangle 3"/>
          <p:cNvSpPr>
            <a:spLocks noChangeArrowheads="1"/>
          </p:cNvSpPr>
          <p:nvPr/>
        </p:nvSpPr>
        <p:spPr bwMode="auto">
          <a:xfrm>
            <a:off x="4835525" y="3290889"/>
            <a:ext cx="1816100" cy="3352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6" name="Text Box 46"/>
          <p:cNvSpPr txBox="1">
            <a:spLocks noChangeArrowheads="1"/>
          </p:cNvSpPr>
          <p:nvPr/>
        </p:nvSpPr>
        <p:spPr bwMode="auto">
          <a:xfrm>
            <a:off x="4916488" y="5805489"/>
            <a:ext cx="1655762" cy="7096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ja-JP" altLang="en-US" sz="2000">
                <a:cs typeface="Arial" charset="0"/>
              </a:rPr>
              <a:t>5</a:t>
            </a:r>
            <a:r>
              <a:rPr lang="en-US" altLang="ja-JP" sz="2000">
                <a:cs typeface="Arial" charset="0"/>
              </a:rPr>
              <a:t>x5 CROSSBAR</a:t>
            </a:r>
          </a:p>
        </p:txBody>
      </p:sp>
      <p:sp>
        <p:nvSpPr>
          <p:cNvPr id="197" name="Rectangle 47"/>
          <p:cNvSpPr>
            <a:spLocks noChangeArrowheads="1"/>
          </p:cNvSpPr>
          <p:nvPr/>
        </p:nvSpPr>
        <p:spPr bwMode="auto">
          <a:xfrm>
            <a:off x="4975225" y="2822576"/>
            <a:ext cx="1447800" cy="403225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endParaRPr lang="ja-JP" altLang="en-US" sz="2000"/>
          </a:p>
        </p:txBody>
      </p:sp>
      <p:sp>
        <p:nvSpPr>
          <p:cNvPr id="198" name="Text Box 48"/>
          <p:cNvSpPr txBox="1">
            <a:spLocks noChangeArrowheads="1"/>
          </p:cNvSpPr>
          <p:nvPr/>
        </p:nvSpPr>
        <p:spPr bwMode="auto">
          <a:xfrm>
            <a:off x="5062538" y="2840039"/>
            <a:ext cx="129540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ARBITER</a:t>
            </a:r>
          </a:p>
        </p:txBody>
      </p:sp>
      <p:sp>
        <p:nvSpPr>
          <p:cNvPr id="202" name="Text Box 57"/>
          <p:cNvSpPr txBox="1">
            <a:spLocks noChangeArrowheads="1"/>
          </p:cNvSpPr>
          <p:nvPr/>
        </p:nvSpPr>
        <p:spPr bwMode="auto">
          <a:xfrm>
            <a:off x="930275" y="4683126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205" name="Text Box 60"/>
          <p:cNvSpPr txBox="1">
            <a:spLocks noChangeArrowheads="1"/>
          </p:cNvSpPr>
          <p:nvPr/>
        </p:nvSpPr>
        <p:spPr bwMode="auto">
          <a:xfrm>
            <a:off x="7826375" y="3159126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206" name="Text Box 61"/>
          <p:cNvSpPr txBox="1">
            <a:spLocks noChangeArrowheads="1"/>
          </p:cNvSpPr>
          <p:nvPr/>
        </p:nvSpPr>
        <p:spPr bwMode="auto">
          <a:xfrm>
            <a:off x="7826375" y="3910014"/>
            <a:ext cx="4381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207" name="Text Box 62"/>
          <p:cNvSpPr txBox="1">
            <a:spLocks noChangeArrowheads="1"/>
          </p:cNvSpPr>
          <p:nvPr/>
        </p:nvSpPr>
        <p:spPr bwMode="auto">
          <a:xfrm>
            <a:off x="7826375" y="4672014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208" name="Text Box 63"/>
          <p:cNvSpPr txBox="1">
            <a:spLocks noChangeArrowheads="1"/>
          </p:cNvSpPr>
          <p:nvPr/>
        </p:nvSpPr>
        <p:spPr bwMode="auto">
          <a:xfrm>
            <a:off x="7824788" y="5434014"/>
            <a:ext cx="414337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209" name="Text Box 64"/>
          <p:cNvSpPr txBox="1">
            <a:spLocks noChangeArrowheads="1"/>
          </p:cNvSpPr>
          <p:nvPr/>
        </p:nvSpPr>
        <p:spPr bwMode="auto">
          <a:xfrm>
            <a:off x="7793038" y="6196014"/>
            <a:ext cx="923925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222" name="Line 81"/>
          <p:cNvSpPr>
            <a:spLocks noChangeShapeType="1"/>
          </p:cNvSpPr>
          <p:nvPr/>
        </p:nvSpPr>
        <p:spPr bwMode="auto">
          <a:xfrm>
            <a:off x="1547813" y="4938714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39" name="Line 101"/>
          <p:cNvSpPr>
            <a:spLocks noChangeShapeType="1"/>
          </p:cNvSpPr>
          <p:nvPr/>
        </p:nvSpPr>
        <p:spPr bwMode="auto">
          <a:xfrm>
            <a:off x="4333875" y="4938714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2" name="Line 104"/>
          <p:cNvSpPr>
            <a:spLocks noChangeShapeType="1"/>
          </p:cNvSpPr>
          <p:nvPr/>
        </p:nvSpPr>
        <p:spPr bwMode="auto">
          <a:xfrm flipH="1">
            <a:off x="5246688" y="4052889"/>
            <a:ext cx="9906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3" name="Line 105"/>
          <p:cNvSpPr>
            <a:spLocks noChangeShapeType="1"/>
          </p:cNvSpPr>
          <p:nvPr/>
        </p:nvSpPr>
        <p:spPr bwMode="auto">
          <a:xfrm>
            <a:off x="5246688" y="4052889"/>
            <a:ext cx="9906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4" name="Line 106"/>
          <p:cNvSpPr>
            <a:spLocks noChangeShapeType="1"/>
          </p:cNvSpPr>
          <p:nvPr/>
        </p:nvSpPr>
        <p:spPr bwMode="auto">
          <a:xfrm>
            <a:off x="5094288" y="56530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5" name="Line 107"/>
          <p:cNvSpPr>
            <a:spLocks noChangeShapeType="1"/>
          </p:cNvSpPr>
          <p:nvPr/>
        </p:nvSpPr>
        <p:spPr bwMode="auto">
          <a:xfrm>
            <a:off x="6237288" y="56530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6" name="Line 108"/>
          <p:cNvSpPr>
            <a:spLocks noChangeShapeType="1"/>
          </p:cNvSpPr>
          <p:nvPr/>
        </p:nvSpPr>
        <p:spPr bwMode="auto">
          <a:xfrm>
            <a:off x="5094288" y="40528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7" name="Line 109"/>
          <p:cNvSpPr>
            <a:spLocks noChangeShapeType="1"/>
          </p:cNvSpPr>
          <p:nvPr/>
        </p:nvSpPr>
        <p:spPr bwMode="auto">
          <a:xfrm>
            <a:off x="6237288" y="40528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95" name="Rectangle 38"/>
          <p:cNvSpPr>
            <a:spLocks noChangeArrowheads="1"/>
          </p:cNvSpPr>
          <p:nvPr/>
        </p:nvSpPr>
        <p:spPr bwMode="auto">
          <a:xfrm>
            <a:off x="6970713" y="3214689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6" name="Rectangle 38"/>
          <p:cNvSpPr>
            <a:spLocks noChangeArrowheads="1"/>
          </p:cNvSpPr>
          <p:nvPr/>
        </p:nvSpPr>
        <p:spPr bwMode="auto">
          <a:xfrm>
            <a:off x="6970713" y="3929064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7" name="Rectangle 38"/>
          <p:cNvSpPr>
            <a:spLocks noChangeArrowheads="1"/>
          </p:cNvSpPr>
          <p:nvPr/>
        </p:nvSpPr>
        <p:spPr bwMode="auto">
          <a:xfrm>
            <a:off x="6970713" y="4714876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8" name="Rectangle 38"/>
          <p:cNvSpPr>
            <a:spLocks noChangeArrowheads="1"/>
          </p:cNvSpPr>
          <p:nvPr/>
        </p:nvSpPr>
        <p:spPr bwMode="auto">
          <a:xfrm>
            <a:off x="6970713" y="5500689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9" name="Rectangle 38"/>
          <p:cNvSpPr>
            <a:spLocks noChangeArrowheads="1"/>
          </p:cNvSpPr>
          <p:nvPr/>
        </p:nvSpPr>
        <p:spPr bwMode="auto">
          <a:xfrm>
            <a:off x="6970713" y="6286501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300" name="Line 115"/>
          <p:cNvSpPr>
            <a:spLocks noChangeShapeType="1"/>
          </p:cNvSpPr>
          <p:nvPr/>
        </p:nvSpPr>
        <p:spPr bwMode="auto">
          <a:xfrm>
            <a:off x="6727825" y="3381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1" name="Line 116"/>
          <p:cNvSpPr>
            <a:spLocks noChangeShapeType="1"/>
          </p:cNvSpPr>
          <p:nvPr/>
        </p:nvSpPr>
        <p:spPr bwMode="auto">
          <a:xfrm>
            <a:off x="6727825" y="4143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2" name="Line 117"/>
          <p:cNvSpPr>
            <a:spLocks noChangeShapeType="1"/>
          </p:cNvSpPr>
          <p:nvPr/>
        </p:nvSpPr>
        <p:spPr bwMode="auto">
          <a:xfrm>
            <a:off x="6727825" y="4905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3" name="Line 118"/>
          <p:cNvSpPr>
            <a:spLocks noChangeShapeType="1"/>
          </p:cNvSpPr>
          <p:nvPr/>
        </p:nvSpPr>
        <p:spPr bwMode="auto">
          <a:xfrm>
            <a:off x="6727825" y="5667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4" name="Line 119"/>
          <p:cNvSpPr>
            <a:spLocks noChangeShapeType="1"/>
          </p:cNvSpPr>
          <p:nvPr/>
        </p:nvSpPr>
        <p:spPr bwMode="auto">
          <a:xfrm>
            <a:off x="6727825" y="6429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7" name="正方形/長方形 126"/>
          <p:cNvSpPr/>
          <p:nvPr/>
        </p:nvSpPr>
        <p:spPr bwMode="auto">
          <a:xfrm>
            <a:off x="2285984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8" name="正方形/長方形 127"/>
          <p:cNvSpPr/>
          <p:nvPr/>
        </p:nvSpPr>
        <p:spPr bwMode="auto">
          <a:xfrm>
            <a:off x="2571736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9" name="正方形/長方形 128"/>
          <p:cNvSpPr/>
          <p:nvPr/>
        </p:nvSpPr>
        <p:spPr bwMode="auto">
          <a:xfrm>
            <a:off x="2857488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0" name="正方形/長方形 129"/>
          <p:cNvSpPr/>
          <p:nvPr/>
        </p:nvSpPr>
        <p:spPr bwMode="auto">
          <a:xfrm>
            <a:off x="3143240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1" name="正方形/長方形 130"/>
          <p:cNvSpPr/>
          <p:nvPr/>
        </p:nvSpPr>
        <p:spPr bwMode="auto">
          <a:xfrm>
            <a:off x="3428992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2" name="正方形/長方形 131"/>
          <p:cNvSpPr/>
          <p:nvPr/>
        </p:nvSpPr>
        <p:spPr bwMode="auto">
          <a:xfrm>
            <a:off x="3714744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3" name="正方形/長方形 132"/>
          <p:cNvSpPr/>
          <p:nvPr/>
        </p:nvSpPr>
        <p:spPr bwMode="auto">
          <a:xfrm>
            <a:off x="4000496" y="4429132"/>
            <a:ext cx="285752" cy="107157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2" name="グループ化 138"/>
          <p:cNvGrpSpPr/>
          <p:nvPr/>
        </p:nvGrpSpPr>
        <p:grpSpPr>
          <a:xfrm>
            <a:off x="2285984" y="4429132"/>
            <a:ext cx="857256" cy="1071570"/>
            <a:chOff x="2285984" y="4286256"/>
            <a:chExt cx="857256" cy="1071570"/>
          </a:xfrm>
        </p:grpSpPr>
        <p:sp>
          <p:nvSpPr>
            <p:cNvPr id="134" name="正方形/長方形 133"/>
            <p:cNvSpPr/>
            <p:nvPr/>
          </p:nvSpPr>
          <p:spPr bwMode="auto">
            <a:xfrm>
              <a:off x="2285984" y="4286256"/>
              <a:ext cx="285752" cy="107157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35" name="正方形/長方形 134"/>
            <p:cNvSpPr/>
            <p:nvPr/>
          </p:nvSpPr>
          <p:spPr bwMode="auto">
            <a:xfrm>
              <a:off x="2571736" y="4286256"/>
              <a:ext cx="285752" cy="107157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37" name="正方形/長方形 136"/>
            <p:cNvSpPr/>
            <p:nvPr/>
          </p:nvSpPr>
          <p:spPr bwMode="auto">
            <a:xfrm>
              <a:off x="2857488" y="4286256"/>
              <a:ext cx="285752" cy="107157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3" name="グループ化 50"/>
          <p:cNvGrpSpPr/>
          <p:nvPr/>
        </p:nvGrpSpPr>
        <p:grpSpPr>
          <a:xfrm>
            <a:off x="3500430" y="5572140"/>
            <a:ext cx="1076521" cy="1214446"/>
            <a:chOff x="3500430" y="5429264"/>
            <a:chExt cx="1076521" cy="1214446"/>
          </a:xfrm>
        </p:grpSpPr>
        <p:sp useBgFill="1">
          <p:nvSpPr>
            <p:cNvPr id="50" name="正方形/長方形 49"/>
            <p:cNvSpPr/>
            <p:nvPr/>
          </p:nvSpPr>
          <p:spPr bwMode="auto">
            <a:xfrm>
              <a:off x="3500430" y="5429264"/>
              <a:ext cx="1071570" cy="1214446"/>
            </a:xfrm>
            <a:prstGeom prst="rect">
              <a:avLst/>
            </a:prstGeom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grpSp>
          <p:nvGrpSpPr>
            <p:cNvPr id="4" name="グループ化 146"/>
            <p:cNvGrpSpPr/>
            <p:nvPr/>
          </p:nvGrpSpPr>
          <p:grpSpPr>
            <a:xfrm>
              <a:off x="3778334" y="5429264"/>
              <a:ext cx="798617" cy="785818"/>
              <a:chOff x="4071934" y="5357826"/>
              <a:chExt cx="798617" cy="785818"/>
            </a:xfrm>
          </p:grpSpPr>
          <p:cxnSp>
            <p:nvCxnSpPr>
              <p:cNvPr id="141" name="直線矢印コネクタ 140"/>
              <p:cNvCxnSpPr/>
              <p:nvPr/>
            </p:nvCxnSpPr>
            <p:spPr bwMode="auto">
              <a:xfrm rot="5400000" flipH="1" flipV="1">
                <a:off x="4000893" y="5571743"/>
                <a:ext cx="428628" cy="794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145" name="テキスト ボックス 144"/>
              <p:cNvSpPr txBox="1"/>
              <p:nvPr/>
            </p:nvSpPr>
            <p:spPr>
              <a:xfrm>
                <a:off x="4071934" y="5743534"/>
                <a:ext cx="7986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000" dirty="0" smtClean="0"/>
                  <a:t>Read</a:t>
                </a:r>
                <a:endParaRPr kumimoji="1" lang="ja-JP" altLang="en-US" sz="2000" dirty="0"/>
              </a:p>
            </p:txBody>
          </p:sp>
        </p:grpSp>
        <p:grpSp>
          <p:nvGrpSpPr>
            <p:cNvPr id="5" name="グループ化 147"/>
            <p:cNvGrpSpPr/>
            <p:nvPr/>
          </p:nvGrpSpPr>
          <p:grpSpPr>
            <a:xfrm>
              <a:off x="3643306" y="5429264"/>
              <a:ext cx="777970" cy="1214446"/>
              <a:chOff x="3916259" y="5357826"/>
              <a:chExt cx="777970" cy="1214446"/>
            </a:xfrm>
          </p:grpSpPr>
          <p:cxnSp>
            <p:nvCxnSpPr>
              <p:cNvPr id="143" name="直線矢印コネクタ 142"/>
              <p:cNvCxnSpPr/>
              <p:nvPr/>
            </p:nvCxnSpPr>
            <p:spPr bwMode="auto">
              <a:xfrm rot="5400000" flipH="1" flipV="1">
                <a:off x="3643703" y="5786057"/>
                <a:ext cx="857256" cy="794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146" name="テキスト ボックス 145"/>
              <p:cNvSpPr txBox="1"/>
              <p:nvPr/>
            </p:nvSpPr>
            <p:spPr>
              <a:xfrm>
                <a:off x="3916259" y="6172162"/>
                <a:ext cx="77797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dirty="0" smtClean="0"/>
                  <a:t>Write</a:t>
                </a:r>
                <a:endParaRPr kumimoji="1" lang="ja-JP" altLang="en-US" sz="2000" dirty="0"/>
              </a:p>
            </p:txBody>
          </p:sp>
        </p:grpSp>
      </p:grpSp>
      <p:grpSp>
        <p:nvGrpSpPr>
          <p:cNvPr id="6" name="グループ化 51"/>
          <p:cNvGrpSpPr/>
          <p:nvPr/>
        </p:nvGrpSpPr>
        <p:grpSpPr>
          <a:xfrm>
            <a:off x="2714612" y="3743270"/>
            <a:ext cx="2058577" cy="473136"/>
            <a:chOff x="3000364" y="3600394"/>
            <a:chExt cx="2058577" cy="473136"/>
          </a:xfrm>
        </p:grpSpPr>
        <p:cxnSp>
          <p:nvCxnSpPr>
            <p:cNvPr id="53" name="直線矢印コネクタ 52"/>
            <p:cNvCxnSpPr/>
            <p:nvPr/>
          </p:nvCxnSpPr>
          <p:spPr bwMode="auto">
            <a:xfrm>
              <a:off x="3428992" y="4071942"/>
              <a:ext cx="857256" cy="158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54" name="テキスト ボックス 53"/>
            <p:cNvSpPr txBox="1"/>
            <p:nvPr/>
          </p:nvSpPr>
          <p:spPr>
            <a:xfrm>
              <a:off x="3000364" y="3600394"/>
              <a:ext cx="205857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Window size = 3</a:t>
              </a:r>
              <a:endParaRPr kumimoji="1" lang="ja-JP" altLang="en-US" sz="2000" dirty="0"/>
            </a:p>
          </p:txBody>
        </p:sp>
      </p:grpSp>
      <p:sp>
        <p:nvSpPr>
          <p:cNvPr id="56" name="コンテンツ プレースホルダ 237"/>
          <p:cNvSpPr>
            <a:spLocks noGrp="1"/>
          </p:cNvSpPr>
          <p:nvPr>
            <p:ph sz="half" idx="1"/>
          </p:nvPr>
        </p:nvSpPr>
        <p:spPr>
          <a:xfrm>
            <a:off x="228600" y="908122"/>
            <a:ext cx="8915400" cy="1449308"/>
          </a:xfrm>
        </p:spPr>
        <p:txBody>
          <a:bodyPr/>
          <a:lstStyle/>
          <a:p>
            <a:r>
              <a:rPr lang="en-US" altLang="ja-JP" dirty="0" smtClean="0"/>
              <a:t>Active buffer window in each VC buffer</a:t>
            </a:r>
          </a:p>
          <a:p>
            <a:pPr lvl="1"/>
            <a:r>
              <a:rPr lang="en-US" altLang="ja-JP" dirty="0" smtClean="0">
                <a:sym typeface="Wingdings" pitchFamily="2" charset="2"/>
              </a:rPr>
              <a:t>A part of the buffer is always activated</a:t>
            </a:r>
          </a:p>
          <a:p>
            <a:pPr lvl="1"/>
            <a:r>
              <a:rPr lang="en-US" altLang="ja-JP" dirty="0" smtClean="0">
                <a:sym typeface="Wingdings" pitchFamily="2" charset="2"/>
              </a:rPr>
              <a:t>Active buffer window shifts when it receives/sends flit</a:t>
            </a:r>
          </a:p>
          <a:p>
            <a:pPr lvl="1"/>
            <a:r>
              <a:rPr lang="en-US" altLang="ja-JP" dirty="0" smtClean="0">
                <a:sym typeface="Wingdings" pitchFamily="2" charset="2"/>
              </a:rPr>
              <a:t>Short packets (less than window size)  No wait</a:t>
            </a:r>
            <a:endParaRPr lang="en-US" altLang="ja-JP" dirty="0" smtClean="0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805627" y="1385816"/>
            <a:ext cx="22669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altLang="ja-JP" sz="2000" dirty="0" smtClean="0">
                <a:latin typeface="Arial" pitchFamily="34" charset="0"/>
                <a:cs typeface="Arial" pitchFamily="34" charset="0"/>
              </a:rPr>
              <a:t>Chen</a:t>
            </a:r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,ISLPED’03]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Early wakeup: </a:t>
            </a:r>
            <a:r>
              <a:rPr lang="en-US" altLang="ja-JP" sz="3200" dirty="0" smtClean="0"/>
              <a:t>Active buffer window</a:t>
            </a:r>
            <a:endParaRPr lang="ja-JP" altLang="en-US" sz="3200" dirty="0" smtClean="0">
              <a:latin typeface="Arial" charset="0"/>
              <a:cs typeface="Arial" charset="0"/>
            </a:endParaRPr>
          </a:p>
        </p:txBody>
      </p:sp>
      <p:sp>
        <p:nvSpPr>
          <p:cNvPr id="194" name="Rectangle 3"/>
          <p:cNvSpPr>
            <a:spLocks noChangeArrowheads="1"/>
          </p:cNvSpPr>
          <p:nvPr/>
        </p:nvSpPr>
        <p:spPr bwMode="auto">
          <a:xfrm>
            <a:off x="4835525" y="3290889"/>
            <a:ext cx="1816100" cy="3352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6" name="Text Box 46"/>
          <p:cNvSpPr txBox="1">
            <a:spLocks noChangeArrowheads="1"/>
          </p:cNvSpPr>
          <p:nvPr/>
        </p:nvSpPr>
        <p:spPr bwMode="auto">
          <a:xfrm>
            <a:off x="4916488" y="5805489"/>
            <a:ext cx="1655762" cy="7096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ja-JP" altLang="en-US" sz="2000">
                <a:cs typeface="Arial" charset="0"/>
              </a:rPr>
              <a:t>5</a:t>
            </a:r>
            <a:r>
              <a:rPr lang="en-US" altLang="ja-JP" sz="2000">
                <a:cs typeface="Arial" charset="0"/>
              </a:rPr>
              <a:t>x5 CROSSBAR</a:t>
            </a:r>
          </a:p>
        </p:txBody>
      </p:sp>
      <p:sp>
        <p:nvSpPr>
          <p:cNvPr id="197" name="Rectangle 47"/>
          <p:cNvSpPr>
            <a:spLocks noChangeArrowheads="1"/>
          </p:cNvSpPr>
          <p:nvPr/>
        </p:nvSpPr>
        <p:spPr bwMode="auto">
          <a:xfrm>
            <a:off x="4975225" y="2822576"/>
            <a:ext cx="1447800" cy="403225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endParaRPr lang="ja-JP" altLang="en-US" sz="2000"/>
          </a:p>
        </p:txBody>
      </p:sp>
      <p:sp>
        <p:nvSpPr>
          <p:cNvPr id="198" name="Text Box 48"/>
          <p:cNvSpPr txBox="1">
            <a:spLocks noChangeArrowheads="1"/>
          </p:cNvSpPr>
          <p:nvPr/>
        </p:nvSpPr>
        <p:spPr bwMode="auto">
          <a:xfrm>
            <a:off x="5062538" y="2840039"/>
            <a:ext cx="129540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ARBITER</a:t>
            </a:r>
          </a:p>
        </p:txBody>
      </p:sp>
      <p:sp>
        <p:nvSpPr>
          <p:cNvPr id="202" name="Text Box 57"/>
          <p:cNvSpPr txBox="1">
            <a:spLocks noChangeArrowheads="1"/>
          </p:cNvSpPr>
          <p:nvPr/>
        </p:nvSpPr>
        <p:spPr bwMode="auto">
          <a:xfrm>
            <a:off x="930275" y="4683126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205" name="Text Box 60"/>
          <p:cNvSpPr txBox="1">
            <a:spLocks noChangeArrowheads="1"/>
          </p:cNvSpPr>
          <p:nvPr/>
        </p:nvSpPr>
        <p:spPr bwMode="auto">
          <a:xfrm>
            <a:off x="7826375" y="3159126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206" name="Text Box 61"/>
          <p:cNvSpPr txBox="1">
            <a:spLocks noChangeArrowheads="1"/>
          </p:cNvSpPr>
          <p:nvPr/>
        </p:nvSpPr>
        <p:spPr bwMode="auto">
          <a:xfrm>
            <a:off x="7826375" y="3910014"/>
            <a:ext cx="4381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207" name="Text Box 62"/>
          <p:cNvSpPr txBox="1">
            <a:spLocks noChangeArrowheads="1"/>
          </p:cNvSpPr>
          <p:nvPr/>
        </p:nvSpPr>
        <p:spPr bwMode="auto">
          <a:xfrm>
            <a:off x="7826375" y="4672014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208" name="Text Box 63"/>
          <p:cNvSpPr txBox="1">
            <a:spLocks noChangeArrowheads="1"/>
          </p:cNvSpPr>
          <p:nvPr/>
        </p:nvSpPr>
        <p:spPr bwMode="auto">
          <a:xfrm>
            <a:off x="7824788" y="5434014"/>
            <a:ext cx="414337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209" name="Text Box 64"/>
          <p:cNvSpPr txBox="1">
            <a:spLocks noChangeArrowheads="1"/>
          </p:cNvSpPr>
          <p:nvPr/>
        </p:nvSpPr>
        <p:spPr bwMode="auto">
          <a:xfrm>
            <a:off x="7793038" y="6196014"/>
            <a:ext cx="923925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222" name="Line 81"/>
          <p:cNvSpPr>
            <a:spLocks noChangeShapeType="1"/>
          </p:cNvSpPr>
          <p:nvPr/>
        </p:nvSpPr>
        <p:spPr bwMode="auto">
          <a:xfrm>
            <a:off x="1547813" y="4938714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39" name="Line 101"/>
          <p:cNvSpPr>
            <a:spLocks noChangeShapeType="1"/>
          </p:cNvSpPr>
          <p:nvPr/>
        </p:nvSpPr>
        <p:spPr bwMode="auto">
          <a:xfrm>
            <a:off x="4333875" y="4938714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2" name="Line 104"/>
          <p:cNvSpPr>
            <a:spLocks noChangeShapeType="1"/>
          </p:cNvSpPr>
          <p:nvPr/>
        </p:nvSpPr>
        <p:spPr bwMode="auto">
          <a:xfrm flipH="1">
            <a:off x="5246688" y="4052889"/>
            <a:ext cx="9906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3" name="Line 105"/>
          <p:cNvSpPr>
            <a:spLocks noChangeShapeType="1"/>
          </p:cNvSpPr>
          <p:nvPr/>
        </p:nvSpPr>
        <p:spPr bwMode="auto">
          <a:xfrm>
            <a:off x="5246688" y="4052889"/>
            <a:ext cx="9906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4" name="Line 106"/>
          <p:cNvSpPr>
            <a:spLocks noChangeShapeType="1"/>
          </p:cNvSpPr>
          <p:nvPr/>
        </p:nvSpPr>
        <p:spPr bwMode="auto">
          <a:xfrm>
            <a:off x="5094288" y="56530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5" name="Line 107"/>
          <p:cNvSpPr>
            <a:spLocks noChangeShapeType="1"/>
          </p:cNvSpPr>
          <p:nvPr/>
        </p:nvSpPr>
        <p:spPr bwMode="auto">
          <a:xfrm>
            <a:off x="6237288" y="56530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6" name="Line 108"/>
          <p:cNvSpPr>
            <a:spLocks noChangeShapeType="1"/>
          </p:cNvSpPr>
          <p:nvPr/>
        </p:nvSpPr>
        <p:spPr bwMode="auto">
          <a:xfrm>
            <a:off x="5094288" y="40528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7" name="Line 109"/>
          <p:cNvSpPr>
            <a:spLocks noChangeShapeType="1"/>
          </p:cNvSpPr>
          <p:nvPr/>
        </p:nvSpPr>
        <p:spPr bwMode="auto">
          <a:xfrm>
            <a:off x="6237288" y="40528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95" name="Rectangle 38"/>
          <p:cNvSpPr>
            <a:spLocks noChangeArrowheads="1"/>
          </p:cNvSpPr>
          <p:nvPr/>
        </p:nvSpPr>
        <p:spPr bwMode="auto">
          <a:xfrm>
            <a:off x="6970713" y="3214689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6" name="Rectangle 38"/>
          <p:cNvSpPr>
            <a:spLocks noChangeArrowheads="1"/>
          </p:cNvSpPr>
          <p:nvPr/>
        </p:nvSpPr>
        <p:spPr bwMode="auto">
          <a:xfrm>
            <a:off x="6970713" y="3929064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7" name="Rectangle 38"/>
          <p:cNvSpPr>
            <a:spLocks noChangeArrowheads="1"/>
          </p:cNvSpPr>
          <p:nvPr/>
        </p:nvSpPr>
        <p:spPr bwMode="auto">
          <a:xfrm>
            <a:off x="6970713" y="4714876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8" name="Rectangle 38"/>
          <p:cNvSpPr>
            <a:spLocks noChangeArrowheads="1"/>
          </p:cNvSpPr>
          <p:nvPr/>
        </p:nvSpPr>
        <p:spPr bwMode="auto">
          <a:xfrm>
            <a:off x="6970713" y="5500689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9" name="Rectangle 38"/>
          <p:cNvSpPr>
            <a:spLocks noChangeArrowheads="1"/>
          </p:cNvSpPr>
          <p:nvPr/>
        </p:nvSpPr>
        <p:spPr bwMode="auto">
          <a:xfrm>
            <a:off x="6970713" y="6286501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300" name="Line 115"/>
          <p:cNvSpPr>
            <a:spLocks noChangeShapeType="1"/>
          </p:cNvSpPr>
          <p:nvPr/>
        </p:nvSpPr>
        <p:spPr bwMode="auto">
          <a:xfrm>
            <a:off x="6727825" y="3381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1" name="Line 116"/>
          <p:cNvSpPr>
            <a:spLocks noChangeShapeType="1"/>
          </p:cNvSpPr>
          <p:nvPr/>
        </p:nvSpPr>
        <p:spPr bwMode="auto">
          <a:xfrm>
            <a:off x="6727825" y="4143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2" name="Line 117"/>
          <p:cNvSpPr>
            <a:spLocks noChangeShapeType="1"/>
          </p:cNvSpPr>
          <p:nvPr/>
        </p:nvSpPr>
        <p:spPr bwMode="auto">
          <a:xfrm>
            <a:off x="6727825" y="4905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3" name="Line 118"/>
          <p:cNvSpPr>
            <a:spLocks noChangeShapeType="1"/>
          </p:cNvSpPr>
          <p:nvPr/>
        </p:nvSpPr>
        <p:spPr bwMode="auto">
          <a:xfrm>
            <a:off x="6727825" y="5667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4" name="Line 119"/>
          <p:cNvSpPr>
            <a:spLocks noChangeShapeType="1"/>
          </p:cNvSpPr>
          <p:nvPr/>
        </p:nvSpPr>
        <p:spPr bwMode="auto">
          <a:xfrm>
            <a:off x="6727825" y="6429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7" name="正方形/長方形 126"/>
          <p:cNvSpPr/>
          <p:nvPr/>
        </p:nvSpPr>
        <p:spPr bwMode="auto">
          <a:xfrm>
            <a:off x="2285984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8" name="正方形/長方形 127"/>
          <p:cNvSpPr/>
          <p:nvPr/>
        </p:nvSpPr>
        <p:spPr bwMode="auto">
          <a:xfrm>
            <a:off x="2571736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9" name="正方形/長方形 128"/>
          <p:cNvSpPr/>
          <p:nvPr/>
        </p:nvSpPr>
        <p:spPr bwMode="auto">
          <a:xfrm>
            <a:off x="2857488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0" name="正方形/長方形 129"/>
          <p:cNvSpPr/>
          <p:nvPr/>
        </p:nvSpPr>
        <p:spPr bwMode="auto">
          <a:xfrm>
            <a:off x="3143240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1" name="正方形/長方形 130"/>
          <p:cNvSpPr/>
          <p:nvPr/>
        </p:nvSpPr>
        <p:spPr bwMode="auto">
          <a:xfrm>
            <a:off x="3428992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2" name="正方形/長方形 131"/>
          <p:cNvSpPr/>
          <p:nvPr/>
        </p:nvSpPr>
        <p:spPr bwMode="auto">
          <a:xfrm>
            <a:off x="3714744" y="4429132"/>
            <a:ext cx="285752" cy="107157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3" name="正方形/長方形 132"/>
          <p:cNvSpPr/>
          <p:nvPr/>
        </p:nvSpPr>
        <p:spPr bwMode="auto">
          <a:xfrm>
            <a:off x="4000496" y="4429132"/>
            <a:ext cx="285752" cy="107157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2" name="グループ化 138"/>
          <p:cNvGrpSpPr/>
          <p:nvPr/>
        </p:nvGrpSpPr>
        <p:grpSpPr>
          <a:xfrm>
            <a:off x="2285984" y="4429132"/>
            <a:ext cx="571504" cy="1071570"/>
            <a:chOff x="2285984" y="4286256"/>
            <a:chExt cx="571504" cy="1071570"/>
          </a:xfrm>
        </p:grpSpPr>
        <p:sp>
          <p:nvSpPr>
            <p:cNvPr id="134" name="正方形/長方形 133"/>
            <p:cNvSpPr/>
            <p:nvPr/>
          </p:nvSpPr>
          <p:spPr bwMode="auto">
            <a:xfrm>
              <a:off x="2285984" y="4286256"/>
              <a:ext cx="285752" cy="107157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35" name="正方形/長方形 134"/>
            <p:cNvSpPr/>
            <p:nvPr/>
          </p:nvSpPr>
          <p:spPr bwMode="auto">
            <a:xfrm>
              <a:off x="2571736" y="4286256"/>
              <a:ext cx="285752" cy="107157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3" name="グループ化 50"/>
          <p:cNvGrpSpPr/>
          <p:nvPr/>
        </p:nvGrpSpPr>
        <p:grpSpPr>
          <a:xfrm>
            <a:off x="3214678" y="5572140"/>
            <a:ext cx="1076521" cy="1214446"/>
            <a:chOff x="3500430" y="5429264"/>
            <a:chExt cx="1076521" cy="1214446"/>
          </a:xfrm>
        </p:grpSpPr>
        <p:sp useBgFill="1">
          <p:nvSpPr>
            <p:cNvPr id="52" name="正方形/長方形 51"/>
            <p:cNvSpPr/>
            <p:nvPr/>
          </p:nvSpPr>
          <p:spPr bwMode="auto">
            <a:xfrm>
              <a:off x="3500430" y="5429264"/>
              <a:ext cx="1071570" cy="1214446"/>
            </a:xfrm>
            <a:prstGeom prst="rect">
              <a:avLst/>
            </a:prstGeom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grpSp>
          <p:nvGrpSpPr>
            <p:cNvPr id="4" name="グループ化 146"/>
            <p:cNvGrpSpPr/>
            <p:nvPr/>
          </p:nvGrpSpPr>
          <p:grpSpPr>
            <a:xfrm>
              <a:off x="3778334" y="5429264"/>
              <a:ext cx="798617" cy="785818"/>
              <a:chOff x="4071934" y="5357826"/>
              <a:chExt cx="798617" cy="785818"/>
            </a:xfrm>
          </p:grpSpPr>
          <p:cxnSp>
            <p:nvCxnSpPr>
              <p:cNvPr id="57" name="直線矢印コネクタ 56"/>
              <p:cNvCxnSpPr/>
              <p:nvPr/>
            </p:nvCxnSpPr>
            <p:spPr bwMode="auto">
              <a:xfrm rot="5400000" flipH="1" flipV="1">
                <a:off x="4000893" y="5571743"/>
                <a:ext cx="428628" cy="794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58" name="テキスト ボックス 57"/>
              <p:cNvSpPr txBox="1"/>
              <p:nvPr/>
            </p:nvSpPr>
            <p:spPr>
              <a:xfrm>
                <a:off x="4071934" y="5743534"/>
                <a:ext cx="7986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000" dirty="0" smtClean="0"/>
                  <a:t>Read</a:t>
                </a:r>
                <a:endParaRPr kumimoji="1" lang="ja-JP" altLang="en-US" sz="2000" dirty="0"/>
              </a:p>
            </p:txBody>
          </p:sp>
        </p:grpSp>
        <p:grpSp>
          <p:nvGrpSpPr>
            <p:cNvPr id="5" name="グループ化 147"/>
            <p:cNvGrpSpPr/>
            <p:nvPr/>
          </p:nvGrpSpPr>
          <p:grpSpPr>
            <a:xfrm>
              <a:off x="3643306" y="5429264"/>
              <a:ext cx="777970" cy="1214446"/>
              <a:chOff x="3916259" y="5357826"/>
              <a:chExt cx="777970" cy="1214446"/>
            </a:xfrm>
          </p:grpSpPr>
          <p:cxnSp>
            <p:nvCxnSpPr>
              <p:cNvPr id="55" name="直線矢印コネクタ 54"/>
              <p:cNvCxnSpPr/>
              <p:nvPr/>
            </p:nvCxnSpPr>
            <p:spPr bwMode="auto">
              <a:xfrm rot="5400000" flipH="1" flipV="1">
                <a:off x="3643703" y="5786057"/>
                <a:ext cx="857256" cy="794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56" name="テキスト ボックス 55"/>
              <p:cNvSpPr txBox="1"/>
              <p:nvPr/>
            </p:nvSpPr>
            <p:spPr>
              <a:xfrm>
                <a:off x="3916259" y="6172162"/>
                <a:ext cx="77797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dirty="0" smtClean="0"/>
                  <a:t>Write</a:t>
                </a:r>
                <a:endParaRPr kumimoji="1" lang="ja-JP" altLang="en-US" sz="2000" dirty="0"/>
              </a:p>
            </p:txBody>
          </p:sp>
        </p:grpSp>
      </p:grpSp>
      <p:grpSp>
        <p:nvGrpSpPr>
          <p:cNvPr id="6" name="グループ化 58"/>
          <p:cNvGrpSpPr/>
          <p:nvPr/>
        </p:nvGrpSpPr>
        <p:grpSpPr>
          <a:xfrm>
            <a:off x="2571736" y="3743270"/>
            <a:ext cx="2058577" cy="473136"/>
            <a:chOff x="3143240" y="3600394"/>
            <a:chExt cx="2058577" cy="473136"/>
          </a:xfrm>
        </p:grpSpPr>
        <p:cxnSp>
          <p:nvCxnSpPr>
            <p:cNvPr id="60" name="直線矢印コネクタ 59"/>
            <p:cNvCxnSpPr/>
            <p:nvPr/>
          </p:nvCxnSpPr>
          <p:spPr bwMode="auto">
            <a:xfrm>
              <a:off x="3428992" y="4071942"/>
              <a:ext cx="857256" cy="158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61" name="テキスト ボックス 60"/>
            <p:cNvSpPr txBox="1"/>
            <p:nvPr/>
          </p:nvSpPr>
          <p:spPr>
            <a:xfrm>
              <a:off x="3143240" y="3600394"/>
              <a:ext cx="205857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Window size = 3</a:t>
              </a:r>
              <a:endParaRPr kumimoji="1" lang="ja-JP" altLang="en-US" sz="2000" dirty="0"/>
            </a:p>
          </p:txBody>
        </p:sp>
      </p:grpSp>
      <p:sp>
        <p:nvSpPr>
          <p:cNvPr id="62" name="コンテンツ プレースホルダ 237"/>
          <p:cNvSpPr>
            <a:spLocks noGrp="1"/>
          </p:cNvSpPr>
          <p:nvPr>
            <p:ph sz="half" idx="1"/>
          </p:nvPr>
        </p:nvSpPr>
        <p:spPr>
          <a:xfrm>
            <a:off x="228600" y="908122"/>
            <a:ext cx="8915400" cy="1449308"/>
          </a:xfrm>
        </p:spPr>
        <p:txBody>
          <a:bodyPr/>
          <a:lstStyle/>
          <a:p>
            <a:r>
              <a:rPr lang="en-US" altLang="ja-JP" dirty="0" smtClean="0"/>
              <a:t>Active buffer window in each VC buffer</a:t>
            </a:r>
          </a:p>
          <a:p>
            <a:pPr lvl="1"/>
            <a:r>
              <a:rPr lang="en-US" altLang="ja-JP" dirty="0" smtClean="0">
                <a:sym typeface="Wingdings" pitchFamily="2" charset="2"/>
              </a:rPr>
              <a:t>A part of the buffer is always activated</a:t>
            </a:r>
          </a:p>
          <a:p>
            <a:pPr lvl="1"/>
            <a:r>
              <a:rPr lang="en-US" altLang="ja-JP" dirty="0" smtClean="0">
                <a:sym typeface="Wingdings" pitchFamily="2" charset="2"/>
              </a:rPr>
              <a:t>Active buffer window shifts when it receives/sends flit</a:t>
            </a:r>
          </a:p>
          <a:p>
            <a:pPr lvl="1"/>
            <a:r>
              <a:rPr lang="en-US" altLang="ja-JP" dirty="0" smtClean="0">
                <a:sym typeface="Wingdings" pitchFamily="2" charset="2"/>
              </a:rPr>
              <a:t>Short packets (less than window size)  No wait</a:t>
            </a:r>
            <a:endParaRPr lang="en-US" altLang="ja-JP" dirty="0" smtClean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6805627" y="1385816"/>
            <a:ext cx="22669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altLang="ja-JP" sz="2000" dirty="0" smtClean="0">
                <a:latin typeface="Arial" pitchFamily="34" charset="0"/>
                <a:cs typeface="Arial" pitchFamily="34" charset="0"/>
              </a:rPr>
              <a:t>Chen</a:t>
            </a:r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,ISLPED’03]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Early wakeup: </a:t>
            </a:r>
            <a:r>
              <a:rPr lang="en-US" altLang="ja-JP" sz="3200" dirty="0" smtClean="0"/>
              <a:t>Active buffer window</a:t>
            </a:r>
            <a:endParaRPr lang="ja-JP" altLang="en-US" sz="3200" dirty="0" smtClean="0">
              <a:latin typeface="Arial" charset="0"/>
              <a:cs typeface="Arial" charset="0"/>
            </a:endParaRPr>
          </a:p>
        </p:txBody>
      </p:sp>
      <p:sp>
        <p:nvSpPr>
          <p:cNvPr id="194" name="Rectangle 3"/>
          <p:cNvSpPr>
            <a:spLocks noChangeArrowheads="1"/>
          </p:cNvSpPr>
          <p:nvPr/>
        </p:nvSpPr>
        <p:spPr bwMode="auto">
          <a:xfrm>
            <a:off x="4835525" y="3290889"/>
            <a:ext cx="1816100" cy="3352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6" name="Text Box 46"/>
          <p:cNvSpPr txBox="1">
            <a:spLocks noChangeArrowheads="1"/>
          </p:cNvSpPr>
          <p:nvPr/>
        </p:nvSpPr>
        <p:spPr bwMode="auto">
          <a:xfrm>
            <a:off x="4916488" y="5805489"/>
            <a:ext cx="1655762" cy="7096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ja-JP" altLang="en-US" sz="2000">
                <a:cs typeface="Arial" charset="0"/>
              </a:rPr>
              <a:t>5</a:t>
            </a:r>
            <a:r>
              <a:rPr lang="en-US" altLang="ja-JP" sz="2000">
                <a:cs typeface="Arial" charset="0"/>
              </a:rPr>
              <a:t>x5 CROSSBAR</a:t>
            </a:r>
          </a:p>
        </p:txBody>
      </p:sp>
      <p:sp>
        <p:nvSpPr>
          <p:cNvPr id="197" name="Rectangle 47"/>
          <p:cNvSpPr>
            <a:spLocks noChangeArrowheads="1"/>
          </p:cNvSpPr>
          <p:nvPr/>
        </p:nvSpPr>
        <p:spPr bwMode="auto">
          <a:xfrm>
            <a:off x="4975225" y="2822576"/>
            <a:ext cx="1447800" cy="403225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endParaRPr lang="ja-JP" altLang="en-US" sz="2000"/>
          </a:p>
        </p:txBody>
      </p:sp>
      <p:sp>
        <p:nvSpPr>
          <p:cNvPr id="198" name="Text Box 48"/>
          <p:cNvSpPr txBox="1">
            <a:spLocks noChangeArrowheads="1"/>
          </p:cNvSpPr>
          <p:nvPr/>
        </p:nvSpPr>
        <p:spPr bwMode="auto">
          <a:xfrm>
            <a:off x="5062538" y="2840039"/>
            <a:ext cx="129540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ARBITER</a:t>
            </a:r>
          </a:p>
        </p:txBody>
      </p:sp>
      <p:sp>
        <p:nvSpPr>
          <p:cNvPr id="202" name="Text Box 57"/>
          <p:cNvSpPr txBox="1">
            <a:spLocks noChangeArrowheads="1"/>
          </p:cNvSpPr>
          <p:nvPr/>
        </p:nvSpPr>
        <p:spPr bwMode="auto">
          <a:xfrm>
            <a:off x="930275" y="4683126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205" name="Text Box 60"/>
          <p:cNvSpPr txBox="1">
            <a:spLocks noChangeArrowheads="1"/>
          </p:cNvSpPr>
          <p:nvPr/>
        </p:nvSpPr>
        <p:spPr bwMode="auto">
          <a:xfrm>
            <a:off x="7826375" y="3159126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206" name="Text Box 61"/>
          <p:cNvSpPr txBox="1">
            <a:spLocks noChangeArrowheads="1"/>
          </p:cNvSpPr>
          <p:nvPr/>
        </p:nvSpPr>
        <p:spPr bwMode="auto">
          <a:xfrm>
            <a:off x="7826375" y="3910014"/>
            <a:ext cx="4381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207" name="Text Box 62"/>
          <p:cNvSpPr txBox="1">
            <a:spLocks noChangeArrowheads="1"/>
          </p:cNvSpPr>
          <p:nvPr/>
        </p:nvSpPr>
        <p:spPr bwMode="auto">
          <a:xfrm>
            <a:off x="7826375" y="4672014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208" name="Text Box 63"/>
          <p:cNvSpPr txBox="1">
            <a:spLocks noChangeArrowheads="1"/>
          </p:cNvSpPr>
          <p:nvPr/>
        </p:nvSpPr>
        <p:spPr bwMode="auto">
          <a:xfrm>
            <a:off x="7824788" y="5434014"/>
            <a:ext cx="414337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209" name="Text Box 64"/>
          <p:cNvSpPr txBox="1">
            <a:spLocks noChangeArrowheads="1"/>
          </p:cNvSpPr>
          <p:nvPr/>
        </p:nvSpPr>
        <p:spPr bwMode="auto">
          <a:xfrm>
            <a:off x="7793038" y="6196014"/>
            <a:ext cx="923925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222" name="Line 81"/>
          <p:cNvSpPr>
            <a:spLocks noChangeShapeType="1"/>
          </p:cNvSpPr>
          <p:nvPr/>
        </p:nvSpPr>
        <p:spPr bwMode="auto">
          <a:xfrm>
            <a:off x="1547813" y="4938714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39" name="Line 101"/>
          <p:cNvSpPr>
            <a:spLocks noChangeShapeType="1"/>
          </p:cNvSpPr>
          <p:nvPr/>
        </p:nvSpPr>
        <p:spPr bwMode="auto">
          <a:xfrm>
            <a:off x="4333875" y="4938714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2" name="Line 104"/>
          <p:cNvSpPr>
            <a:spLocks noChangeShapeType="1"/>
          </p:cNvSpPr>
          <p:nvPr/>
        </p:nvSpPr>
        <p:spPr bwMode="auto">
          <a:xfrm flipH="1">
            <a:off x="5246688" y="4052889"/>
            <a:ext cx="9906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3" name="Line 105"/>
          <p:cNvSpPr>
            <a:spLocks noChangeShapeType="1"/>
          </p:cNvSpPr>
          <p:nvPr/>
        </p:nvSpPr>
        <p:spPr bwMode="auto">
          <a:xfrm>
            <a:off x="5246688" y="4052889"/>
            <a:ext cx="9906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4" name="Line 106"/>
          <p:cNvSpPr>
            <a:spLocks noChangeShapeType="1"/>
          </p:cNvSpPr>
          <p:nvPr/>
        </p:nvSpPr>
        <p:spPr bwMode="auto">
          <a:xfrm>
            <a:off x="5094288" y="56530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5" name="Line 107"/>
          <p:cNvSpPr>
            <a:spLocks noChangeShapeType="1"/>
          </p:cNvSpPr>
          <p:nvPr/>
        </p:nvSpPr>
        <p:spPr bwMode="auto">
          <a:xfrm>
            <a:off x="6237288" y="56530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6" name="Line 108"/>
          <p:cNvSpPr>
            <a:spLocks noChangeShapeType="1"/>
          </p:cNvSpPr>
          <p:nvPr/>
        </p:nvSpPr>
        <p:spPr bwMode="auto">
          <a:xfrm>
            <a:off x="5094288" y="40528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7" name="Line 109"/>
          <p:cNvSpPr>
            <a:spLocks noChangeShapeType="1"/>
          </p:cNvSpPr>
          <p:nvPr/>
        </p:nvSpPr>
        <p:spPr bwMode="auto">
          <a:xfrm>
            <a:off x="6237288" y="40528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95" name="Rectangle 38"/>
          <p:cNvSpPr>
            <a:spLocks noChangeArrowheads="1"/>
          </p:cNvSpPr>
          <p:nvPr/>
        </p:nvSpPr>
        <p:spPr bwMode="auto">
          <a:xfrm>
            <a:off x="6970713" y="3214689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6" name="Rectangle 38"/>
          <p:cNvSpPr>
            <a:spLocks noChangeArrowheads="1"/>
          </p:cNvSpPr>
          <p:nvPr/>
        </p:nvSpPr>
        <p:spPr bwMode="auto">
          <a:xfrm>
            <a:off x="6970713" y="3929064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7" name="Rectangle 38"/>
          <p:cNvSpPr>
            <a:spLocks noChangeArrowheads="1"/>
          </p:cNvSpPr>
          <p:nvPr/>
        </p:nvSpPr>
        <p:spPr bwMode="auto">
          <a:xfrm>
            <a:off x="6970713" y="4714876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8" name="Rectangle 38"/>
          <p:cNvSpPr>
            <a:spLocks noChangeArrowheads="1"/>
          </p:cNvSpPr>
          <p:nvPr/>
        </p:nvSpPr>
        <p:spPr bwMode="auto">
          <a:xfrm>
            <a:off x="6970713" y="5500689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9" name="Rectangle 38"/>
          <p:cNvSpPr>
            <a:spLocks noChangeArrowheads="1"/>
          </p:cNvSpPr>
          <p:nvPr/>
        </p:nvSpPr>
        <p:spPr bwMode="auto">
          <a:xfrm>
            <a:off x="6970713" y="6286501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300" name="Line 115"/>
          <p:cNvSpPr>
            <a:spLocks noChangeShapeType="1"/>
          </p:cNvSpPr>
          <p:nvPr/>
        </p:nvSpPr>
        <p:spPr bwMode="auto">
          <a:xfrm>
            <a:off x="6727825" y="3381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1" name="Line 116"/>
          <p:cNvSpPr>
            <a:spLocks noChangeShapeType="1"/>
          </p:cNvSpPr>
          <p:nvPr/>
        </p:nvSpPr>
        <p:spPr bwMode="auto">
          <a:xfrm>
            <a:off x="6727825" y="4143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2" name="Line 117"/>
          <p:cNvSpPr>
            <a:spLocks noChangeShapeType="1"/>
          </p:cNvSpPr>
          <p:nvPr/>
        </p:nvSpPr>
        <p:spPr bwMode="auto">
          <a:xfrm>
            <a:off x="6727825" y="4905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3" name="Line 118"/>
          <p:cNvSpPr>
            <a:spLocks noChangeShapeType="1"/>
          </p:cNvSpPr>
          <p:nvPr/>
        </p:nvSpPr>
        <p:spPr bwMode="auto">
          <a:xfrm>
            <a:off x="6727825" y="5667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4" name="Line 119"/>
          <p:cNvSpPr>
            <a:spLocks noChangeShapeType="1"/>
          </p:cNvSpPr>
          <p:nvPr/>
        </p:nvSpPr>
        <p:spPr bwMode="auto">
          <a:xfrm>
            <a:off x="6727825" y="6429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7" name="正方形/長方形 126"/>
          <p:cNvSpPr/>
          <p:nvPr/>
        </p:nvSpPr>
        <p:spPr bwMode="auto">
          <a:xfrm>
            <a:off x="2285984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8" name="正方形/長方形 127"/>
          <p:cNvSpPr/>
          <p:nvPr/>
        </p:nvSpPr>
        <p:spPr bwMode="auto">
          <a:xfrm>
            <a:off x="2571736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9" name="正方形/長方形 128"/>
          <p:cNvSpPr/>
          <p:nvPr/>
        </p:nvSpPr>
        <p:spPr bwMode="auto">
          <a:xfrm>
            <a:off x="2857488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0" name="正方形/長方形 129"/>
          <p:cNvSpPr/>
          <p:nvPr/>
        </p:nvSpPr>
        <p:spPr bwMode="auto">
          <a:xfrm>
            <a:off x="3143240" y="4429132"/>
            <a:ext cx="285752" cy="107157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1" name="正方形/長方形 130"/>
          <p:cNvSpPr/>
          <p:nvPr/>
        </p:nvSpPr>
        <p:spPr bwMode="auto">
          <a:xfrm>
            <a:off x="3428992" y="4429132"/>
            <a:ext cx="285752" cy="107157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2" name="正方形/長方形 131"/>
          <p:cNvSpPr/>
          <p:nvPr/>
        </p:nvSpPr>
        <p:spPr bwMode="auto">
          <a:xfrm>
            <a:off x="3714744" y="4429132"/>
            <a:ext cx="285752" cy="107157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3" name="正方形/長方形 132"/>
          <p:cNvSpPr/>
          <p:nvPr/>
        </p:nvSpPr>
        <p:spPr bwMode="auto">
          <a:xfrm>
            <a:off x="4000496" y="4429132"/>
            <a:ext cx="285752" cy="107157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2" name="グループ化 138"/>
          <p:cNvGrpSpPr/>
          <p:nvPr/>
        </p:nvGrpSpPr>
        <p:grpSpPr>
          <a:xfrm>
            <a:off x="2285984" y="4429132"/>
            <a:ext cx="571504" cy="1071570"/>
            <a:chOff x="2285984" y="4286256"/>
            <a:chExt cx="571504" cy="1071570"/>
          </a:xfrm>
        </p:grpSpPr>
        <p:sp>
          <p:nvSpPr>
            <p:cNvPr id="134" name="正方形/長方形 133"/>
            <p:cNvSpPr/>
            <p:nvPr/>
          </p:nvSpPr>
          <p:spPr bwMode="auto">
            <a:xfrm>
              <a:off x="2285984" y="4286256"/>
              <a:ext cx="285752" cy="107157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35" name="正方形/長方形 134"/>
            <p:cNvSpPr/>
            <p:nvPr/>
          </p:nvSpPr>
          <p:spPr bwMode="auto">
            <a:xfrm>
              <a:off x="2571736" y="4286256"/>
              <a:ext cx="285752" cy="107157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3" name="グループ化 50"/>
          <p:cNvGrpSpPr/>
          <p:nvPr/>
        </p:nvGrpSpPr>
        <p:grpSpPr>
          <a:xfrm>
            <a:off x="2643174" y="5572140"/>
            <a:ext cx="1076521" cy="1214446"/>
            <a:chOff x="3500430" y="5429264"/>
            <a:chExt cx="1076521" cy="1214446"/>
          </a:xfrm>
        </p:grpSpPr>
        <p:sp useBgFill="1">
          <p:nvSpPr>
            <p:cNvPr id="52" name="正方形/長方形 51"/>
            <p:cNvSpPr/>
            <p:nvPr/>
          </p:nvSpPr>
          <p:spPr bwMode="auto">
            <a:xfrm>
              <a:off x="3500430" y="5429264"/>
              <a:ext cx="1071570" cy="1214446"/>
            </a:xfrm>
            <a:prstGeom prst="rect">
              <a:avLst/>
            </a:prstGeom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grpSp>
          <p:nvGrpSpPr>
            <p:cNvPr id="4" name="グループ化 146"/>
            <p:cNvGrpSpPr/>
            <p:nvPr/>
          </p:nvGrpSpPr>
          <p:grpSpPr>
            <a:xfrm>
              <a:off x="3778334" y="5429264"/>
              <a:ext cx="798617" cy="785818"/>
              <a:chOff x="4071934" y="5357826"/>
              <a:chExt cx="798617" cy="785818"/>
            </a:xfrm>
          </p:grpSpPr>
          <p:cxnSp>
            <p:nvCxnSpPr>
              <p:cNvPr id="57" name="直線矢印コネクタ 56"/>
              <p:cNvCxnSpPr/>
              <p:nvPr/>
            </p:nvCxnSpPr>
            <p:spPr bwMode="auto">
              <a:xfrm rot="5400000" flipH="1" flipV="1">
                <a:off x="4000893" y="5571743"/>
                <a:ext cx="428628" cy="794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58" name="テキスト ボックス 57"/>
              <p:cNvSpPr txBox="1"/>
              <p:nvPr/>
            </p:nvSpPr>
            <p:spPr>
              <a:xfrm>
                <a:off x="4071934" y="5743534"/>
                <a:ext cx="7986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000" dirty="0" smtClean="0"/>
                  <a:t>Read</a:t>
                </a:r>
                <a:endParaRPr kumimoji="1" lang="ja-JP" altLang="en-US" sz="2000" dirty="0"/>
              </a:p>
            </p:txBody>
          </p:sp>
        </p:grpSp>
        <p:grpSp>
          <p:nvGrpSpPr>
            <p:cNvPr id="5" name="グループ化 147"/>
            <p:cNvGrpSpPr/>
            <p:nvPr/>
          </p:nvGrpSpPr>
          <p:grpSpPr>
            <a:xfrm>
              <a:off x="3643306" y="5429264"/>
              <a:ext cx="777970" cy="1214446"/>
              <a:chOff x="3916259" y="5357826"/>
              <a:chExt cx="777970" cy="1214446"/>
            </a:xfrm>
          </p:grpSpPr>
          <p:cxnSp>
            <p:nvCxnSpPr>
              <p:cNvPr id="55" name="直線矢印コネクタ 54"/>
              <p:cNvCxnSpPr/>
              <p:nvPr/>
            </p:nvCxnSpPr>
            <p:spPr bwMode="auto">
              <a:xfrm rot="5400000" flipH="1" flipV="1">
                <a:off x="3643703" y="5786057"/>
                <a:ext cx="857256" cy="794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56" name="テキスト ボックス 55"/>
              <p:cNvSpPr txBox="1"/>
              <p:nvPr/>
            </p:nvSpPr>
            <p:spPr>
              <a:xfrm>
                <a:off x="3916259" y="6172162"/>
                <a:ext cx="77797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dirty="0" smtClean="0"/>
                  <a:t>Write</a:t>
                </a:r>
                <a:endParaRPr kumimoji="1" lang="ja-JP" altLang="en-US" sz="2000" dirty="0"/>
              </a:p>
            </p:txBody>
          </p:sp>
        </p:grpSp>
      </p:grpSp>
      <p:grpSp>
        <p:nvGrpSpPr>
          <p:cNvPr id="6" name="グループ化 58"/>
          <p:cNvGrpSpPr/>
          <p:nvPr/>
        </p:nvGrpSpPr>
        <p:grpSpPr>
          <a:xfrm>
            <a:off x="2000232" y="3743270"/>
            <a:ext cx="2058577" cy="473136"/>
            <a:chOff x="3143240" y="3600394"/>
            <a:chExt cx="2058577" cy="473136"/>
          </a:xfrm>
        </p:grpSpPr>
        <p:cxnSp>
          <p:nvCxnSpPr>
            <p:cNvPr id="60" name="直線矢印コネクタ 59"/>
            <p:cNvCxnSpPr/>
            <p:nvPr/>
          </p:nvCxnSpPr>
          <p:spPr bwMode="auto">
            <a:xfrm>
              <a:off x="3428992" y="4071942"/>
              <a:ext cx="857256" cy="158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61" name="テキスト ボックス 60"/>
            <p:cNvSpPr txBox="1"/>
            <p:nvPr/>
          </p:nvSpPr>
          <p:spPr>
            <a:xfrm>
              <a:off x="3143240" y="3600394"/>
              <a:ext cx="205857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Window size = 3</a:t>
              </a:r>
              <a:endParaRPr kumimoji="1" lang="ja-JP" altLang="en-US" sz="2000" dirty="0"/>
            </a:p>
          </p:txBody>
        </p:sp>
      </p:grpSp>
      <p:sp>
        <p:nvSpPr>
          <p:cNvPr id="62" name="コンテンツ プレースホルダ 237"/>
          <p:cNvSpPr>
            <a:spLocks noGrp="1"/>
          </p:cNvSpPr>
          <p:nvPr>
            <p:ph sz="half" idx="1"/>
          </p:nvPr>
        </p:nvSpPr>
        <p:spPr>
          <a:xfrm>
            <a:off x="228600" y="908122"/>
            <a:ext cx="8915400" cy="1449308"/>
          </a:xfrm>
        </p:spPr>
        <p:txBody>
          <a:bodyPr/>
          <a:lstStyle/>
          <a:p>
            <a:r>
              <a:rPr lang="en-US" altLang="ja-JP" dirty="0" smtClean="0"/>
              <a:t>Active buffer window in each VC buffer</a:t>
            </a:r>
          </a:p>
          <a:p>
            <a:pPr lvl="1"/>
            <a:r>
              <a:rPr lang="en-US" altLang="ja-JP" dirty="0" smtClean="0">
                <a:sym typeface="Wingdings" pitchFamily="2" charset="2"/>
              </a:rPr>
              <a:t>A part of the buffer is always activated</a:t>
            </a:r>
          </a:p>
          <a:p>
            <a:pPr lvl="1"/>
            <a:r>
              <a:rPr lang="en-US" altLang="ja-JP" dirty="0" smtClean="0">
                <a:sym typeface="Wingdings" pitchFamily="2" charset="2"/>
              </a:rPr>
              <a:t>Active buffer window shifts when it receives/sends flit</a:t>
            </a:r>
          </a:p>
          <a:p>
            <a:pPr lvl="1"/>
            <a:r>
              <a:rPr lang="en-US" altLang="ja-JP" dirty="0" smtClean="0">
                <a:sym typeface="Wingdings" pitchFamily="2" charset="2"/>
              </a:rPr>
              <a:t>Short packets (less than window size)  No wait</a:t>
            </a:r>
            <a:endParaRPr lang="en-US" altLang="ja-JP" dirty="0" smtClean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6805627" y="1385816"/>
            <a:ext cx="22669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altLang="ja-JP" sz="2000" dirty="0" smtClean="0">
                <a:latin typeface="Arial" pitchFamily="34" charset="0"/>
                <a:cs typeface="Arial" pitchFamily="34" charset="0"/>
              </a:rPr>
              <a:t>Chen</a:t>
            </a:r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,ISLPED’03]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Early wakeup: </a:t>
            </a:r>
            <a:r>
              <a:rPr lang="en-US" altLang="ja-JP" sz="3200" dirty="0" smtClean="0"/>
              <a:t>Active buffer window</a:t>
            </a:r>
            <a:endParaRPr lang="ja-JP" altLang="en-US" sz="3200" dirty="0" smtClean="0">
              <a:latin typeface="Arial" charset="0"/>
              <a:cs typeface="Arial" charset="0"/>
            </a:endParaRPr>
          </a:p>
        </p:txBody>
      </p:sp>
      <p:sp>
        <p:nvSpPr>
          <p:cNvPr id="194" name="Rectangle 3"/>
          <p:cNvSpPr>
            <a:spLocks noChangeArrowheads="1"/>
          </p:cNvSpPr>
          <p:nvPr/>
        </p:nvSpPr>
        <p:spPr bwMode="auto">
          <a:xfrm>
            <a:off x="4835525" y="3290889"/>
            <a:ext cx="1816100" cy="33528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6" name="Text Box 46"/>
          <p:cNvSpPr txBox="1">
            <a:spLocks noChangeArrowheads="1"/>
          </p:cNvSpPr>
          <p:nvPr/>
        </p:nvSpPr>
        <p:spPr bwMode="auto">
          <a:xfrm>
            <a:off x="4916488" y="5805489"/>
            <a:ext cx="1655762" cy="7096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ja-JP" altLang="en-US" sz="2000">
                <a:cs typeface="Arial" charset="0"/>
              </a:rPr>
              <a:t>5</a:t>
            </a:r>
            <a:r>
              <a:rPr lang="en-US" altLang="ja-JP" sz="2000">
                <a:cs typeface="Arial" charset="0"/>
              </a:rPr>
              <a:t>x5 CROSSBAR</a:t>
            </a:r>
          </a:p>
        </p:txBody>
      </p:sp>
      <p:sp>
        <p:nvSpPr>
          <p:cNvPr id="197" name="Rectangle 47"/>
          <p:cNvSpPr>
            <a:spLocks noChangeArrowheads="1"/>
          </p:cNvSpPr>
          <p:nvPr/>
        </p:nvSpPr>
        <p:spPr bwMode="auto">
          <a:xfrm>
            <a:off x="4975225" y="2822576"/>
            <a:ext cx="1447800" cy="403225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endParaRPr lang="ja-JP" altLang="en-US" sz="2000"/>
          </a:p>
        </p:txBody>
      </p:sp>
      <p:sp>
        <p:nvSpPr>
          <p:cNvPr id="198" name="Text Box 48"/>
          <p:cNvSpPr txBox="1">
            <a:spLocks noChangeArrowheads="1"/>
          </p:cNvSpPr>
          <p:nvPr/>
        </p:nvSpPr>
        <p:spPr bwMode="auto">
          <a:xfrm>
            <a:off x="5062538" y="2840039"/>
            <a:ext cx="129540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ARBITER</a:t>
            </a:r>
          </a:p>
        </p:txBody>
      </p:sp>
      <p:sp>
        <p:nvSpPr>
          <p:cNvPr id="202" name="Text Box 57"/>
          <p:cNvSpPr txBox="1">
            <a:spLocks noChangeArrowheads="1"/>
          </p:cNvSpPr>
          <p:nvPr/>
        </p:nvSpPr>
        <p:spPr bwMode="auto">
          <a:xfrm>
            <a:off x="930275" y="4683126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205" name="Text Box 60"/>
          <p:cNvSpPr txBox="1">
            <a:spLocks noChangeArrowheads="1"/>
          </p:cNvSpPr>
          <p:nvPr/>
        </p:nvSpPr>
        <p:spPr bwMode="auto">
          <a:xfrm>
            <a:off x="7826375" y="3159126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206" name="Text Box 61"/>
          <p:cNvSpPr txBox="1">
            <a:spLocks noChangeArrowheads="1"/>
          </p:cNvSpPr>
          <p:nvPr/>
        </p:nvSpPr>
        <p:spPr bwMode="auto">
          <a:xfrm>
            <a:off x="7826375" y="3910014"/>
            <a:ext cx="4381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207" name="Text Box 62"/>
          <p:cNvSpPr txBox="1">
            <a:spLocks noChangeArrowheads="1"/>
          </p:cNvSpPr>
          <p:nvPr/>
        </p:nvSpPr>
        <p:spPr bwMode="auto">
          <a:xfrm>
            <a:off x="7826375" y="4672014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208" name="Text Box 63"/>
          <p:cNvSpPr txBox="1">
            <a:spLocks noChangeArrowheads="1"/>
          </p:cNvSpPr>
          <p:nvPr/>
        </p:nvSpPr>
        <p:spPr bwMode="auto">
          <a:xfrm>
            <a:off x="7824788" y="5434014"/>
            <a:ext cx="414337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209" name="Text Box 64"/>
          <p:cNvSpPr txBox="1">
            <a:spLocks noChangeArrowheads="1"/>
          </p:cNvSpPr>
          <p:nvPr/>
        </p:nvSpPr>
        <p:spPr bwMode="auto">
          <a:xfrm>
            <a:off x="7793038" y="6196014"/>
            <a:ext cx="923925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222" name="Line 81"/>
          <p:cNvSpPr>
            <a:spLocks noChangeShapeType="1"/>
          </p:cNvSpPr>
          <p:nvPr/>
        </p:nvSpPr>
        <p:spPr bwMode="auto">
          <a:xfrm>
            <a:off x="1547813" y="4938714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39" name="Line 101"/>
          <p:cNvSpPr>
            <a:spLocks noChangeShapeType="1"/>
          </p:cNvSpPr>
          <p:nvPr/>
        </p:nvSpPr>
        <p:spPr bwMode="auto">
          <a:xfrm>
            <a:off x="4333875" y="4938714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2" name="Line 104"/>
          <p:cNvSpPr>
            <a:spLocks noChangeShapeType="1"/>
          </p:cNvSpPr>
          <p:nvPr/>
        </p:nvSpPr>
        <p:spPr bwMode="auto">
          <a:xfrm flipH="1">
            <a:off x="5246688" y="4052889"/>
            <a:ext cx="9906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3" name="Line 105"/>
          <p:cNvSpPr>
            <a:spLocks noChangeShapeType="1"/>
          </p:cNvSpPr>
          <p:nvPr/>
        </p:nvSpPr>
        <p:spPr bwMode="auto">
          <a:xfrm>
            <a:off x="5246688" y="4052889"/>
            <a:ext cx="9906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4" name="Line 106"/>
          <p:cNvSpPr>
            <a:spLocks noChangeShapeType="1"/>
          </p:cNvSpPr>
          <p:nvPr/>
        </p:nvSpPr>
        <p:spPr bwMode="auto">
          <a:xfrm>
            <a:off x="5094288" y="56530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5" name="Line 107"/>
          <p:cNvSpPr>
            <a:spLocks noChangeShapeType="1"/>
          </p:cNvSpPr>
          <p:nvPr/>
        </p:nvSpPr>
        <p:spPr bwMode="auto">
          <a:xfrm>
            <a:off x="6237288" y="56530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6" name="Line 108"/>
          <p:cNvSpPr>
            <a:spLocks noChangeShapeType="1"/>
          </p:cNvSpPr>
          <p:nvPr/>
        </p:nvSpPr>
        <p:spPr bwMode="auto">
          <a:xfrm>
            <a:off x="5094288" y="40528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7" name="Line 109"/>
          <p:cNvSpPr>
            <a:spLocks noChangeShapeType="1"/>
          </p:cNvSpPr>
          <p:nvPr/>
        </p:nvSpPr>
        <p:spPr bwMode="auto">
          <a:xfrm>
            <a:off x="6237288" y="4052889"/>
            <a:ext cx="15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95" name="Rectangle 38"/>
          <p:cNvSpPr>
            <a:spLocks noChangeArrowheads="1"/>
          </p:cNvSpPr>
          <p:nvPr/>
        </p:nvSpPr>
        <p:spPr bwMode="auto">
          <a:xfrm>
            <a:off x="6970713" y="3214689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6" name="Rectangle 38"/>
          <p:cNvSpPr>
            <a:spLocks noChangeArrowheads="1"/>
          </p:cNvSpPr>
          <p:nvPr/>
        </p:nvSpPr>
        <p:spPr bwMode="auto">
          <a:xfrm>
            <a:off x="6970713" y="3929064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7" name="Rectangle 38"/>
          <p:cNvSpPr>
            <a:spLocks noChangeArrowheads="1"/>
          </p:cNvSpPr>
          <p:nvPr/>
        </p:nvSpPr>
        <p:spPr bwMode="auto">
          <a:xfrm>
            <a:off x="6970713" y="4714876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8" name="Rectangle 38"/>
          <p:cNvSpPr>
            <a:spLocks noChangeArrowheads="1"/>
          </p:cNvSpPr>
          <p:nvPr/>
        </p:nvSpPr>
        <p:spPr bwMode="auto">
          <a:xfrm>
            <a:off x="6970713" y="5500689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99" name="Rectangle 38"/>
          <p:cNvSpPr>
            <a:spLocks noChangeArrowheads="1"/>
          </p:cNvSpPr>
          <p:nvPr/>
        </p:nvSpPr>
        <p:spPr bwMode="auto">
          <a:xfrm>
            <a:off x="6970713" y="6286501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300" name="Line 115"/>
          <p:cNvSpPr>
            <a:spLocks noChangeShapeType="1"/>
          </p:cNvSpPr>
          <p:nvPr/>
        </p:nvSpPr>
        <p:spPr bwMode="auto">
          <a:xfrm>
            <a:off x="6727825" y="3381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1" name="Line 116"/>
          <p:cNvSpPr>
            <a:spLocks noChangeShapeType="1"/>
          </p:cNvSpPr>
          <p:nvPr/>
        </p:nvSpPr>
        <p:spPr bwMode="auto">
          <a:xfrm>
            <a:off x="6727825" y="4143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2" name="Line 117"/>
          <p:cNvSpPr>
            <a:spLocks noChangeShapeType="1"/>
          </p:cNvSpPr>
          <p:nvPr/>
        </p:nvSpPr>
        <p:spPr bwMode="auto">
          <a:xfrm>
            <a:off x="6727825" y="4905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3" name="Line 118"/>
          <p:cNvSpPr>
            <a:spLocks noChangeShapeType="1"/>
          </p:cNvSpPr>
          <p:nvPr/>
        </p:nvSpPr>
        <p:spPr bwMode="auto">
          <a:xfrm>
            <a:off x="6727825" y="5667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4" name="Line 119"/>
          <p:cNvSpPr>
            <a:spLocks noChangeShapeType="1"/>
          </p:cNvSpPr>
          <p:nvPr/>
        </p:nvSpPr>
        <p:spPr bwMode="auto">
          <a:xfrm>
            <a:off x="6727825" y="6429376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7" name="正方形/長方形 126"/>
          <p:cNvSpPr/>
          <p:nvPr/>
        </p:nvSpPr>
        <p:spPr bwMode="auto">
          <a:xfrm>
            <a:off x="2285984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8" name="正方形/長方形 127"/>
          <p:cNvSpPr/>
          <p:nvPr/>
        </p:nvSpPr>
        <p:spPr bwMode="auto">
          <a:xfrm>
            <a:off x="2571736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9" name="正方形/長方形 128"/>
          <p:cNvSpPr/>
          <p:nvPr/>
        </p:nvSpPr>
        <p:spPr bwMode="auto">
          <a:xfrm>
            <a:off x="2857488" y="4429132"/>
            <a:ext cx="285752" cy="107157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0" name="正方形/長方形 129"/>
          <p:cNvSpPr/>
          <p:nvPr/>
        </p:nvSpPr>
        <p:spPr bwMode="auto">
          <a:xfrm>
            <a:off x="3143240" y="4429132"/>
            <a:ext cx="285752" cy="107157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1" name="正方形/長方形 130"/>
          <p:cNvSpPr/>
          <p:nvPr/>
        </p:nvSpPr>
        <p:spPr bwMode="auto">
          <a:xfrm>
            <a:off x="3428992" y="4429132"/>
            <a:ext cx="285752" cy="107157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2" name="正方形/長方形 131"/>
          <p:cNvSpPr/>
          <p:nvPr/>
        </p:nvSpPr>
        <p:spPr bwMode="auto">
          <a:xfrm>
            <a:off x="3714744" y="4429132"/>
            <a:ext cx="285752" cy="107157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3" name="正方形/長方形 132"/>
          <p:cNvSpPr/>
          <p:nvPr/>
        </p:nvSpPr>
        <p:spPr bwMode="auto">
          <a:xfrm>
            <a:off x="4000496" y="4429132"/>
            <a:ext cx="285752" cy="107157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2" name="グループ化 138"/>
          <p:cNvGrpSpPr/>
          <p:nvPr/>
        </p:nvGrpSpPr>
        <p:grpSpPr>
          <a:xfrm>
            <a:off x="2285984" y="4429132"/>
            <a:ext cx="571504" cy="1071570"/>
            <a:chOff x="2285984" y="4286256"/>
            <a:chExt cx="571504" cy="1071570"/>
          </a:xfrm>
        </p:grpSpPr>
        <p:sp>
          <p:nvSpPr>
            <p:cNvPr id="134" name="正方形/長方形 133"/>
            <p:cNvSpPr/>
            <p:nvPr/>
          </p:nvSpPr>
          <p:spPr bwMode="auto">
            <a:xfrm>
              <a:off x="2285984" y="4286256"/>
              <a:ext cx="285752" cy="107157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35" name="正方形/長方形 134"/>
            <p:cNvSpPr/>
            <p:nvPr/>
          </p:nvSpPr>
          <p:spPr bwMode="auto">
            <a:xfrm>
              <a:off x="2571736" y="4286256"/>
              <a:ext cx="285752" cy="1071570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3" name="グループ化 50"/>
          <p:cNvGrpSpPr/>
          <p:nvPr/>
        </p:nvGrpSpPr>
        <p:grpSpPr>
          <a:xfrm>
            <a:off x="2357422" y="5572140"/>
            <a:ext cx="1076521" cy="1214446"/>
            <a:chOff x="3500430" y="5429264"/>
            <a:chExt cx="1076521" cy="1214446"/>
          </a:xfrm>
        </p:grpSpPr>
        <p:sp useBgFill="1">
          <p:nvSpPr>
            <p:cNvPr id="52" name="正方形/長方形 51"/>
            <p:cNvSpPr/>
            <p:nvPr/>
          </p:nvSpPr>
          <p:spPr bwMode="auto">
            <a:xfrm>
              <a:off x="3500430" y="5429264"/>
              <a:ext cx="1071570" cy="1214446"/>
            </a:xfrm>
            <a:prstGeom prst="rect">
              <a:avLst/>
            </a:prstGeom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grpSp>
          <p:nvGrpSpPr>
            <p:cNvPr id="4" name="グループ化 146"/>
            <p:cNvGrpSpPr/>
            <p:nvPr/>
          </p:nvGrpSpPr>
          <p:grpSpPr>
            <a:xfrm>
              <a:off x="3778334" y="5429264"/>
              <a:ext cx="798617" cy="785818"/>
              <a:chOff x="4071934" y="5357826"/>
              <a:chExt cx="798617" cy="785818"/>
            </a:xfrm>
          </p:grpSpPr>
          <p:cxnSp>
            <p:nvCxnSpPr>
              <p:cNvPr id="57" name="直線矢印コネクタ 56"/>
              <p:cNvCxnSpPr/>
              <p:nvPr/>
            </p:nvCxnSpPr>
            <p:spPr bwMode="auto">
              <a:xfrm rot="5400000" flipH="1" flipV="1">
                <a:off x="4000893" y="5571743"/>
                <a:ext cx="428628" cy="794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58" name="テキスト ボックス 57"/>
              <p:cNvSpPr txBox="1"/>
              <p:nvPr/>
            </p:nvSpPr>
            <p:spPr>
              <a:xfrm>
                <a:off x="4071934" y="5743534"/>
                <a:ext cx="79861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000" dirty="0" smtClean="0"/>
                  <a:t>Read</a:t>
                </a:r>
                <a:endParaRPr kumimoji="1" lang="ja-JP" altLang="en-US" sz="2000" dirty="0"/>
              </a:p>
            </p:txBody>
          </p:sp>
        </p:grpSp>
        <p:grpSp>
          <p:nvGrpSpPr>
            <p:cNvPr id="5" name="グループ化 147"/>
            <p:cNvGrpSpPr/>
            <p:nvPr/>
          </p:nvGrpSpPr>
          <p:grpSpPr>
            <a:xfrm>
              <a:off x="3643306" y="5429264"/>
              <a:ext cx="777970" cy="1214446"/>
              <a:chOff x="3916259" y="5357826"/>
              <a:chExt cx="777970" cy="1214446"/>
            </a:xfrm>
          </p:grpSpPr>
          <p:cxnSp>
            <p:nvCxnSpPr>
              <p:cNvPr id="55" name="直線矢印コネクタ 54"/>
              <p:cNvCxnSpPr/>
              <p:nvPr/>
            </p:nvCxnSpPr>
            <p:spPr bwMode="auto">
              <a:xfrm rot="5400000" flipH="1" flipV="1">
                <a:off x="3643703" y="5786057"/>
                <a:ext cx="857256" cy="794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56" name="テキスト ボックス 55"/>
              <p:cNvSpPr txBox="1"/>
              <p:nvPr/>
            </p:nvSpPr>
            <p:spPr>
              <a:xfrm>
                <a:off x="3916259" y="6172162"/>
                <a:ext cx="77797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dirty="0" smtClean="0"/>
                  <a:t>Write</a:t>
                </a:r>
                <a:endParaRPr kumimoji="1" lang="ja-JP" altLang="en-US" sz="2000" dirty="0"/>
              </a:p>
            </p:txBody>
          </p:sp>
        </p:grpSp>
      </p:grpSp>
      <p:grpSp>
        <p:nvGrpSpPr>
          <p:cNvPr id="6" name="グループ化 50"/>
          <p:cNvGrpSpPr/>
          <p:nvPr/>
        </p:nvGrpSpPr>
        <p:grpSpPr>
          <a:xfrm>
            <a:off x="2285984" y="3743270"/>
            <a:ext cx="2147323" cy="473136"/>
            <a:chOff x="3714744" y="3600394"/>
            <a:chExt cx="2147323" cy="473136"/>
          </a:xfrm>
        </p:grpSpPr>
        <p:cxnSp>
          <p:nvCxnSpPr>
            <p:cNvPr id="53" name="直線矢印コネクタ 52"/>
            <p:cNvCxnSpPr/>
            <p:nvPr/>
          </p:nvCxnSpPr>
          <p:spPr bwMode="auto">
            <a:xfrm>
              <a:off x="3714744" y="4071942"/>
              <a:ext cx="571504" cy="158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54" name="テキスト ボックス 53"/>
            <p:cNvSpPr txBox="1"/>
            <p:nvPr/>
          </p:nvSpPr>
          <p:spPr>
            <a:xfrm>
              <a:off x="3803490" y="3600394"/>
              <a:ext cx="205857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Window size = 3</a:t>
              </a:r>
              <a:endParaRPr kumimoji="1" lang="ja-JP" altLang="en-US" sz="2000" dirty="0"/>
            </a:p>
          </p:txBody>
        </p:sp>
      </p:grpSp>
      <p:cxnSp>
        <p:nvCxnSpPr>
          <p:cNvPr id="60" name="直線矢印コネクタ 59"/>
          <p:cNvCxnSpPr/>
          <p:nvPr/>
        </p:nvCxnSpPr>
        <p:spPr bwMode="auto">
          <a:xfrm>
            <a:off x="4000496" y="4214818"/>
            <a:ext cx="285752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62" name="Text Box 112"/>
          <p:cNvSpPr txBox="1">
            <a:spLocks noChangeArrowheads="1"/>
          </p:cNvSpPr>
          <p:nvPr/>
        </p:nvSpPr>
        <p:spPr bwMode="auto">
          <a:xfrm>
            <a:off x="71438" y="6324600"/>
            <a:ext cx="9001125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en-US" altLang="ja-JP" sz="2400" dirty="0" smtClean="0">
                <a:cs typeface="Arial" charset="0"/>
              </a:rPr>
              <a:t>No wait, but the window consumes leakage </a:t>
            </a:r>
            <a:r>
              <a:rPr lang="en-US" altLang="ja-JP" sz="2400" dirty="0" smtClean="0">
                <a:cs typeface="Arial" charset="0"/>
                <a:sym typeface="Wingdings" pitchFamily="2" charset="2"/>
              </a:rPr>
              <a:t>Small PG benefit</a:t>
            </a:r>
            <a:endParaRPr lang="en-US" altLang="ja-JP" sz="2400" dirty="0">
              <a:cs typeface="Arial" charset="0"/>
            </a:endParaRPr>
          </a:p>
        </p:txBody>
      </p:sp>
      <p:sp>
        <p:nvSpPr>
          <p:cNvPr id="61" name="コンテンツ プレースホルダ 237"/>
          <p:cNvSpPr>
            <a:spLocks noGrp="1"/>
          </p:cNvSpPr>
          <p:nvPr>
            <p:ph sz="half" idx="1"/>
          </p:nvPr>
        </p:nvSpPr>
        <p:spPr>
          <a:xfrm>
            <a:off x="228600" y="908122"/>
            <a:ext cx="8915400" cy="1449308"/>
          </a:xfrm>
        </p:spPr>
        <p:txBody>
          <a:bodyPr/>
          <a:lstStyle/>
          <a:p>
            <a:r>
              <a:rPr lang="en-US" altLang="ja-JP" dirty="0" smtClean="0"/>
              <a:t>Active buffer window in each VC buffer</a:t>
            </a:r>
          </a:p>
          <a:p>
            <a:pPr lvl="1"/>
            <a:r>
              <a:rPr lang="en-US" altLang="ja-JP" dirty="0" smtClean="0">
                <a:sym typeface="Wingdings" pitchFamily="2" charset="2"/>
              </a:rPr>
              <a:t>A part of the buffer is always activated</a:t>
            </a:r>
          </a:p>
          <a:p>
            <a:pPr lvl="1"/>
            <a:r>
              <a:rPr lang="en-US" altLang="ja-JP" dirty="0" smtClean="0">
                <a:sym typeface="Wingdings" pitchFamily="2" charset="2"/>
              </a:rPr>
              <a:t>Active buffer window shifts when it receives/sends flit</a:t>
            </a:r>
          </a:p>
          <a:p>
            <a:pPr lvl="1"/>
            <a:r>
              <a:rPr lang="en-US" altLang="ja-JP" dirty="0" smtClean="0">
                <a:sym typeface="Wingdings" pitchFamily="2" charset="2"/>
              </a:rPr>
              <a:t>Short packets (less than window size)  No wait</a:t>
            </a:r>
            <a:endParaRPr lang="en-US" altLang="ja-JP" dirty="0" smtClean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805627" y="1385816"/>
            <a:ext cx="22669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altLang="ja-JP" sz="2000" dirty="0" smtClean="0">
                <a:latin typeface="Arial" pitchFamily="34" charset="0"/>
                <a:cs typeface="Arial" pitchFamily="34" charset="0"/>
              </a:rPr>
              <a:t>Chen</a:t>
            </a:r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,ISLPED’03]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7986738" cy="5638800"/>
          </a:xfrm>
        </p:spPr>
        <p:txBody>
          <a:bodyPr/>
          <a:lstStyle/>
          <a:p>
            <a:r>
              <a:rPr lang="en-US" altLang="ja-JP" dirty="0" smtClean="0"/>
              <a:t>Fine-grained power gating router</a:t>
            </a:r>
          </a:p>
          <a:p>
            <a:pPr lvl="1"/>
            <a:r>
              <a:rPr kumimoji="1" lang="en-US" altLang="ja-JP" dirty="0" smtClean="0"/>
              <a:t>Input </a:t>
            </a:r>
            <a:r>
              <a:rPr lang="en-US" altLang="ja-JP" dirty="0" smtClean="0"/>
              <a:t>VC </a:t>
            </a:r>
            <a:r>
              <a:rPr kumimoji="1" lang="en-US" altLang="ja-JP" dirty="0" smtClean="0"/>
              <a:t>buffers</a:t>
            </a:r>
          </a:p>
          <a:p>
            <a:pPr lvl="1"/>
            <a:r>
              <a:rPr lang="en-US" altLang="ja-JP" dirty="0" smtClean="0"/>
              <a:t>Crossbar </a:t>
            </a:r>
            <a:r>
              <a:rPr lang="en-US" altLang="ja-JP" dirty="0" err="1" smtClean="0"/>
              <a:t>MUXes</a:t>
            </a:r>
            <a:r>
              <a:rPr lang="en-US" altLang="ja-JP" dirty="0" smtClean="0"/>
              <a:t>, VC </a:t>
            </a:r>
            <a:r>
              <a:rPr lang="en-US" altLang="ja-JP" dirty="0" err="1" smtClean="0"/>
              <a:t>MUXes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Output latches</a:t>
            </a:r>
          </a:p>
          <a:p>
            <a:pPr lvl="1"/>
            <a:endParaRPr lang="en-US" altLang="ja-JP" sz="800" dirty="0" smtClean="0"/>
          </a:p>
          <a:p>
            <a:r>
              <a:rPr lang="en-US" altLang="ja-JP" dirty="0" smtClean="0"/>
              <a:t>Power domain implementation @ 65nm</a:t>
            </a:r>
          </a:p>
          <a:p>
            <a:pPr lvl="1"/>
            <a:r>
              <a:rPr lang="en-US" altLang="ja-JP" dirty="0" smtClean="0"/>
              <a:t>Design flow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Wakeup latency </a:t>
            </a:r>
            <a:r>
              <a:rPr lang="en-US" altLang="ja-JP" dirty="0" smtClean="0"/>
              <a:t>estimation and its impact</a:t>
            </a:r>
          </a:p>
          <a:p>
            <a:pPr lvl="1"/>
            <a:endParaRPr kumimoji="1" lang="en-US" altLang="ja-JP" sz="800" dirty="0" smtClean="0"/>
          </a:p>
          <a:p>
            <a:r>
              <a:rPr lang="en-US" altLang="ja-JP" dirty="0" smtClean="0"/>
              <a:t>Three early wakeup methods</a:t>
            </a:r>
          </a:p>
          <a:p>
            <a:pPr lvl="1"/>
            <a:endParaRPr lang="en-US" altLang="ja-JP" sz="800" dirty="0" smtClean="0"/>
          </a:p>
          <a:p>
            <a:r>
              <a:rPr kumimoji="1" lang="en-US" altLang="ja-JP" dirty="0" smtClean="0"/>
              <a:t>Evaluation results</a:t>
            </a:r>
          </a:p>
          <a:p>
            <a:pPr lvl="1"/>
            <a:r>
              <a:rPr lang="en-US" altLang="ja-JP" dirty="0" smtClean="0"/>
              <a:t>Application performance w/ early wakeup</a:t>
            </a:r>
          </a:p>
          <a:p>
            <a:pPr lvl="1"/>
            <a:r>
              <a:rPr kumimoji="1" lang="en-US" altLang="ja-JP" dirty="0" smtClean="0"/>
              <a:t>Leakage power reduction</a:t>
            </a:r>
            <a:endParaRPr kumimoji="1" lang="ja-JP" alt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00038" y="5000636"/>
            <a:ext cx="7629548" cy="1571636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Outline: </a:t>
            </a:r>
            <a:r>
              <a:rPr lang="en-US" altLang="ja-JP" sz="3200" dirty="0" smtClean="0"/>
              <a:t>Fine-grain power gating router</a:t>
            </a:r>
            <a:endParaRPr kumimoji="1" lang="ja-JP" altLang="en-US" sz="3200" dirty="0"/>
          </a:p>
        </p:txBody>
      </p:sp>
      <p:sp>
        <p:nvSpPr>
          <p:cNvPr id="8" name="右中かっこ 5"/>
          <p:cNvSpPr>
            <a:spLocks/>
          </p:cNvSpPr>
          <p:nvPr/>
        </p:nvSpPr>
        <p:spPr bwMode="auto">
          <a:xfrm>
            <a:off x="5286399" y="1500182"/>
            <a:ext cx="285750" cy="1214438"/>
          </a:xfrm>
          <a:prstGeom prst="rightBrace">
            <a:avLst>
              <a:gd name="adj1" fmla="val 101823"/>
              <a:gd name="adj2" fmla="val 50000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endParaRPr lang="ja-JP" altLang="en-US" sz="20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0" name="テキスト ボックス 6"/>
          <p:cNvSpPr txBox="1">
            <a:spLocks noChangeArrowheads="1"/>
          </p:cNvSpPr>
          <p:nvPr/>
        </p:nvSpPr>
        <p:spPr bwMode="auto">
          <a:xfrm>
            <a:off x="5572149" y="1785932"/>
            <a:ext cx="24288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000" dirty="0" smtClean="0"/>
              <a:t>35 power domains</a:t>
            </a:r>
          </a:p>
          <a:p>
            <a:r>
              <a:rPr lang="en-US" altLang="ja-JP" sz="2000" dirty="0" smtClean="0"/>
              <a:t>in each router</a:t>
            </a:r>
            <a:endParaRPr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5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57250"/>
            <a:ext cx="8772525" cy="2071688"/>
          </a:xfrm>
        </p:spPr>
        <p:txBody>
          <a:bodyPr/>
          <a:lstStyle/>
          <a:p>
            <a:r>
              <a:rPr lang="en-US" altLang="ja-JP" dirty="0" smtClean="0"/>
              <a:t>Full system CMP simulation</a:t>
            </a:r>
            <a:endParaRPr lang="en-US" altLang="ja-JP" dirty="0" smtClean="0">
              <a:ea typeface="+mj-ea"/>
            </a:endParaRPr>
          </a:p>
          <a:p>
            <a:pPr lvl="1"/>
            <a:r>
              <a:rPr lang="en-US" altLang="ja-JP" dirty="0" smtClean="0"/>
              <a:t>8 CPUs, 64 L2 banks, 4x4 mesh</a:t>
            </a:r>
          </a:p>
          <a:p>
            <a:pPr lvl="1"/>
            <a:r>
              <a:rPr lang="en-US" altLang="ja-JP" dirty="0" smtClean="0"/>
              <a:t>Sun Solaris 9; Sun Studio 12</a:t>
            </a:r>
          </a:p>
          <a:p>
            <a:pPr lvl="1"/>
            <a:r>
              <a:rPr lang="en-US" altLang="ja-JP" dirty="0" smtClean="0"/>
              <a:t>SPLASH-2 benchmark (8 threads)</a:t>
            </a:r>
            <a:endParaRPr lang="en-US" altLang="ja-JP" dirty="0" smtClean="0">
              <a:ea typeface="+mj-ea"/>
            </a:endParaRPr>
          </a:p>
        </p:txBody>
      </p:sp>
      <p:grpSp>
        <p:nvGrpSpPr>
          <p:cNvPr id="2" name="グループ化 397"/>
          <p:cNvGrpSpPr/>
          <p:nvPr/>
        </p:nvGrpSpPr>
        <p:grpSpPr>
          <a:xfrm>
            <a:off x="357188" y="2714625"/>
            <a:ext cx="4214812" cy="4071938"/>
            <a:chOff x="357188" y="2714625"/>
            <a:chExt cx="4214812" cy="4071938"/>
          </a:xfrm>
        </p:grpSpPr>
        <p:sp>
          <p:nvSpPr>
            <p:cNvPr id="399" name="Rectangle 50"/>
            <p:cNvSpPr>
              <a:spLocks noChangeArrowheads="1"/>
            </p:cNvSpPr>
            <p:nvPr/>
          </p:nvSpPr>
          <p:spPr bwMode="auto">
            <a:xfrm>
              <a:off x="1071563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0" name="Rectangle 50"/>
            <p:cNvSpPr>
              <a:spLocks noChangeArrowheads="1"/>
            </p:cNvSpPr>
            <p:nvPr/>
          </p:nvSpPr>
          <p:spPr bwMode="auto">
            <a:xfrm>
              <a:off x="1428750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1" name="Rectangle 50"/>
            <p:cNvSpPr>
              <a:spLocks noChangeArrowheads="1"/>
            </p:cNvSpPr>
            <p:nvPr/>
          </p:nvSpPr>
          <p:spPr bwMode="auto">
            <a:xfrm>
              <a:off x="1785938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2" name="Rectangle 50"/>
            <p:cNvSpPr>
              <a:spLocks noChangeArrowheads="1"/>
            </p:cNvSpPr>
            <p:nvPr/>
          </p:nvSpPr>
          <p:spPr bwMode="auto">
            <a:xfrm>
              <a:off x="2143125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3" name="Rectangle 50"/>
            <p:cNvSpPr>
              <a:spLocks noChangeArrowheads="1"/>
            </p:cNvSpPr>
            <p:nvPr/>
          </p:nvSpPr>
          <p:spPr bwMode="auto">
            <a:xfrm>
              <a:off x="2489200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4" name="Rectangle 50"/>
            <p:cNvSpPr>
              <a:spLocks noChangeArrowheads="1"/>
            </p:cNvSpPr>
            <p:nvPr/>
          </p:nvSpPr>
          <p:spPr bwMode="auto">
            <a:xfrm>
              <a:off x="2846388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5" name="Rectangle 50"/>
            <p:cNvSpPr>
              <a:spLocks noChangeArrowheads="1"/>
            </p:cNvSpPr>
            <p:nvPr/>
          </p:nvSpPr>
          <p:spPr bwMode="auto">
            <a:xfrm>
              <a:off x="3203575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6" name="Rectangle 50"/>
            <p:cNvSpPr>
              <a:spLocks noChangeArrowheads="1"/>
            </p:cNvSpPr>
            <p:nvPr/>
          </p:nvSpPr>
          <p:spPr bwMode="auto">
            <a:xfrm>
              <a:off x="3560763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7" name="Rectangle 50"/>
            <p:cNvSpPr>
              <a:spLocks noChangeArrowheads="1"/>
            </p:cNvSpPr>
            <p:nvPr/>
          </p:nvSpPr>
          <p:spPr bwMode="auto">
            <a:xfrm>
              <a:off x="1071563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8" name="Rectangle 50"/>
            <p:cNvSpPr>
              <a:spLocks noChangeArrowheads="1"/>
            </p:cNvSpPr>
            <p:nvPr/>
          </p:nvSpPr>
          <p:spPr bwMode="auto">
            <a:xfrm>
              <a:off x="1428750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9" name="Rectangle 50"/>
            <p:cNvSpPr>
              <a:spLocks noChangeArrowheads="1"/>
            </p:cNvSpPr>
            <p:nvPr/>
          </p:nvSpPr>
          <p:spPr bwMode="auto">
            <a:xfrm>
              <a:off x="1785938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0" name="Rectangle 50"/>
            <p:cNvSpPr>
              <a:spLocks noChangeArrowheads="1"/>
            </p:cNvSpPr>
            <p:nvPr/>
          </p:nvSpPr>
          <p:spPr bwMode="auto">
            <a:xfrm>
              <a:off x="2143125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1" name="Rectangle 50"/>
            <p:cNvSpPr>
              <a:spLocks noChangeArrowheads="1"/>
            </p:cNvSpPr>
            <p:nvPr/>
          </p:nvSpPr>
          <p:spPr bwMode="auto">
            <a:xfrm>
              <a:off x="2489200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2" name="Rectangle 50"/>
            <p:cNvSpPr>
              <a:spLocks noChangeArrowheads="1"/>
            </p:cNvSpPr>
            <p:nvPr/>
          </p:nvSpPr>
          <p:spPr bwMode="auto">
            <a:xfrm>
              <a:off x="2846388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3" name="Rectangle 50"/>
            <p:cNvSpPr>
              <a:spLocks noChangeArrowheads="1"/>
            </p:cNvSpPr>
            <p:nvPr/>
          </p:nvSpPr>
          <p:spPr bwMode="auto">
            <a:xfrm>
              <a:off x="3203575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4" name="Rectangle 50"/>
            <p:cNvSpPr>
              <a:spLocks noChangeArrowheads="1"/>
            </p:cNvSpPr>
            <p:nvPr/>
          </p:nvSpPr>
          <p:spPr bwMode="auto">
            <a:xfrm>
              <a:off x="3560763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5" name="Rectangle 50"/>
            <p:cNvSpPr>
              <a:spLocks noChangeArrowheads="1"/>
            </p:cNvSpPr>
            <p:nvPr/>
          </p:nvSpPr>
          <p:spPr bwMode="auto">
            <a:xfrm>
              <a:off x="1071563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6" name="Rectangle 50"/>
            <p:cNvSpPr>
              <a:spLocks noChangeArrowheads="1"/>
            </p:cNvSpPr>
            <p:nvPr/>
          </p:nvSpPr>
          <p:spPr bwMode="auto">
            <a:xfrm>
              <a:off x="1428750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7" name="Rectangle 50"/>
            <p:cNvSpPr>
              <a:spLocks noChangeArrowheads="1"/>
            </p:cNvSpPr>
            <p:nvPr/>
          </p:nvSpPr>
          <p:spPr bwMode="auto">
            <a:xfrm>
              <a:off x="1785938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8" name="Rectangle 50"/>
            <p:cNvSpPr>
              <a:spLocks noChangeArrowheads="1"/>
            </p:cNvSpPr>
            <p:nvPr/>
          </p:nvSpPr>
          <p:spPr bwMode="auto">
            <a:xfrm>
              <a:off x="2143125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9" name="Rectangle 50"/>
            <p:cNvSpPr>
              <a:spLocks noChangeArrowheads="1"/>
            </p:cNvSpPr>
            <p:nvPr/>
          </p:nvSpPr>
          <p:spPr bwMode="auto">
            <a:xfrm>
              <a:off x="2489200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0" name="Rectangle 50"/>
            <p:cNvSpPr>
              <a:spLocks noChangeArrowheads="1"/>
            </p:cNvSpPr>
            <p:nvPr/>
          </p:nvSpPr>
          <p:spPr bwMode="auto">
            <a:xfrm>
              <a:off x="2846388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1" name="Rectangle 50"/>
            <p:cNvSpPr>
              <a:spLocks noChangeArrowheads="1"/>
            </p:cNvSpPr>
            <p:nvPr/>
          </p:nvSpPr>
          <p:spPr bwMode="auto">
            <a:xfrm>
              <a:off x="3203575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2" name="Rectangle 50"/>
            <p:cNvSpPr>
              <a:spLocks noChangeArrowheads="1"/>
            </p:cNvSpPr>
            <p:nvPr/>
          </p:nvSpPr>
          <p:spPr bwMode="auto">
            <a:xfrm>
              <a:off x="3560763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3" name="Rectangle 50"/>
            <p:cNvSpPr>
              <a:spLocks noChangeArrowheads="1"/>
            </p:cNvSpPr>
            <p:nvPr/>
          </p:nvSpPr>
          <p:spPr bwMode="auto">
            <a:xfrm>
              <a:off x="1071563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4" name="Rectangle 50"/>
            <p:cNvSpPr>
              <a:spLocks noChangeArrowheads="1"/>
            </p:cNvSpPr>
            <p:nvPr/>
          </p:nvSpPr>
          <p:spPr bwMode="auto">
            <a:xfrm>
              <a:off x="1428750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5" name="Rectangle 50"/>
            <p:cNvSpPr>
              <a:spLocks noChangeArrowheads="1"/>
            </p:cNvSpPr>
            <p:nvPr/>
          </p:nvSpPr>
          <p:spPr bwMode="auto">
            <a:xfrm>
              <a:off x="1785938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6" name="Rectangle 50"/>
            <p:cNvSpPr>
              <a:spLocks noChangeArrowheads="1"/>
            </p:cNvSpPr>
            <p:nvPr/>
          </p:nvSpPr>
          <p:spPr bwMode="auto">
            <a:xfrm>
              <a:off x="2143125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7" name="Rectangle 50"/>
            <p:cNvSpPr>
              <a:spLocks noChangeArrowheads="1"/>
            </p:cNvSpPr>
            <p:nvPr/>
          </p:nvSpPr>
          <p:spPr bwMode="auto">
            <a:xfrm>
              <a:off x="2489200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8" name="Rectangle 50"/>
            <p:cNvSpPr>
              <a:spLocks noChangeArrowheads="1"/>
            </p:cNvSpPr>
            <p:nvPr/>
          </p:nvSpPr>
          <p:spPr bwMode="auto">
            <a:xfrm>
              <a:off x="2846388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9" name="Rectangle 50"/>
            <p:cNvSpPr>
              <a:spLocks noChangeArrowheads="1"/>
            </p:cNvSpPr>
            <p:nvPr/>
          </p:nvSpPr>
          <p:spPr bwMode="auto">
            <a:xfrm>
              <a:off x="3203575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0" name="Rectangle 50"/>
            <p:cNvSpPr>
              <a:spLocks noChangeArrowheads="1"/>
            </p:cNvSpPr>
            <p:nvPr/>
          </p:nvSpPr>
          <p:spPr bwMode="auto">
            <a:xfrm>
              <a:off x="3560763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1" name="Rectangle 50"/>
            <p:cNvSpPr>
              <a:spLocks noChangeArrowheads="1"/>
            </p:cNvSpPr>
            <p:nvPr/>
          </p:nvSpPr>
          <p:spPr bwMode="auto">
            <a:xfrm>
              <a:off x="1071563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2" name="Rectangle 50"/>
            <p:cNvSpPr>
              <a:spLocks noChangeArrowheads="1"/>
            </p:cNvSpPr>
            <p:nvPr/>
          </p:nvSpPr>
          <p:spPr bwMode="auto">
            <a:xfrm>
              <a:off x="1428750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3" name="Rectangle 50"/>
            <p:cNvSpPr>
              <a:spLocks noChangeArrowheads="1"/>
            </p:cNvSpPr>
            <p:nvPr/>
          </p:nvSpPr>
          <p:spPr bwMode="auto">
            <a:xfrm>
              <a:off x="1785938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4" name="Rectangle 50"/>
            <p:cNvSpPr>
              <a:spLocks noChangeArrowheads="1"/>
            </p:cNvSpPr>
            <p:nvPr/>
          </p:nvSpPr>
          <p:spPr bwMode="auto">
            <a:xfrm>
              <a:off x="2143125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5" name="Rectangle 50"/>
            <p:cNvSpPr>
              <a:spLocks noChangeArrowheads="1"/>
            </p:cNvSpPr>
            <p:nvPr/>
          </p:nvSpPr>
          <p:spPr bwMode="auto">
            <a:xfrm>
              <a:off x="2489200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6" name="Rectangle 50"/>
            <p:cNvSpPr>
              <a:spLocks noChangeArrowheads="1"/>
            </p:cNvSpPr>
            <p:nvPr/>
          </p:nvSpPr>
          <p:spPr bwMode="auto">
            <a:xfrm>
              <a:off x="2846388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7" name="Rectangle 50"/>
            <p:cNvSpPr>
              <a:spLocks noChangeArrowheads="1"/>
            </p:cNvSpPr>
            <p:nvPr/>
          </p:nvSpPr>
          <p:spPr bwMode="auto">
            <a:xfrm>
              <a:off x="3203575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8" name="Rectangle 50"/>
            <p:cNvSpPr>
              <a:spLocks noChangeArrowheads="1"/>
            </p:cNvSpPr>
            <p:nvPr/>
          </p:nvSpPr>
          <p:spPr bwMode="auto">
            <a:xfrm>
              <a:off x="3560763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9" name="Rectangle 50"/>
            <p:cNvSpPr>
              <a:spLocks noChangeArrowheads="1"/>
            </p:cNvSpPr>
            <p:nvPr/>
          </p:nvSpPr>
          <p:spPr bwMode="auto">
            <a:xfrm>
              <a:off x="1071563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0" name="Rectangle 50"/>
            <p:cNvSpPr>
              <a:spLocks noChangeArrowheads="1"/>
            </p:cNvSpPr>
            <p:nvPr/>
          </p:nvSpPr>
          <p:spPr bwMode="auto">
            <a:xfrm>
              <a:off x="1428750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1" name="Rectangle 50"/>
            <p:cNvSpPr>
              <a:spLocks noChangeArrowheads="1"/>
            </p:cNvSpPr>
            <p:nvPr/>
          </p:nvSpPr>
          <p:spPr bwMode="auto">
            <a:xfrm>
              <a:off x="1785938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2" name="Rectangle 50"/>
            <p:cNvSpPr>
              <a:spLocks noChangeArrowheads="1"/>
            </p:cNvSpPr>
            <p:nvPr/>
          </p:nvSpPr>
          <p:spPr bwMode="auto">
            <a:xfrm>
              <a:off x="2143125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3" name="Rectangle 50"/>
            <p:cNvSpPr>
              <a:spLocks noChangeArrowheads="1"/>
            </p:cNvSpPr>
            <p:nvPr/>
          </p:nvSpPr>
          <p:spPr bwMode="auto">
            <a:xfrm>
              <a:off x="2489200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4" name="Rectangle 50"/>
            <p:cNvSpPr>
              <a:spLocks noChangeArrowheads="1"/>
            </p:cNvSpPr>
            <p:nvPr/>
          </p:nvSpPr>
          <p:spPr bwMode="auto">
            <a:xfrm>
              <a:off x="2846388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5" name="Rectangle 50"/>
            <p:cNvSpPr>
              <a:spLocks noChangeArrowheads="1"/>
            </p:cNvSpPr>
            <p:nvPr/>
          </p:nvSpPr>
          <p:spPr bwMode="auto">
            <a:xfrm>
              <a:off x="3203575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6" name="Rectangle 50"/>
            <p:cNvSpPr>
              <a:spLocks noChangeArrowheads="1"/>
            </p:cNvSpPr>
            <p:nvPr/>
          </p:nvSpPr>
          <p:spPr bwMode="auto">
            <a:xfrm>
              <a:off x="3560763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7" name="Rectangle 50"/>
            <p:cNvSpPr>
              <a:spLocks noChangeArrowheads="1"/>
            </p:cNvSpPr>
            <p:nvPr/>
          </p:nvSpPr>
          <p:spPr bwMode="auto">
            <a:xfrm>
              <a:off x="1071563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8" name="Rectangle 50"/>
            <p:cNvSpPr>
              <a:spLocks noChangeArrowheads="1"/>
            </p:cNvSpPr>
            <p:nvPr/>
          </p:nvSpPr>
          <p:spPr bwMode="auto">
            <a:xfrm>
              <a:off x="1428750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9" name="Rectangle 50"/>
            <p:cNvSpPr>
              <a:spLocks noChangeArrowheads="1"/>
            </p:cNvSpPr>
            <p:nvPr/>
          </p:nvSpPr>
          <p:spPr bwMode="auto">
            <a:xfrm>
              <a:off x="1785938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0" name="Rectangle 50"/>
            <p:cNvSpPr>
              <a:spLocks noChangeArrowheads="1"/>
            </p:cNvSpPr>
            <p:nvPr/>
          </p:nvSpPr>
          <p:spPr bwMode="auto">
            <a:xfrm>
              <a:off x="2143125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1" name="Rectangle 50"/>
            <p:cNvSpPr>
              <a:spLocks noChangeArrowheads="1"/>
            </p:cNvSpPr>
            <p:nvPr/>
          </p:nvSpPr>
          <p:spPr bwMode="auto">
            <a:xfrm>
              <a:off x="2489200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2" name="Rectangle 50"/>
            <p:cNvSpPr>
              <a:spLocks noChangeArrowheads="1"/>
            </p:cNvSpPr>
            <p:nvPr/>
          </p:nvSpPr>
          <p:spPr bwMode="auto">
            <a:xfrm>
              <a:off x="2846388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3" name="Rectangle 50"/>
            <p:cNvSpPr>
              <a:spLocks noChangeArrowheads="1"/>
            </p:cNvSpPr>
            <p:nvPr/>
          </p:nvSpPr>
          <p:spPr bwMode="auto">
            <a:xfrm>
              <a:off x="3203575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4" name="Rectangle 50"/>
            <p:cNvSpPr>
              <a:spLocks noChangeArrowheads="1"/>
            </p:cNvSpPr>
            <p:nvPr/>
          </p:nvSpPr>
          <p:spPr bwMode="auto">
            <a:xfrm>
              <a:off x="3560763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5" name="Rectangle 50"/>
            <p:cNvSpPr>
              <a:spLocks noChangeArrowheads="1"/>
            </p:cNvSpPr>
            <p:nvPr/>
          </p:nvSpPr>
          <p:spPr bwMode="auto">
            <a:xfrm>
              <a:off x="1071563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6" name="Rectangle 50"/>
            <p:cNvSpPr>
              <a:spLocks noChangeArrowheads="1"/>
            </p:cNvSpPr>
            <p:nvPr/>
          </p:nvSpPr>
          <p:spPr bwMode="auto">
            <a:xfrm>
              <a:off x="1428750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7" name="Rectangle 50"/>
            <p:cNvSpPr>
              <a:spLocks noChangeArrowheads="1"/>
            </p:cNvSpPr>
            <p:nvPr/>
          </p:nvSpPr>
          <p:spPr bwMode="auto">
            <a:xfrm>
              <a:off x="1785938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8" name="Rectangle 50"/>
            <p:cNvSpPr>
              <a:spLocks noChangeArrowheads="1"/>
            </p:cNvSpPr>
            <p:nvPr/>
          </p:nvSpPr>
          <p:spPr bwMode="auto">
            <a:xfrm>
              <a:off x="2143125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9" name="Rectangle 50"/>
            <p:cNvSpPr>
              <a:spLocks noChangeArrowheads="1"/>
            </p:cNvSpPr>
            <p:nvPr/>
          </p:nvSpPr>
          <p:spPr bwMode="auto">
            <a:xfrm>
              <a:off x="2489200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0" name="Rectangle 50"/>
            <p:cNvSpPr>
              <a:spLocks noChangeArrowheads="1"/>
            </p:cNvSpPr>
            <p:nvPr/>
          </p:nvSpPr>
          <p:spPr bwMode="auto">
            <a:xfrm>
              <a:off x="2846388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1" name="Rectangle 50"/>
            <p:cNvSpPr>
              <a:spLocks noChangeArrowheads="1"/>
            </p:cNvSpPr>
            <p:nvPr/>
          </p:nvSpPr>
          <p:spPr bwMode="auto">
            <a:xfrm>
              <a:off x="3203575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2" name="Rectangle 50"/>
            <p:cNvSpPr>
              <a:spLocks noChangeArrowheads="1"/>
            </p:cNvSpPr>
            <p:nvPr/>
          </p:nvSpPr>
          <p:spPr bwMode="auto">
            <a:xfrm>
              <a:off x="3560763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3" name="Rectangle 50"/>
            <p:cNvSpPr>
              <a:spLocks noChangeArrowheads="1"/>
            </p:cNvSpPr>
            <p:nvPr/>
          </p:nvSpPr>
          <p:spPr bwMode="auto">
            <a:xfrm>
              <a:off x="2143125" y="2714625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4" name="Rectangle 50"/>
            <p:cNvSpPr>
              <a:spLocks noChangeArrowheads="1"/>
            </p:cNvSpPr>
            <p:nvPr/>
          </p:nvSpPr>
          <p:spPr bwMode="auto">
            <a:xfrm>
              <a:off x="357188" y="2714625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5" name="Rectangle 50"/>
            <p:cNvSpPr>
              <a:spLocks noChangeArrowheads="1"/>
            </p:cNvSpPr>
            <p:nvPr/>
          </p:nvSpPr>
          <p:spPr bwMode="auto">
            <a:xfrm>
              <a:off x="2857500" y="6215063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6" name="Rectangle 50"/>
            <p:cNvSpPr>
              <a:spLocks noChangeArrowheads="1"/>
            </p:cNvSpPr>
            <p:nvPr/>
          </p:nvSpPr>
          <p:spPr bwMode="auto">
            <a:xfrm>
              <a:off x="1071563" y="6215063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7" name="Rectangle 50"/>
            <p:cNvSpPr>
              <a:spLocks noChangeArrowheads="1"/>
            </p:cNvSpPr>
            <p:nvPr/>
          </p:nvSpPr>
          <p:spPr bwMode="auto">
            <a:xfrm>
              <a:off x="357188" y="3357562"/>
              <a:ext cx="642937" cy="1714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8" name="Rectangle 50"/>
            <p:cNvSpPr>
              <a:spLocks noChangeArrowheads="1"/>
            </p:cNvSpPr>
            <p:nvPr/>
          </p:nvSpPr>
          <p:spPr bwMode="auto">
            <a:xfrm>
              <a:off x="357188" y="5143501"/>
              <a:ext cx="642937" cy="1643062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9" name="Rectangle 50"/>
            <p:cNvSpPr>
              <a:spLocks noChangeArrowheads="1"/>
            </p:cNvSpPr>
            <p:nvPr/>
          </p:nvSpPr>
          <p:spPr bwMode="auto">
            <a:xfrm>
              <a:off x="3929063" y="4429125"/>
              <a:ext cx="642937" cy="1714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0" name="Rectangle 50"/>
            <p:cNvSpPr>
              <a:spLocks noChangeArrowheads="1"/>
            </p:cNvSpPr>
            <p:nvPr/>
          </p:nvSpPr>
          <p:spPr bwMode="auto">
            <a:xfrm>
              <a:off x="3929063" y="2714625"/>
              <a:ext cx="642937" cy="1643062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1" name="Rectangle 50"/>
            <p:cNvSpPr>
              <a:spLocks noChangeArrowheads="1"/>
            </p:cNvSpPr>
            <p:nvPr/>
          </p:nvSpPr>
          <p:spPr bwMode="auto">
            <a:xfrm>
              <a:off x="1703388" y="292893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2" name="Rectangle 50"/>
            <p:cNvSpPr>
              <a:spLocks noChangeArrowheads="1"/>
            </p:cNvSpPr>
            <p:nvPr/>
          </p:nvSpPr>
          <p:spPr bwMode="auto">
            <a:xfrm>
              <a:off x="1346200" y="2928937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3" name="Rectangle 50"/>
            <p:cNvSpPr>
              <a:spLocks noChangeArrowheads="1"/>
            </p:cNvSpPr>
            <p:nvPr/>
          </p:nvSpPr>
          <p:spPr bwMode="auto">
            <a:xfrm>
              <a:off x="3489325" y="2928937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4" name="Rectangle 50"/>
            <p:cNvSpPr>
              <a:spLocks noChangeArrowheads="1"/>
            </p:cNvSpPr>
            <p:nvPr/>
          </p:nvSpPr>
          <p:spPr bwMode="auto">
            <a:xfrm>
              <a:off x="3132138" y="292893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5" name="Rectangle 50"/>
            <p:cNvSpPr>
              <a:spLocks noChangeArrowheads="1"/>
            </p:cNvSpPr>
            <p:nvPr/>
          </p:nvSpPr>
          <p:spPr bwMode="auto">
            <a:xfrm>
              <a:off x="3989388" y="400050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6" name="Rectangle 50"/>
            <p:cNvSpPr>
              <a:spLocks noChangeArrowheads="1"/>
            </p:cNvSpPr>
            <p:nvPr/>
          </p:nvSpPr>
          <p:spPr bwMode="auto">
            <a:xfrm>
              <a:off x="3989388" y="3643312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7" name="Rectangle 50"/>
            <p:cNvSpPr>
              <a:spLocks noChangeArrowheads="1"/>
            </p:cNvSpPr>
            <p:nvPr/>
          </p:nvSpPr>
          <p:spPr bwMode="auto">
            <a:xfrm>
              <a:off x="4000500" y="5786438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8" name="Rectangle 50"/>
            <p:cNvSpPr>
              <a:spLocks noChangeArrowheads="1"/>
            </p:cNvSpPr>
            <p:nvPr/>
          </p:nvSpPr>
          <p:spPr bwMode="auto">
            <a:xfrm>
              <a:off x="4000500" y="542925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9" name="Rectangle 50"/>
            <p:cNvSpPr>
              <a:spLocks noChangeArrowheads="1"/>
            </p:cNvSpPr>
            <p:nvPr/>
          </p:nvSpPr>
          <p:spPr bwMode="auto">
            <a:xfrm>
              <a:off x="2928938" y="6286501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0" name="Rectangle 50"/>
            <p:cNvSpPr>
              <a:spLocks noChangeArrowheads="1"/>
            </p:cNvSpPr>
            <p:nvPr/>
          </p:nvSpPr>
          <p:spPr bwMode="auto">
            <a:xfrm>
              <a:off x="3286125" y="628650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1" name="Rectangle 50"/>
            <p:cNvSpPr>
              <a:spLocks noChangeArrowheads="1"/>
            </p:cNvSpPr>
            <p:nvPr/>
          </p:nvSpPr>
          <p:spPr bwMode="auto">
            <a:xfrm>
              <a:off x="1143000" y="628650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2" name="Rectangle 50"/>
            <p:cNvSpPr>
              <a:spLocks noChangeArrowheads="1"/>
            </p:cNvSpPr>
            <p:nvPr/>
          </p:nvSpPr>
          <p:spPr bwMode="auto">
            <a:xfrm>
              <a:off x="1500188" y="6286501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3" name="Rectangle 50"/>
            <p:cNvSpPr>
              <a:spLocks noChangeArrowheads="1"/>
            </p:cNvSpPr>
            <p:nvPr/>
          </p:nvSpPr>
          <p:spPr bwMode="auto">
            <a:xfrm>
              <a:off x="642938" y="378618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4" name="Rectangle 50"/>
            <p:cNvSpPr>
              <a:spLocks noChangeArrowheads="1"/>
            </p:cNvSpPr>
            <p:nvPr/>
          </p:nvSpPr>
          <p:spPr bwMode="auto">
            <a:xfrm>
              <a:off x="642938" y="342900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5" name="Rectangle 50"/>
            <p:cNvSpPr>
              <a:spLocks noChangeArrowheads="1"/>
            </p:cNvSpPr>
            <p:nvPr/>
          </p:nvSpPr>
          <p:spPr bwMode="auto">
            <a:xfrm>
              <a:off x="642938" y="5572126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6" name="Rectangle 50"/>
            <p:cNvSpPr>
              <a:spLocks noChangeArrowheads="1"/>
            </p:cNvSpPr>
            <p:nvPr/>
          </p:nvSpPr>
          <p:spPr bwMode="auto">
            <a:xfrm>
              <a:off x="642938" y="5214938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7" name="正方形/長方形 486"/>
            <p:cNvSpPr/>
            <p:nvPr/>
          </p:nvSpPr>
          <p:spPr bwMode="auto">
            <a:xfrm>
              <a:off x="128585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88" name="正方形/長方形 487"/>
            <p:cNvSpPr/>
            <p:nvPr/>
          </p:nvSpPr>
          <p:spPr bwMode="auto">
            <a:xfrm>
              <a:off x="200023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89" name="正方形/長方形 488"/>
            <p:cNvSpPr/>
            <p:nvPr/>
          </p:nvSpPr>
          <p:spPr bwMode="auto">
            <a:xfrm>
              <a:off x="271461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0" name="正方形/長方形 489"/>
            <p:cNvSpPr/>
            <p:nvPr/>
          </p:nvSpPr>
          <p:spPr bwMode="auto">
            <a:xfrm>
              <a:off x="342899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1" name="正方形/長方形 490"/>
            <p:cNvSpPr/>
            <p:nvPr/>
          </p:nvSpPr>
          <p:spPr bwMode="auto">
            <a:xfrm>
              <a:off x="128585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2" name="正方形/長方形 491"/>
            <p:cNvSpPr/>
            <p:nvPr/>
          </p:nvSpPr>
          <p:spPr bwMode="auto">
            <a:xfrm>
              <a:off x="200023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3" name="正方形/長方形 492"/>
            <p:cNvSpPr/>
            <p:nvPr/>
          </p:nvSpPr>
          <p:spPr bwMode="auto">
            <a:xfrm>
              <a:off x="271461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4" name="正方形/長方形 493"/>
            <p:cNvSpPr/>
            <p:nvPr/>
          </p:nvSpPr>
          <p:spPr bwMode="auto">
            <a:xfrm>
              <a:off x="342899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5" name="正方形/長方形 494"/>
            <p:cNvSpPr/>
            <p:nvPr/>
          </p:nvSpPr>
          <p:spPr bwMode="auto">
            <a:xfrm>
              <a:off x="128585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6" name="正方形/長方形 495"/>
            <p:cNvSpPr/>
            <p:nvPr/>
          </p:nvSpPr>
          <p:spPr bwMode="auto">
            <a:xfrm>
              <a:off x="200023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7" name="正方形/長方形 496"/>
            <p:cNvSpPr/>
            <p:nvPr/>
          </p:nvSpPr>
          <p:spPr bwMode="auto">
            <a:xfrm>
              <a:off x="271461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8" name="正方形/長方形 497"/>
            <p:cNvSpPr/>
            <p:nvPr/>
          </p:nvSpPr>
          <p:spPr bwMode="auto">
            <a:xfrm>
              <a:off x="342899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9" name="正方形/長方形 498"/>
            <p:cNvSpPr/>
            <p:nvPr/>
          </p:nvSpPr>
          <p:spPr bwMode="auto">
            <a:xfrm>
              <a:off x="128585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00" name="正方形/長方形 499"/>
            <p:cNvSpPr/>
            <p:nvPr/>
          </p:nvSpPr>
          <p:spPr bwMode="auto">
            <a:xfrm>
              <a:off x="200023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01" name="正方形/長方形 500"/>
            <p:cNvSpPr/>
            <p:nvPr/>
          </p:nvSpPr>
          <p:spPr bwMode="auto">
            <a:xfrm>
              <a:off x="271461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02" name="正方形/長方形 501"/>
            <p:cNvSpPr/>
            <p:nvPr/>
          </p:nvSpPr>
          <p:spPr bwMode="auto">
            <a:xfrm>
              <a:off x="342899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503" name="直線コネクタ 502"/>
            <p:cNvCxnSpPr/>
            <p:nvPr/>
          </p:nvCxnSpPr>
          <p:spPr bwMode="auto">
            <a:xfrm rot="5400000">
              <a:off x="100010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4" name="直線コネクタ 503"/>
            <p:cNvCxnSpPr/>
            <p:nvPr/>
          </p:nvCxnSpPr>
          <p:spPr bwMode="auto">
            <a:xfrm rot="5400000">
              <a:off x="171448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5" name="直線コネクタ 504"/>
            <p:cNvCxnSpPr/>
            <p:nvPr/>
          </p:nvCxnSpPr>
          <p:spPr bwMode="auto">
            <a:xfrm rot="5400000">
              <a:off x="242886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6" name="直線コネクタ 505"/>
            <p:cNvCxnSpPr/>
            <p:nvPr/>
          </p:nvCxnSpPr>
          <p:spPr bwMode="auto">
            <a:xfrm rot="16200000" flipH="1">
              <a:off x="2428867" y="2500314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7" name="直線コネクタ 506"/>
            <p:cNvCxnSpPr/>
            <p:nvPr/>
          </p:nvCxnSpPr>
          <p:spPr bwMode="auto">
            <a:xfrm rot="16200000" flipH="1">
              <a:off x="2357415" y="321469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8" name="直線コネクタ 507"/>
            <p:cNvCxnSpPr/>
            <p:nvPr/>
          </p:nvCxnSpPr>
          <p:spPr bwMode="auto">
            <a:xfrm rot="16200000" flipH="1">
              <a:off x="2357415" y="392907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9" name="直線コネクタ 508"/>
            <p:cNvCxnSpPr/>
            <p:nvPr/>
          </p:nvCxnSpPr>
          <p:spPr bwMode="auto">
            <a:xfrm rot="16200000" flipH="1">
              <a:off x="2357415" y="464345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0" name="直線コネクタ 509"/>
            <p:cNvCxnSpPr/>
            <p:nvPr/>
          </p:nvCxnSpPr>
          <p:spPr bwMode="auto">
            <a:xfrm rot="5400000">
              <a:off x="285727" y="4714877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1" name="直線コネクタ 510"/>
            <p:cNvCxnSpPr/>
            <p:nvPr/>
          </p:nvCxnSpPr>
          <p:spPr bwMode="auto">
            <a:xfrm rot="16200000" flipH="1">
              <a:off x="1714479" y="3214685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2" name="直線コネクタ 511"/>
            <p:cNvCxnSpPr/>
            <p:nvPr/>
          </p:nvCxnSpPr>
          <p:spPr bwMode="auto">
            <a:xfrm rot="16200000" flipH="1">
              <a:off x="3143240" y="321468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3" name="直線コネクタ 512"/>
            <p:cNvCxnSpPr/>
            <p:nvPr/>
          </p:nvCxnSpPr>
          <p:spPr bwMode="auto">
            <a:xfrm rot="16200000" flipH="1">
              <a:off x="1285851" y="600076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4" name="直線コネクタ 513"/>
            <p:cNvCxnSpPr/>
            <p:nvPr/>
          </p:nvCxnSpPr>
          <p:spPr bwMode="auto">
            <a:xfrm rot="16200000" flipH="1">
              <a:off x="2714612" y="600076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5" name="直線コネクタ 514"/>
            <p:cNvCxnSpPr/>
            <p:nvPr/>
          </p:nvCxnSpPr>
          <p:spPr bwMode="auto">
            <a:xfrm flipV="1">
              <a:off x="785786" y="3643314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6" name="直線コネクタ 515"/>
            <p:cNvCxnSpPr/>
            <p:nvPr/>
          </p:nvCxnSpPr>
          <p:spPr bwMode="auto">
            <a:xfrm flipV="1">
              <a:off x="785786" y="5072074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" name="直線コネクタ 516"/>
            <p:cNvCxnSpPr/>
            <p:nvPr/>
          </p:nvCxnSpPr>
          <p:spPr bwMode="auto">
            <a:xfrm flipV="1">
              <a:off x="3571867" y="5500703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8" name="直線コネクタ 517"/>
            <p:cNvCxnSpPr/>
            <p:nvPr/>
          </p:nvCxnSpPr>
          <p:spPr bwMode="auto">
            <a:xfrm flipV="1">
              <a:off x="3571868" y="4071943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50" name="正方形/長方形 113"/>
          <p:cNvSpPr>
            <a:spLocks noChangeArrowheads="1"/>
          </p:cNvSpPr>
          <p:nvPr/>
        </p:nvSpPr>
        <p:spPr bwMode="auto">
          <a:xfrm>
            <a:off x="5429250" y="3786188"/>
            <a:ext cx="3357592" cy="2786084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51" name="正方形/長方形 150"/>
          <p:cNvSpPr/>
          <p:nvPr/>
        </p:nvSpPr>
        <p:spPr bwMode="auto">
          <a:xfrm>
            <a:off x="6000750" y="6172221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52" name="テキスト ボックス 179"/>
          <p:cNvSpPr txBox="1">
            <a:spLocks noChangeArrowheads="1"/>
          </p:cNvSpPr>
          <p:nvPr/>
        </p:nvSpPr>
        <p:spPr bwMode="auto">
          <a:xfrm>
            <a:off x="6357938" y="6029346"/>
            <a:ext cx="20505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On-chip router 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53" name="テキスト ボックス 100"/>
          <p:cNvSpPr txBox="1">
            <a:spLocks noChangeArrowheads="1"/>
          </p:cNvSpPr>
          <p:nvPr/>
        </p:nvSpPr>
        <p:spPr bwMode="auto">
          <a:xfrm>
            <a:off x="6354763" y="4071938"/>
            <a:ext cx="1663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>
                <a:cs typeface="Arial" charset="0"/>
              </a:rPr>
              <a:t>UltraSPARC </a:t>
            </a:r>
            <a:endParaRPr lang="ja-JP" altLang="en-US" sz="2000">
              <a:cs typeface="Arial" charset="0"/>
            </a:endParaRPr>
          </a:p>
        </p:txBody>
      </p:sp>
      <p:sp>
        <p:nvSpPr>
          <p:cNvPr id="154" name="Rectangle 50"/>
          <p:cNvSpPr>
            <a:spLocks noChangeArrowheads="1"/>
          </p:cNvSpPr>
          <p:nvPr/>
        </p:nvSpPr>
        <p:spPr bwMode="auto">
          <a:xfrm>
            <a:off x="5661025" y="4000500"/>
            <a:ext cx="642938" cy="5715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5" name="Rectangle 50"/>
          <p:cNvSpPr>
            <a:spLocks noChangeArrowheads="1"/>
          </p:cNvSpPr>
          <p:nvPr/>
        </p:nvSpPr>
        <p:spPr bwMode="auto">
          <a:xfrm>
            <a:off x="6007100" y="4857750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6" name="Rectangle 50"/>
          <p:cNvSpPr>
            <a:spLocks noChangeArrowheads="1"/>
          </p:cNvSpPr>
          <p:nvPr/>
        </p:nvSpPr>
        <p:spPr bwMode="auto">
          <a:xfrm>
            <a:off x="5649913" y="4857750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7" name="テキスト ボックス 106"/>
          <p:cNvSpPr txBox="1">
            <a:spLocks noChangeArrowheads="1"/>
          </p:cNvSpPr>
          <p:nvPr/>
        </p:nvSpPr>
        <p:spPr bwMode="auto">
          <a:xfrm>
            <a:off x="6354763" y="4671964"/>
            <a:ext cx="219002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L1</a:t>
            </a:r>
            <a:r>
              <a:rPr lang="ja-JP" altLang="en-US" sz="2000" dirty="0" smtClean="0">
                <a:cs typeface="Arial" charset="0"/>
              </a:rPr>
              <a:t> </a:t>
            </a:r>
            <a:r>
              <a:rPr lang="en-US" altLang="ja-JP" sz="2000" dirty="0" smtClean="0">
                <a:cs typeface="Arial" charset="0"/>
              </a:rPr>
              <a:t>cache</a:t>
            </a:r>
            <a:r>
              <a:rPr lang="ja-JP" altLang="en-US" sz="2000" dirty="0" smtClean="0">
                <a:cs typeface="Arial" charset="0"/>
              </a:rPr>
              <a:t> </a:t>
            </a:r>
            <a:r>
              <a:rPr lang="en-US" altLang="ja-JP" sz="2000" dirty="0">
                <a:cs typeface="Arial" charset="0"/>
              </a:rPr>
              <a:t>(I &amp; D) 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58" name="Rectangle 50"/>
          <p:cNvSpPr>
            <a:spLocks noChangeArrowheads="1"/>
          </p:cNvSpPr>
          <p:nvPr/>
        </p:nvSpPr>
        <p:spPr bwMode="auto">
          <a:xfrm>
            <a:off x="5846763" y="550068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9" name="テキスト ボックス 108"/>
          <p:cNvSpPr txBox="1">
            <a:spLocks noChangeArrowheads="1"/>
          </p:cNvSpPr>
          <p:nvPr/>
        </p:nvSpPr>
        <p:spPr bwMode="auto">
          <a:xfrm>
            <a:off x="6357938" y="5314892"/>
            <a:ext cx="19527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L2</a:t>
            </a:r>
            <a:r>
              <a:rPr lang="ja-JP" altLang="en-US" sz="2000" dirty="0" smtClean="0">
                <a:cs typeface="Arial" charset="0"/>
              </a:rPr>
              <a:t> </a:t>
            </a:r>
            <a:r>
              <a:rPr lang="en-US" altLang="ja-JP" sz="2000" dirty="0" smtClean="0">
                <a:cs typeface="Arial" charset="0"/>
              </a:rPr>
              <a:t>cache bank 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60" name="テキスト ボックス 106"/>
          <p:cNvSpPr txBox="1">
            <a:spLocks noChangeArrowheads="1"/>
          </p:cNvSpPr>
          <p:nvPr/>
        </p:nvSpPr>
        <p:spPr bwMode="auto">
          <a:xfrm>
            <a:off x="7500958" y="4957716"/>
            <a:ext cx="9460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(16kB)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61" name="テキスト ボックス 106"/>
          <p:cNvSpPr txBox="1">
            <a:spLocks noChangeArrowheads="1"/>
          </p:cNvSpPr>
          <p:nvPr/>
        </p:nvSpPr>
        <p:spPr bwMode="auto">
          <a:xfrm>
            <a:off x="6572264" y="5600658"/>
            <a:ext cx="1996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(256kB, 4-way)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62" name="タイトル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CMP simulator: </a:t>
            </a:r>
            <a:r>
              <a:rPr lang="en-US" altLang="ja-JP" sz="3200" dirty="0" smtClean="0"/>
              <a:t>GEMS/</a:t>
            </a:r>
            <a:r>
              <a:rPr lang="en-US" altLang="ja-JP" sz="3200" dirty="0" err="1" smtClean="0"/>
              <a:t>Simics</a:t>
            </a:r>
            <a:endParaRPr lang="ja-JP" altLang="en-US" sz="3200" dirty="0" smtClean="0">
              <a:latin typeface="Arial" charset="0"/>
              <a:cs typeface="Arial" charset="0"/>
            </a:endParaRPr>
          </a:p>
        </p:txBody>
      </p:sp>
      <p:sp>
        <p:nvSpPr>
          <p:cNvPr id="140" name="テキスト ボックス 202"/>
          <p:cNvSpPr txBox="1">
            <a:spLocks noChangeArrowheads="1"/>
          </p:cNvSpPr>
          <p:nvPr/>
        </p:nvSpPr>
        <p:spPr bwMode="auto">
          <a:xfrm>
            <a:off x="6072198" y="1247769"/>
            <a:ext cx="321471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dirty="0">
                <a:cs typeface="Arial" charset="0"/>
              </a:rPr>
              <a:t>radix, </a:t>
            </a:r>
            <a:r>
              <a:rPr lang="en-US" altLang="ja-JP" sz="2000" dirty="0" err="1">
                <a:cs typeface="Arial" charset="0"/>
              </a:rPr>
              <a:t>lu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fft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barnes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smtClean="0">
                <a:cs typeface="Arial" charset="0"/>
              </a:rPr>
              <a:t>ocean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raytrace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volrend</a:t>
            </a:r>
            <a:r>
              <a:rPr lang="en-US" altLang="ja-JP" sz="2000" dirty="0">
                <a:cs typeface="Arial" charset="0"/>
              </a:rPr>
              <a:t>, water-ns, water-sp, </a:t>
            </a:r>
            <a:r>
              <a:rPr lang="en-US" altLang="ja-JP" sz="2000" dirty="0" err="1">
                <a:cs typeface="Arial" charset="0"/>
              </a:rPr>
              <a:t>fmm</a:t>
            </a:r>
            <a:r>
              <a:rPr lang="en-US" altLang="ja-JP" sz="2000" dirty="0">
                <a:cs typeface="Arial" charset="0"/>
              </a:rPr>
              <a:t> </a:t>
            </a:r>
            <a:r>
              <a:rPr lang="en-US" altLang="ja-JP" sz="2000" dirty="0" smtClean="0">
                <a:cs typeface="Arial" charset="0"/>
              </a:rPr>
              <a:t>(10 applications)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38" name="テキスト ボックス 137"/>
          <p:cNvSpPr txBox="1"/>
          <p:nvPr/>
        </p:nvSpPr>
        <p:spPr>
          <a:xfrm>
            <a:off x="7183952" y="642918"/>
            <a:ext cx="19944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[Martin,CAN’05]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57250"/>
            <a:ext cx="8772525" cy="2071688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8-CPU CMP example</a:t>
            </a:r>
          </a:p>
          <a:p>
            <a:pPr lvl="1" eaLnBrk="1" hangingPunct="1"/>
            <a:r>
              <a:rPr lang="en-US" altLang="ja-JP" dirty="0" smtClean="0"/>
              <a:t>8 CPUs (each has a private L1 cache)</a:t>
            </a:r>
          </a:p>
          <a:p>
            <a:pPr lvl="1" eaLnBrk="1" hangingPunct="1"/>
            <a:r>
              <a:rPr lang="en-US" altLang="ja-JP" dirty="0" smtClean="0"/>
              <a:t>Shared L2 cache (divided into 64 banks)</a:t>
            </a:r>
          </a:p>
        </p:txBody>
      </p:sp>
      <p:sp>
        <p:nvSpPr>
          <p:cNvPr id="6148" name="Rectangle 50"/>
          <p:cNvSpPr>
            <a:spLocks noChangeArrowheads="1"/>
          </p:cNvSpPr>
          <p:nvPr/>
        </p:nvSpPr>
        <p:spPr bwMode="auto">
          <a:xfrm>
            <a:off x="1071563" y="3357563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49" name="Rectangle 50"/>
          <p:cNvSpPr>
            <a:spLocks noChangeArrowheads="1"/>
          </p:cNvSpPr>
          <p:nvPr/>
        </p:nvSpPr>
        <p:spPr bwMode="auto">
          <a:xfrm>
            <a:off x="1428750" y="3357563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50" name="Rectangle 50"/>
          <p:cNvSpPr>
            <a:spLocks noChangeArrowheads="1"/>
          </p:cNvSpPr>
          <p:nvPr/>
        </p:nvSpPr>
        <p:spPr bwMode="auto">
          <a:xfrm>
            <a:off x="1785938" y="3357563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51" name="Rectangle 50"/>
          <p:cNvSpPr>
            <a:spLocks noChangeArrowheads="1"/>
          </p:cNvSpPr>
          <p:nvPr/>
        </p:nvSpPr>
        <p:spPr bwMode="auto">
          <a:xfrm>
            <a:off x="2143125" y="3357563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52" name="Rectangle 50"/>
          <p:cNvSpPr>
            <a:spLocks noChangeArrowheads="1"/>
          </p:cNvSpPr>
          <p:nvPr/>
        </p:nvSpPr>
        <p:spPr bwMode="auto">
          <a:xfrm>
            <a:off x="2489200" y="3357563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53" name="Rectangle 50"/>
          <p:cNvSpPr>
            <a:spLocks noChangeArrowheads="1"/>
          </p:cNvSpPr>
          <p:nvPr/>
        </p:nvSpPr>
        <p:spPr bwMode="auto">
          <a:xfrm>
            <a:off x="2846388" y="3357563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54" name="Rectangle 50"/>
          <p:cNvSpPr>
            <a:spLocks noChangeArrowheads="1"/>
          </p:cNvSpPr>
          <p:nvPr/>
        </p:nvSpPr>
        <p:spPr bwMode="auto">
          <a:xfrm>
            <a:off x="3203575" y="3357563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55" name="Rectangle 50"/>
          <p:cNvSpPr>
            <a:spLocks noChangeArrowheads="1"/>
          </p:cNvSpPr>
          <p:nvPr/>
        </p:nvSpPr>
        <p:spPr bwMode="auto">
          <a:xfrm>
            <a:off x="3560763" y="3357563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56" name="Rectangle 50"/>
          <p:cNvSpPr>
            <a:spLocks noChangeArrowheads="1"/>
          </p:cNvSpPr>
          <p:nvPr/>
        </p:nvSpPr>
        <p:spPr bwMode="auto">
          <a:xfrm>
            <a:off x="1071563" y="3714750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57" name="Rectangle 50"/>
          <p:cNvSpPr>
            <a:spLocks noChangeArrowheads="1"/>
          </p:cNvSpPr>
          <p:nvPr/>
        </p:nvSpPr>
        <p:spPr bwMode="auto">
          <a:xfrm>
            <a:off x="1428750" y="3714750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58" name="Rectangle 50"/>
          <p:cNvSpPr>
            <a:spLocks noChangeArrowheads="1"/>
          </p:cNvSpPr>
          <p:nvPr/>
        </p:nvSpPr>
        <p:spPr bwMode="auto">
          <a:xfrm>
            <a:off x="1785938" y="3714750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59" name="Rectangle 50"/>
          <p:cNvSpPr>
            <a:spLocks noChangeArrowheads="1"/>
          </p:cNvSpPr>
          <p:nvPr/>
        </p:nvSpPr>
        <p:spPr bwMode="auto">
          <a:xfrm>
            <a:off x="2143125" y="3714750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60" name="Rectangle 50"/>
          <p:cNvSpPr>
            <a:spLocks noChangeArrowheads="1"/>
          </p:cNvSpPr>
          <p:nvPr/>
        </p:nvSpPr>
        <p:spPr bwMode="auto">
          <a:xfrm>
            <a:off x="2489200" y="3714750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61" name="Rectangle 50"/>
          <p:cNvSpPr>
            <a:spLocks noChangeArrowheads="1"/>
          </p:cNvSpPr>
          <p:nvPr/>
        </p:nvSpPr>
        <p:spPr bwMode="auto">
          <a:xfrm>
            <a:off x="2846388" y="3714750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62" name="Rectangle 50"/>
          <p:cNvSpPr>
            <a:spLocks noChangeArrowheads="1"/>
          </p:cNvSpPr>
          <p:nvPr/>
        </p:nvSpPr>
        <p:spPr bwMode="auto">
          <a:xfrm>
            <a:off x="3203575" y="3714750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63" name="Rectangle 50"/>
          <p:cNvSpPr>
            <a:spLocks noChangeArrowheads="1"/>
          </p:cNvSpPr>
          <p:nvPr/>
        </p:nvSpPr>
        <p:spPr bwMode="auto">
          <a:xfrm>
            <a:off x="3560763" y="3714750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64" name="Rectangle 50"/>
          <p:cNvSpPr>
            <a:spLocks noChangeArrowheads="1"/>
          </p:cNvSpPr>
          <p:nvPr/>
        </p:nvSpPr>
        <p:spPr bwMode="auto">
          <a:xfrm>
            <a:off x="1071563" y="407193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65" name="Rectangle 50"/>
          <p:cNvSpPr>
            <a:spLocks noChangeArrowheads="1"/>
          </p:cNvSpPr>
          <p:nvPr/>
        </p:nvSpPr>
        <p:spPr bwMode="auto">
          <a:xfrm>
            <a:off x="1428750" y="4071938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66" name="Rectangle 50"/>
          <p:cNvSpPr>
            <a:spLocks noChangeArrowheads="1"/>
          </p:cNvSpPr>
          <p:nvPr/>
        </p:nvSpPr>
        <p:spPr bwMode="auto">
          <a:xfrm>
            <a:off x="1785938" y="407193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67" name="Rectangle 50"/>
          <p:cNvSpPr>
            <a:spLocks noChangeArrowheads="1"/>
          </p:cNvSpPr>
          <p:nvPr/>
        </p:nvSpPr>
        <p:spPr bwMode="auto">
          <a:xfrm>
            <a:off x="2143125" y="4071938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68" name="Rectangle 50"/>
          <p:cNvSpPr>
            <a:spLocks noChangeArrowheads="1"/>
          </p:cNvSpPr>
          <p:nvPr/>
        </p:nvSpPr>
        <p:spPr bwMode="auto">
          <a:xfrm>
            <a:off x="2489200" y="4071938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69" name="Rectangle 50"/>
          <p:cNvSpPr>
            <a:spLocks noChangeArrowheads="1"/>
          </p:cNvSpPr>
          <p:nvPr/>
        </p:nvSpPr>
        <p:spPr bwMode="auto">
          <a:xfrm>
            <a:off x="2846388" y="407193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70" name="Rectangle 50"/>
          <p:cNvSpPr>
            <a:spLocks noChangeArrowheads="1"/>
          </p:cNvSpPr>
          <p:nvPr/>
        </p:nvSpPr>
        <p:spPr bwMode="auto">
          <a:xfrm>
            <a:off x="3203575" y="4071938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71" name="Rectangle 50"/>
          <p:cNvSpPr>
            <a:spLocks noChangeArrowheads="1"/>
          </p:cNvSpPr>
          <p:nvPr/>
        </p:nvSpPr>
        <p:spPr bwMode="auto">
          <a:xfrm>
            <a:off x="3560763" y="407193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72" name="Rectangle 50"/>
          <p:cNvSpPr>
            <a:spLocks noChangeArrowheads="1"/>
          </p:cNvSpPr>
          <p:nvPr/>
        </p:nvSpPr>
        <p:spPr bwMode="auto">
          <a:xfrm>
            <a:off x="1071563" y="4429125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73" name="Rectangle 50"/>
          <p:cNvSpPr>
            <a:spLocks noChangeArrowheads="1"/>
          </p:cNvSpPr>
          <p:nvPr/>
        </p:nvSpPr>
        <p:spPr bwMode="auto">
          <a:xfrm>
            <a:off x="1428750" y="4429125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74" name="Rectangle 50"/>
          <p:cNvSpPr>
            <a:spLocks noChangeArrowheads="1"/>
          </p:cNvSpPr>
          <p:nvPr/>
        </p:nvSpPr>
        <p:spPr bwMode="auto">
          <a:xfrm>
            <a:off x="1785938" y="4429125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75" name="Rectangle 50"/>
          <p:cNvSpPr>
            <a:spLocks noChangeArrowheads="1"/>
          </p:cNvSpPr>
          <p:nvPr/>
        </p:nvSpPr>
        <p:spPr bwMode="auto">
          <a:xfrm>
            <a:off x="2143125" y="4429125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76" name="Rectangle 50"/>
          <p:cNvSpPr>
            <a:spLocks noChangeArrowheads="1"/>
          </p:cNvSpPr>
          <p:nvPr/>
        </p:nvSpPr>
        <p:spPr bwMode="auto">
          <a:xfrm>
            <a:off x="2489200" y="4429125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77" name="Rectangle 50"/>
          <p:cNvSpPr>
            <a:spLocks noChangeArrowheads="1"/>
          </p:cNvSpPr>
          <p:nvPr/>
        </p:nvSpPr>
        <p:spPr bwMode="auto">
          <a:xfrm>
            <a:off x="2846388" y="4429125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78" name="Rectangle 50"/>
          <p:cNvSpPr>
            <a:spLocks noChangeArrowheads="1"/>
          </p:cNvSpPr>
          <p:nvPr/>
        </p:nvSpPr>
        <p:spPr bwMode="auto">
          <a:xfrm>
            <a:off x="3203575" y="4429125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79" name="Rectangle 50"/>
          <p:cNvSpPr>
            <a:spLocks noChangeArrowheads="1"/>
          </p:cNvSpPr>
          <p:nvPr/>
        </p:nvSpPr>
        <p:spPr bwMode="auto">
          <a:xfrm>
            <a:off x="3560763" y="4429125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80" name="Rectangle 50"/>
          <p:cNvSpPr>
            <a:spLocks noChangeArrowheads="1"/>
          </p:cNvSpPr>
          <p:nvPr/>
        </p:nvSpPr>
        <p:spPr bwMode="auto">
          <a:xfrm>
            <a:off x="1071563" y="4786313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81" name="Rectangle 50"/>
          <p:cNvSpPr>
            <a:spLocks noChangeArrowheads="1"/>
          </p:cNvSpPr>
          <p:nvPr/>
        </p:nvSpPr>
        <p:spPr bwMode="auto">
          <a:xfrm>
            <a:off x="1428750" y="4786313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82" name="Rectangle 50"/>
          <p:cNvSpPr>
            <a:spLocks noChangeArrowheads="1"/>
          </p:cNvSpPr>
          <p:nvPr/>
        </p:nvSpPr>
        <p:spPr bwMode="auto">
          <a:xfrm>
            <a:off x="1785938" y="4786313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83" name="Rectangle 50"/>
          <p:cNvSpPr>
            <a:spLocks noChangeArrowheads="1"/>
          </p:cNvSpPr>
          <p:nvPr/>
        </p:nvSpPr>
        <p:spPr bwMode="auto">
          <a:xfrm>
            <a:off x="2143125" y="4786313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84" name="Rectangle 50"/>
          <p:cNvSpPr>
            <a:spLocks noChangeArrowheads="1"/>
          </p:cNvSpPr>
          <p:nvPr/>
        </p:nvSpPr>
        <p:spPr bwMode="auto">
          <a:xfrm>
            <a:off x="2489200" y="4786313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85" name="Rectangle 50"/>
          <p:cNvSpPr>
            <a:spLocks noChangeArrowheads="1"/>
          </p:cNvSpPr>
          <p:nvPr/>
        </p:nvSpPr>
        <p:spPr bwMode="auto">
          <a:xfrm>
            <a:off x="2846388" y="4786313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86" name="Rectangle 50"/>
          <p:cNvSpPr>
            <a:spLocks noChangeArrowheads="1"/>
          </p:cNvSpPr>
          <p:nvPr/>
        </p:nvSpPr>
        <p:spPr bwMode="auto">
          <a:xfrm>
            <a:off x="3203575" y="4786313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87" name="Rectangle 50"/>
          <p:cNvSpPr>
            <a:spLocks noChangeArrowheads="1"/>
          </p:cNvSpPr>
          <p:nvPr/>
        </p:nvSpPr>
        <p:spPr bwMode="auto">
          <a:xfrm>
            <a:off x="3560763" y="4786313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88" name="Rectangle 50"/>
          <p:cNvSpPr>
            <a:spLocks noChangeArrowheads="1"/>
          </p:cNvSpPr>
          <p:nvPr/>
        </p:nvSpPr>
        <p:spPr bwMode="auto">
          <a:xfrm>
            <a:off x="1071563" y="5143500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89" name="Rectangle 50"/>
          <p:cNvSpPr>
            <a:spLocks noChangeArrowheads="1"/>
          </p:cNvSpPr>
          <p:nvPr/>
        </p:nvSpPr>
        <p:spPr bwMode="auto">
          <a:xfrm>
            <a:off x="1428750" y="5143500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90" name="Rectangle 50"/>
          <p:cNvSpPr>
            <a:spLocks noChangeArrowheads="1"/>
          </p:cNvSpPr>
          <p:nvPr/>
        </p:nvSpPr>
        <p:spPr bwMode="auto">
          <a:xfrm>
            <a:off x="1785938" y="5143500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91" name="Rectangle 50"/>
          <p:cNvSpPr>
            <a:spLocks noChangeArrowheads="1"/>
          </p:cNvSpPr>
          <p:nvPr/>
        </p:nvSpPr>
        <p:spPr bwMode="auto">
          <a:xfrm>
            <a:off x="2143125" y="5143500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92" name="Rectangle 50"/>
          <p:cNvSpPr>
            <a:spLocks noChangeArrowheads="1"/>
          </p:cNvSpPr>
          <p:nvPr/>
        </p:nvSpPr>
        <p:spPr bwMode="auto">
          <a:xfrm>
            <a:off x="2489200" y="5143500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93" name="Rectangle 50"/>
          <p:cNvSpPr>
            <a:spLocks noChangeArrowheads="1"/>
          </p:cNvSpPr>
          <p:nvPr/>
        </p:nvSpPr>
        <p:spPr bwMode="auto">
          <a:xfrm>
            <a:off x="2846388" y="5143500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94" name="Rectangle 50"/>
          <p:cNvSpPr>
            <a:spLocks noChangeArrowheads="1"/>
          </p:cNvSpPr>
          <p:nvPr/>
        </p:nvSpPr>
        <p:spPr bwMode="auto">
          <a:xfrm>
            <a:off x="3203575" y="5143500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95" name="Rectangle 50"/>
          <p:cNvSpPr>
            <a:spLocks noChangeArrowheads="1"/>
          </p:cNvSpPr>
          <p:nvPr/>
        </p:nvSpPr>
        <p:spPr bwMode="auto">
          <a:xfrm>
            <a:off x="3560763" y="5143500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96" name="Rectangle 50"/>
          <p:cNvSpPr>
            <a:spLocks noChangeArrowheads="1"/>
          </p:cNvSpPr>
          <p:nvPr/>
        </p:nvSpPr>
        <p:spPr bwMode="auto">
          <a:xfrm>
            <a:off x="1071563" y="550068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97" name="Rectangle 50"/>
          <p:cNvSpPr>
            <a:spLocks noChangeArrowheads="1"/>
          </p:cNvSpPr>
          <p:nvPr/>
        </p:nvSpPr>
        <p:spPr bwMode="auto">
          <a:xfrm>
            <a:off x="1428750" y="5500688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98" name="Rectangle 50"/>
          <p:cNvSpPr>
            <a:spLocks noChangeArrowheads="1"/>
          </p:cNvSpPr>
          <p:nvPr/>
        </p:nvSpPr>
        <p:spPr bwMode="auto">
          <a:xfrm>
            <a:off x="1785938" y="550068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199" name="Rectangle 50"/>
          <p:cNvSpPr>
            <a:spLocks noChangeArrowheads="1"/>
          </p:cNvSpPr>
          <p:nvPr/>
        </p:nvSpPr>
        <p:spPr bwMode="auto">
          <a:xfrm>
            <a:off x="2143125" y="5500688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00" name="Rectangle 50"/>
          <p:cNvSpPr>
            <a:spLocks noChangeArrowheads="1"/>
          </p:cNvSpPr>
          <p:nvPr/>
        </p:nvSpPr>
        <p:spPr bwMode="auto">
          <a:xfrm>
            <a:off x="2489200" y="5500688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01" name="Rectangle 50"/>
          <p:cNvSpPr>
            <a:spLocks noChangeArrowheads="1"/>
          </p:cNvSpPr>
          <p:nvPr/>
        </p:nvSpPr>
        <p:spPr bwMode="auto">
          <a:xfrm>
            <a:off x="2846388" y="550068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02" name="Rectangle 50"/>
          <p:cNvSpPr>
            <a:spLocks noChangeArrowheads="1"/>
          </p:cNvSpPr>
          <p:nvPr/>
        </p:nvSpPr>
        <p:spPr bwMode="auto">
          <a:xfrm>
            <a:off x="3203575" y="5500688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03" name="Rectangle 50"/>
          <p:cNvSpPr>
            <a:spLocks noChangeArrowheads="1"/>
          </p:cNvSpPr>
          <p:nvPr/>
        </p:nvSpPr>
        <p:spPr bwMode="auto">
          <a:xfrm>
            <a:off x="3560763" y="550068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04" name="Rectangle 50"/>
          <p:cNvSpPr>
            <a:spLocks noChangeArrowheads="1"/>
          </p:cNvSpPr>
          <p:nvPr/>
        </p:nvSpPr>
        <p:spPr bwMode="auto">
          <a:xfrm>
            <a:off x="1071563" y="5857875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05" name="Rectangle 50"/>
          <p:cNvSpPr>
            <a:spLocks noChangeArrowheads="1"/>
          </p:cNvSpPr>
          <p:nvPr/>
        </p:nvSpPr>
        <p:spPr bwMode="auto">
          <a:xfrm>
            <a:off x="1428750" y="5857875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06" name="Rectangle 50"/>
          <p:cNvSpPr>
            <a:spLocks noChangeArrowheads="1"/>
          </p:cNvSpPr>
          <p:nvPr/>
        </p:nvSpPr>
        <p:spPr bwMode="auto">
          <a:xfrm>
            <a:off x="1785938" y="5857875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07" name="Rectangle 50"/>
          <p:cNvSpPr>
            <a:spLocks noChangeArrowheads="1"/>
          </p:cNvSpPr>
          <p:nvPr/>
        </p:nvSpPr>
        <p:spPr bwMode="auto">
          <a:xfrm>
            <a:off x="2143125" y="5857875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08" name="Rectangle 50"/>
          <p:cNvSpPr>
            <a:spLocks noChangeArrowheads="1"/>
          </p:cNvSpPr>
          <p:nvPr/>
        </p:nvSpPr>
        <p:spPr bwMode="auto">
          <a:xfrm>
            <a:off x="2489200" y="5857875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09" name="Rectangle 50"/>
          <p:cNvSpPr>
            <a:spLocks noChangeArrowheads="1"/>
          </p:cNvSpPr>
          <p:nvPr/>
        </p:nvSpPr>
        <p:spPr bwMode="auto">
          <a:xfrm>
            <a:off x="2846388" y="5857875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10" name="Rectangle 50"/>
          <p:cNvSpPr>
            <a:spLocks noChangeArrowheads="1"/>
          </p:cNvSpPr>
          <p:nvPr/>
        </p:nvSpPr>
        <p:spPr bwMode="auto">
          <a:xfrm>
            <a:off x="3203575" y="5857875"/>
            <a:ext cx="296863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11" name="Rectangle 50"/>
          <p:cNvSpPr>
            <a:spLocks noChangeArrowheads="1"/>
          </p:cNvSpPr>
          <p:nvPr/>
        </p:nvSpPr>
        <p:spPr bwMode="auto">
          <a:xfrm>
            <a:off x="3560763" y="5857875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12" name="Rectangle 50"/>
          <p:cNvSpPr>
            <a:spLocks noChangeArrowheads="1"/>
          </p:cNvSpPr>
          <p:nvPr/>
        </p:nvSpPr>
        <p:spPr bwMode="auto">
          <a:xfrm>
            <a:off x="2143125" y="2714625"/>
            <a:ext cx="1714500" cy="5715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13" name="Rectangle 50"/>
          <p:cNvSpPr>
            <a:spLocks noChangeArrowheads="1"/>
          </p:cNvSpPr>
          <p:nvPr/>
        </p:nvSpPr>
        <p:spPr bwMode="auto">
          <a:xfrm>
            <a:off x="357188" y="2714625"/>
            <a:ext cx="1714500" cy="5715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14" name="Rectangle 50"/>
          <p:cNvSpPr>
            <a:spLocks noChangeArrowheads="1"/>
          </p:cNvSpPr>
          <p:nvPr/>
        </p:nvSpPr>
        <p:spPr bwMode="auto">
          <a:xfrm>
            <a:off x="2857500" y="6215063"/>
            <a:ext cx="1714500" cy="5715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15" name="Rectangle 50"/>
          <p:cNvSpPr>
            <a:spLocks noChangeArrowheads="1"/>
          </p:cNvSpPr>
          <p:nvPr/>
        </p:nvSpPr>
        <p:spPr bwMode="auto">
          <a:xfrm>
            <a:off x="1071563" y="6215063"/>
            <a:ext cx="1714500" cy="5715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16" name="Rectangle 50"/>
          <p:cNvSpPr>
            <a:spLocks noChangeArrowheads="1"/>
          </p:cNvSpPr>
          <p:nvPr/>
        </p:nvSpPr>
        <p:spPr bwMode="auto">
          <a:xfrm>
            <a:off x="357188" y="3357563"/>
            <a:ext cx="642937" cy="17145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17" name="Rectangle 50"/>
          <p:cNvSpPr>
            <a:spLocks noChangeArrowheads="1"/>
          </p:cNvSpPr>
          <p:nvPr/>
        </p:nvSpPr>
        <p:spPr bwMode="auto">
          <a:xfrm>
            <a:off x="357188" y="5143500"/>
            <a:ext cx="642937" cy="1643063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18" name="Rectangle 50"/>
          <p:cNvSpPr>
            <a:spLocks noChangeArrowheads="1"/>
          </p:cNvSpPr>
          <p:nvPr/>
        </p:nvSpPr>
        <p:spPr bwMode="auto">
          <a:xfrm>
            <a:off x="3929063" y="4429125"/>
            <a:ext cx="642937" cy="17145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19" name="Rectangle 50"/>
          <p:cNvSpPr>
            <a:spLocks noChangeArrowheads="1"/>
          </p:cNvSpPr>
          <p:nvPr/>
        </p:nvSpPr>
        <p:spPr bwMode="auto">
          <a:xfrm>
            <a:off x="3929063" y="2714625"/>
            <a:ext cx="642937" cy="1643063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20" name="Rectangle 50"/>
          <p:cNvSpPr>
            <a:spLocks noChangeArrowheads="1"/>
          </p:cNvSpPr>
          <p:nvPr/>
        </p:nvSpPr>
        <p:spPr bwMode="auto">
          <a:xfrm>
            <a:off x="1703388" y="2928938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21" name="Rectangle 50"/>
          <p:cNvSpPr>
            <a:spLocks noChangeArrowheads="1"/>
          </p:cNvSpPr>
          <p:nvPr/>
        </p:nvSpPr>
        <p:spPr bwMode="auto">
          <a:xfrm>
            <a:off x="1346200" y="2928938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22" name="Rectangle 50"/>
          <p:cNvSpPr>
            <a:spLocks noChangeArrowheads="1"/>
          </p:cNvSpPr>
          <p:nvPr/>
        </p:nvSpPr>
        <p:spPr bwMode="auto">
          <a:xfrm>
            <a:off x="3489325" y="2928938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23" name="Rectangle 50"/>
          <p:cNvSpPr>
            <a:spLocks noChangeArrowheads="1"/>
          </p:cNvSpPr>
          <p:nvPr/>
        </p:nvSpPr>
        <p:spPr bwMode="auto">
          <a:xfrm>
            <a:off x="3132138" y="2928938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24" name="Rectangle 50"/>
          <p:cNvSpPr>
            <a:spLocks noChangeArrowheads="1"/>
          </p:cNvSpPr>
          <p:nvPr/>
        </p:nvSpPr>
        <p:spPr bwMode="auto">
          <a:xfrm>
            <a:off x="3989388" y="4000500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25" name="Rectangle 50"/>
          <p:cNvSpPr>
            <a:spLocks noChangeArrowheads="1"/>
          </p:cNvSpPr>
          <p:nvPr/>
        </p:nvSpPr>
        <p:spPr bwMode="auto">
          <a:xfrm>
            <a:off x="3989388" y="3643313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26" name="Rectangle 50"/>
          <p:cNvSpPr>
            <a:spLocks noChangeArrowheads="1"/>
          </p:cNvSpPr>
          <p:nvPr/>
        </p:nvSpPr>
        <p:spPr bwMode="auto">
          <a:xfrm>
            <a:off x="4000500" y="5786438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27" name="Rectangle 50"/>
          <p:cNvSpPr>
            <a:spLocks noChangeArrowheads="1"/>
          </p:cNvSpPr>
          <p:nvPr/>
        </p:nvSpPr>
        <p:spPr bwMode="auto">
          <a:xfrm>
            <a:off x="4000500" y="5429250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28" name="Rectangle 50"/>
          <p:cNvSpPr>
            <a:spLocks noChangeArrowheads="1"/>
          </p:cNvSpPr>
          <p:nvPr/>
        </p:nvSpPr>
        <p:spPr bwMode="auto">
          <a:xfrm>
            <a:off x="2928938" y="6286500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29" name="Rectangle 50"/>
          <p:cNvSpPr>
            <a:spLocks noChangeArrowheads="1"/>
          </p:cNvSpPr>
          <p:nvPr/>
        </p:nvSpPr>
        <p:spPr bwMode="auto">
          <a:xfrm>
            <a:off x="3286125" y="6286500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30" name="Rectangle 50"/>
          <p:cNvSpPr>
            <a:spLocks noChangeArrowheads="1"/>
          </p:cNvSpPr>
          <p:nvPr/>
        </p:nvSpPr>
        <p:spPr bwMode="auto">
          <a:xfrm>
            <a:off x="1143000" y="6286500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31" name="Rectangle 50"/>
          <p:cNvSpPr>
            <a:spLocks noChangeArrowheads="1"/>
          </p:cNvSpPr>
          <p:nvPr/>
        </p:nvSpPr>
        <p:spPr bwMode="auto">
          <a:xfrm>
            <a:off x="1500188" y="6286500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32" name="Rectangle 50"/>
          <p:cNvSpPr>
            <a:spLocks noChangeArrowheads="1"/>
          </p:cNvSpPr>
          <p:nvPr/>
        </p:nvSpPr>
        <p:spPr bwMode="auto">
          <a:xfrm>
            <a:off x="642938" y="3786188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33" name="Rectangle 50"/>
          <p:cNvSpPr>
            <a:spLocks noChangeArrowheads="1"/>
          </p:cNvSpPr>
          <p:nvPr/>
        </p:nvSpPr>
        <p:spPr bwMode="auto">
          <a:xfrm>
            <a:off x="642938" y="3429000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34" name="Rectangle 50"/>
          <p:cNvSpPr>
            <a:spLocks noChangeArrowheads="1"/>
          </p:cNvSpPr>
          <p:nvPr/>
        </p:nvSpPr>
        <p:spPr bwMode="auto">
          <a:xfrm>
            <a:off x="642938" y="5572125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35" name="Rectangle 50"/>
          <p:cNvSpPr>
            <a:spLocks noChangeArrowheads="1"/>
          </p:cNvSpPr>
          <p:nvPr/>
        </p:nvSpPr>
        <p:spPr bwMode="auto">
          <a:xfrm>
            <a:off x="642938" y="5214938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36" name="テキスト ボックス 100"/>
          <p:cNvSpPr txBox="1">
            <a:spLocks noChangeArrowheads="1"/>
          </p:cNvSpPr>
          <p:nvPr/>
        </p:nvSpPr>
        <p:spPr bwMode="auto">
          <a:xfrm>
            <a:off x="6354763" y="4071938"/>
            <a:ext cx="1663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>
                <a:cs typeface="Arial" charset="0"/>
              </a:rPr>
              <a:t>UltraSPARC </a:t>
            </a:r>
            <a:endParaRPr lang="ja-JP" altLang="en-US" sz="2000">
              <a:cs typeface="Arial" charset="0"/>
            </a:endParaRPr>
          </a:p>
        </p:txBody>
      </p:sp>
      <p:sp>
        <p:nvSpPr>
          <p:cNvPr id="6237" name="Rectangle 50"/>
          <p:cNvSpPr>
            <a:spLocks noChangeArrowheads="1"/>
          </p:cNvSpPr>
          <p:nvPr/>
        </p:nvSpPr>
        <p:spPr bwMode="auto">
          <a:xfrm>
            <a:off x="5661025" y="4000500"/>
            <a:ext cx="642938" cy="5715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38" name="Rectangle 50"/>
          <p:cNvSpPr>
            <a:spLocks noChangeArrowheads="1"/>
          </p:cNvSpPr>
          <p:nvPr/>
        </p:nvSpPr>
        <p:spPr bwMode="auto">
          <a:xfrm>
            <a:off x="6007100" y="4857750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39" name="Rectangle 50"/>
          <p:cNvSpPr>
            <a:spLocks noChangeArrowheads="1"/>
          </p:cNvSpPr>
          <p:nvPr/>
        </p:nvSpPr>
        <p:spPr bwMode="auto">
          <a:xfrm>
            <a:off x="5649913" y="4857750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40" name="テキスト ボックス 106"/>
          <p:cNvSpPr txBox="1">
            <a:spLocks noChangeArrowheads="1"/>
          </p:cNvSpPr>
          <p:nvPr/>
        </p:nvSpPr>
        <p:spPr bwMode="auto">
          <a:xfrm>
            <a:off x="6354763" y="4671964"/>
            <a:ext cx="219002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L1</a:t>
            </a:r>
            <a:r>
              <a:rPr lang="ja-JP" altLang="en-US" sz="2000" dirty="0" smtClean="0">
                <a:cs typeface="Arial" charset="0"/>
              </a:rPr>
              <a:t> </a:t>
            </a:r>
            <a:r>
              <a:rPr lang="en-US" altLang="ja-JP" sz="2000" dirty="0" smtClean="0">
                <a:cs typeface="Arial" charset="0"/>
              </a:rPr>
              <a:t>cache</a:t>
            </a:r>
            <a:r>
              <a:rPr lang="ja-JP" altLang="en-US" sz="2000" dirty="0" smtClean="0">
                <a:cs typeface="Arial" charset="0"/>
              </a:rPr>
              <a:t> </a:t>
            </a:r>
            <a:r>
              <a:rPr lang="en-US" altLang="ja-JP" sz="2000" dirty="0">
                <a:cs typeface="Arial" charset="0"/>
              </a:rPr>
              <a:t>(I &amp; D) 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6241" name="Rectangle 50"/>
          <p:cNvSpPr>
            <a:spLocks noChangeArrowheads="1"/>
          </p:cNvSpPr>
          <p:nvPr/>
        </p:nvSpPr>
        <p:spPr bwMode="auto">
          <a:xfrm>
            <a:off x="5846763" y="550068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6242" name="テキスト ボックス 108"/>
          <p:cNvSpPr txBox="1">
            <a:spLocks noChangeArrowheads="1"/>
          </p:cNvSpPr>
          <p:nvPr/>
        </p:nvSpPr>
        <p:spPr bwMode="auto">
          <a:xfrm>
            <a:off x="6357938" y="5314892"/>
            <a:ext cx="19527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L2</a:t>
            </a:r>
            <a:r>
              <a:rPr lang="ja-JP" altLang="en-US" sz="2000" dirty="0" smtClean="0">
                <a:cs typeface="Arial" charset="0"/>
              </a:rPr>
              <a:t> </a:t>
            </a:r>
            <a:r>
              <a:rPr lang="en-US" altLang="ja-JP" sz="2000" dirty="0" smtClean="0">
                <a:cs typeface="Arial" charset="0"/>
              </a:rPr>
              <a:t>cache bank 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6243" name="正方形/長方形 113"/>
          <p:cNvSpPr>
            <a:spLocks noChangeArrowheads="1"/>
          </p:cNvSpPr>
          <p:nvPr/>
        </p:nvSpPr>
        <p:spPr bwMode="auto">
          <a:xfrm>
            <a:off x="5429250" y="3786188"/>
            <a:ext cx="3357592" cy="2786084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02" name="テキスト ボックス 106"/>
          <p:cNvSpPr txBox="1">
            <a:spLocks noChangeArrowheads="1"/>
          </p:cNvSpPr>
          <p:nvPr/>
        </p:nvSpPr>
        <p:spPr bwMode="auto">
          <a:xfrm>
            <a:off x="7500958" y="4957716"/>
            <a:ext cx="9460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(16kB)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03" name="テキスト ボックス 106"/>
          <p:cNvSpPr txBox="1">
            <a:spLocks noChangeArrowheads="1"/>
          </p:cNvSpPr>
          <p:nvPr/>
        </p:nvSpPr>
        <p:spPr bwMode="auto">
          <a:xfrm>
            <a:off x="6572264" y="5600658"/>
            <a:ext cx="1996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(256kB, 4-way)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04" name="テキスト ボックス 114"/>
          <p:cNvSpPr txBox="1">
            <a:spLocks noChangeArrowheads="1"/>
          </p:cNvSpPr>
          <p:nvPr/>
        </p:nvSpPr>
        <p:spPr bwMode="auto">
          <a:xfrm>
            <a:off x="5554690" y="2786058"/>
            <a:ext cx="294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>
                <a:latin typeface="Arial" pitchFamily="34" charset="0"/>
                <a:cs typeface="Arial" pitchFamily="34" charset="0"/>
              </a:rPr>
              <a:t>[Beckmann, MICRO’04] </a:t>
            </a:r>
            <a:endParaRPr lang="ja-JP" alt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タイトル 10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Our target</a:t>
            </a:r>
            <a:r>
              <a:rPr kumimoji="1" lang="en-US" altLang="ja-JP" dirty="0" smtClean="0"/>
              <a:t>: </a:t>
            </a:r>
            <a:r>
              <a:rPr lang="en-US" altLang="ja-JP" sz="3200" dirty="0" smtClean="0"/>
              <a:t>NoC for future CMPs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5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57250"/>
            <a:ext cx="8772525" cy="2071688"/>
          </a:xfrm>
        </p:spPr>
        <p:txBody>
          <a:bodyPr/>
          <a:lstStyle/>
          <a:p>
            <a:r>
              <a:rPr lang="en-US" altLang="ja-JP" dirty="0" smtClean="0"/>
              <a:t>Full system CMP simulation</a:t>
            </a:r>
            <a:endParaRPr lang="en-US" altLang="ja-JP" dirty="0" smtClean="0">
              <a:ea typeface="+mj-ea"/>
            </a:endParaRPr>
          </a:p>
          <a:p>
            <a:pPr lvl="1"/>
            <a:r>
              <a:rPr lang="en-US" altLang="ja-JP" dirty="0" smtClean="0"/>
              <a:t>8 CPUs, 64 L2 banks, 4x4 mesh</a:t>
            </a:r>
          </a:p>
          <a:p>
            <a:pPr lvl="1"/>
            <a:r>
              <a:rPr lang="en-US" altLang="ja-JP" dirty="0" smtClean="0"/>
              <a:t>Sun Solaris 9; Sun Studio 12</a:t>
            </a:r>
          </a:p>
          <a:p>
            <a:pPr lvl="1"/>
            <a:r>
              <a:rPr lang="en-US" altLang="ja-JP" dirty="0" smtClean="0"/>
              <a:t>SPLASH-2 benchmark (8 threads)</a:t>
            </a:r>
            <a:endParaRPr lang="en-US" altLang="ja-JP" dirty="0" smtClean="0">
              <a:ea typeface="+mj-ea"/>
            </a:endParaRPr>
          </a:p>
        </p:txBody>
      </p:sp>
      <p:grpSp>
        <p:nvGrpSpPr>
          <p:cNvPr id="2" name="グループ化 397"/>
          <p:cNvGrpSpPr/>
          <p:nvPr/>
        </p:nvGrpSpPr>
        <p:grpSpPr>
          <a:xfrm>
            <a:off x="357188" y="2714625"/>
            <a:ext cx="4214812" cy="4071938"/>
            <a:chOff x="357188" y="2714625"/>
            <a:chExt cx="4214812" cy="4071938"/>
          </a:xfrm>
        </p:grpSpPr>
        <p:sp>
          <p:nvSpPr>
            <p:cNvPr id="399" name="Rectangle 50"/>
            <p:cNvSpPr>
              <a:spLocks noChangeArrowheads="1"/>
            </p:cNvSpPr>
            <p:nvPr/>
          </p:nvSpPr>
          <p:spPr bwMode="auto">
            <a:xfrm>
              <a:off x="1071563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0" name="Rectangle 50"/>
            <p:cNvSpPr>
              <a:spLocks noChangeArrowheads="1"/>
            </p:cNvSpPr>
            <p:nvPr/>
          </p:nvSpPr>
          <p:spPr bwMode="auto">
            <a:xfrm>
              <a:off x="1428750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1" name="Rectangle 50"/>
            <p:cNvSpPr>
              <a:spLocks noChangeArrowheads="1"/>
            </p:cNvSpPr>
            <p:nvPr/>
          </p:nvSpPr>
          <p:spPr bwMode="auto">
            <a:xfrm>
              <a:off x="1785938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2" name="Rectangle 50"/>
            <p:cNvSpPr>
              <a:spLocks noChangeArrowheads="1"/>
            </p:cNvSpPr>
            <p:nvPr/>
          </p:nvSpPr>
          <p:spPr bwMode="auto">
            <a:xfrm>
              <a:off x="2143125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3" name="Rectangle 50"/>
            <p:cNvSpPr>
              <a:spLocks noChangeArrowheads="1"/>
            </p:cNvSpPr>
            <p:nvPr/>
          </p:nvSpPr>
          <p:spPr bwMode="auto">
            <a:xfrm>
              <a:off x="2489200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4" name="Rectangle 50"/>
            <p:cNvSpPr>
              <a:spLocks noChangeArrowheads="1"/>
            </p:cNvSpPr>
            <p:nvPr/>
          </p:nvSpPr>
          <p:spPr bwMode="auto">
            <a:xfrm>
              <a:off x="2846388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5" name="Rectangle 50"/>
            <p:cNvSpPr>
              <a:spLocks noChangeArrowheads="1"/>
            </p:cNvSpPr>
            <p:nvPr/>
          </p:nvSpPr>
          <p:spPr bwMode="auto">
            <a:xfrm>
              <a:off x="3203575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6" name="Rectangle 50"/>
            <p:cNvSpPr>
              <a:spLocks noChangeArrowheads="1"/>
            </p:cNvSpPr>
            <p:nvPr/>
          </p:nvSpPr>
          <p:spPr bwMode="auto">
            <a:xfrm>
              <a:off x="3560763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7" name="Rectangle 50"/>
            <p:cNvSpPr>
              <a:spLocks noChangeArrowheads="1"/>
            </p:cNvSpPr>
            <p:nvPr/>
          </p:nvSpPr>
          <p:spPr bwMode="auto">
            <a:xfrm>
              <a:off x="1071563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8" name="Rectangle 50"/>
            <p:cNvSpPr>
              <a:spLocks noChangeArrowheads="1"/>
            </p:cNvSpPr>
            <p:nvPr/>
          </p:nvSpPr>
          <p:spPr bwMode="auto">
            <a:xfrm>
              <a:off x="1428750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09" name="Rectangle 50"/>
            <p:cNvSpPr>
              <a:spLocks noChangeArrowheads="1"/>
            </p:cNvSpPr>
            <p:nvPr/>
          </p:nvSpPr>
          <p:spPr bwMode="auto">
            <a:xfrm>
              <a:off x="1785938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0" name="Rectangle 50"/>
            <p:cNvSpPr>
              <a:spLocks noChangeArrowheads="1"/>
            </p:cNvSpPr>
            <p:nvPr/>
          </p:nvSpPr>
          <p:spPr bwMode="auto">
            <a:xfrm>
              <a:off x="2143125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1" name="Rectangle 50"/>
            <p:cNvSpPr>
              <a:spLocks noChangeArrowheads="1"/>
            </p:cNvSpPr>
            <p:nvPr/>
          </p:nvSpPr>
          <p:spPr bwMode="auto">
            <a:xfrm>
              <a:off x="2489200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2" name="Rectangle 50"/>
            <p:cNvSpPr>
              <a:spLocks noChangeArrowheads="1"/>
            </p:cNvSpPr>
            <p:nvPr/>
          </p:nvSpPr>
          <p:spPr bwMode="auto">
            <a:xfrm>
              <a:off x="2846388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3" name="Rectangle 50"/>
            <p:cNvSpPr>
              <a:spLocks noChangeArrowheads="1"/>
            </p:cNvSpPr>
            <p:nvPr/>
          </p:nvSpPr>
          <p:spPr bwMode="auto">
            <a:xfrm>
              <a:off x="3203575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4" name="Rectangle 50"/>
            <p:cNvSpPr>
              <a:spLocks noChangeArrowheads="1"/>
            </p:cNvSpPr>
            <p:nvPr/>
          </p:nvSpPr>
          <p:spPr bwMode="auto">
            <a:xfrm>
              <a:off x="3560763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5" name="Rectangle 50"/>
            <p:cNvSpPr>
              <a:spLocks noChangeArrowheads="1"/>
            </p:cNvSpPr>
            <p:nvPr/>
          </p:nvSpPr>
          <p:spPr bwMode="auto">
            <a:xfrm>
              <a:off x="1071563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6" name="Rectangle 50"/>
            <p:cNvSpPr>
              <a:spLocks noChangeArrowheads="1"/>
            </p:cNvSpPr>
            <p:nvPr/>
          </p:nvSpPr>
          <p:spPr bwMode="auto">
            <a:xfrm>
              <a:off x="1428750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7" name="Rectangle 50"/>
            <p:cNvSpPr>
              <a:spLocks noChangeArrowheads="1"/>
            </p:cNvSpPr>
            <p:nvPr/>
          </p:nvSpPr>
          <p:spPr bwMode="auto">
            <a:xfrm>
              <a:off x="1785938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8" name="Rectangle 50"/>
            <p:cNvSpPr>
              <a:spLocks noChangeArrowheads="1"/>
            </p:cNvSpPr>
            <p:nvPr/>
          </p:nvSpPr>
          <p:spPr bwMode="auto">
            <a:xfrm>
              <a:off x="2143125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19" name="Rectangle 50"/>
            <p:cNvSpPr>
              <a:spLocks noChangeArrowheads="1"/>
            </p:cNvSpPr>
            <p:nvPr/>
          </p:nvSpPr>
          <p:spPr bwMode="auto">
            <a:xfrm>
              <a:off x="2489200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0" name="Rectangle 50"/>
            <p:cNvSpPr>
              <a:spLocks noChangeArrowheads="1"/>
            </p:cNvSpPr>
            <p:nvPr/>
          </p:nvSpPr>
          <p:spPr bwMode="auto">
            <a:xfrm>
              <a:off x="2846388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1" name="Rectangle 50"/>
            <p:cNvSpPr>
              <a:spLocks noChangeArrowheads="1"/>
            </p:cNvSpPr>
            <p:nvPr/>
          </p:nvSpPr>
          <p:spPr bwMode="auto">
            <a:xfrm>
              <a:off x="3203575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2" name="Rectangle 50"/>
            <p:cNvSpPr>
              <a:spLocks noChangeArrowheads="1"/>
            </p:cNvSpPr>
            <p:nvPr/>
          </p:nvSpPr>
          <p:spPr bwMode="auto">
            <a:xfrm>
              <a:off x="3560763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3" name="Rectangle 50"/>
            <p:cNvSpPr>
              <a:spLocks noChangeArrowheads="1"/>
            </p:cNvSpPr>
            <p:nvPr/>
          </p:nvSpPr>
          <p:spPr bwMode="auto">
            <a:xfrm>
              <a:off x="1071563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4" name="Rectangle 50"/>
            <p:cNvSpPr>
              <a:spLocks noChangeArrowheads="1"/>
            </p:cNvSpPr>
            <p:nvPr/>
          </p:nvSpPr>
          <p:spPr bwMode="auto">
            <a:xfrm>
              <a:off x="1428750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5" name="Rectangle 50"/>
            <p:cNvSpPr>
              <a:spLocks noChangeArrowheads="1"/>
            </p:cNvSpPr>
            <p:nvPr/>
          </p:nvSpPr>
          <p:spPr bwMode="auto">
            <a:xfrm>
              <a:off x="1785938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6" name="Rectangle 50"/>
            <p:cNvSpPr>
              <a:spLocks noChangeArrowheads="1"/>
            </p:cNvSpPr>
            <p:nvPr/>
          </p:nvSpPr>
          <p:spPr bwMode="auto">
            <a:xfrm>
              <a:off x="2143125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7" name="Rectangle 50"/>
            <p:cNvSpPr>
              <a:spLocks noChangeArrowheads="1"/>
            </p:cNvSpPr>
            <p:nvPr/>
          </p:nvSpPr>
          <p:spPr bwMode="auto">
            <a:xfrm>
              <a:off x="2489200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8" name="Rectangle 50"/>
            <p:cNvSpPr>
              <a:spLocks noChangeArrowheads="1"/>
            </p:cNvSpPr>
            <p:nvPr/>
          </p:nvSpPr>
          <p:spPr bwMode="auto">
            <a:xfrm>
              <a:off x="2846388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29" name="Rectangle 50"/>
            <p:cNvSpPr>
              <a:spLocks noChangeArrowheads="1"/>
            </p:cNvSpPr>
            <p:nvPr/>
          </p:nvSpPr>
          <p:spPr bwMode="auto">
            <a:xfrm>
              <a:off x="3203575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0" name="Rectangle 50"/>
            <p:cNvSpPr>
              <a:spLocks noChangeArrowheads="1"/>
            </p:cNvSpPr>
            <p:nvPr/>
          </p:nvSpPr>
          <p:spPr bwMode="auto">
            <a:xfrm>
              <a:off x="3560763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1" name="Rectangle 50"/>
            <p:cNvSpPr>
              <a:spLocks noChangeArrowheads="1"/>
            </p:cNvSpPr>
            <p:nvPr/>
          </p:nvSpPr>
          <p:spPr bwMode="auto">
            <a:xfrm>
              <a:off x="1071563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2" name="Rectangle 50"/>
            <p:cNvSpPr>
              <a:spLocks noChangeArrowheads="1"/>
            </p:cNvSpPr>
            <p:nvPr/>
          </p:nvSpPr>
          <p:spPr bwMode="auto">
            <a:xfrm>
              <a:off x="1428750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3" name="Rectangle 50"/>
            <p:cNvSpPr>
              <a:spLocks noChangeArrowheads="1"/>
            </p:cNvSpPr>
            <p:nvPr/>
          </p:nvSpPr>
          <p:spPr bwMode="auto">
            <a:xfrm>
              <a:off x="1785938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4" name="Rectangle 50"/>
            <p:cNvSpPr>
              <a:spLocks noChangeArrowheads="1"/>
            </p:cNvSpPr>
            <p:nvPr/>
          </p:nvSpPr>
          <p:spPr bwMode="auto">
            <a:xfrm>
              <a:off x="2143125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5" name="Rectangle 50"/>
            <p:cNvSpPr>
              <a:spLocks noChangeArrowheads="1"/>
            </p:cNvSpPr>
            <p:nvPr/>
          </p:nvSpPr>
          <p:spPr bwMode="auto">
            <a:xfrm>
              <a:off x="2489200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6" name="Rectangle 50"/>
            <p:cNvSpPr>
              <a:spLocks noChangeArrowheads="1"/>
            </p:cNvSpPr>
            <p:nvPr/>
          </p:nvSpPr>
          <p:spPr bwMode="auto">
            <a:xfrm>
              <a:off x="2846388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7" name="Rectangle 50"/>
            <p:cNvSpPr>
              <a:spLocks noChangeArrowheads="1"/>
            </p:cNvSpPr>
            <p:nvPr/>
          </p:nvSpPr>
          <p:spPr bwMode="auto">
            <a:xfrm>
              <a:off x="3203575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8" name="Rectangle 50"/>
            <p:cNvSpPr>
              <a:spLocks noChangeArrowheads="1"/>
            </p:cNvSpPr>
            <p:nvPr/>
          </p:nvSpPr>
          <p:spPr bwMode="auto">
            <a:xfrm>
              <a:off x="3560763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39" name="Rectangle 50"/>
            <p:cNvSpPr>
              <a:spLocks noChangeArrowheads="1"/>
            </p:cNvSpPr>
            <p:nvPr/>
          </p:nvSpPr>
          <p:spPr bwMode="auto">
            <a:xfrm>
              <a:off x="1071563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0" name="Rectangle 50"/>
            <p:cNvSpPr>
              <a:spLocks noChangeArrowheads="1"/>
            </p:cNvSpPr>
            <p:nvPr/>
          </p:nvSpPr>
          <p:spPr bwMode="auto">
            <a:xfrm>
              <a:off x="1428750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1" name="Rectangle 50"/>
            <p:cNvSpPr>
              <a:spLocks noChangeArrowheads="1"/>
            </p:cNvSpPr>
            <p:nvPr/>
          </p:nvSpPr>
          <p:spPr bwMode="auto">
            <a:xfrm>
              <a:off x="1785938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2" name="Rectangle 50"/>
            <p:cNvSpPr>
              <a:spLocks noChangeArrowheads="1"/>
            </p:cNvSpPr>
            <p:nvPr/>
          </p:nvSpPr>
          <p:spPr bwMode="auto">
            <a:xfrm>
              <a:off x="2143125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3" name="Rectangle 50"/>
            <p:cNvSpPr>
              <a:spLocks noChangeArrowheads="1"/>
            </p:cNvSpPr>
            <p:nvPr/>
          </p:nvSpPr>
          <p:spPr bwMode="auto">
            <a:xfrm>
              <a:off x="2489200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4" name="Rectangle 50"/>
            <p:cNvSpPr>
              <a:spLocks noChangeArrowheads="1"/>
            </p:cNvSpPr>
            <p:nvPr/>
          </p:nvSpPr>
          <p:spPr bwMode="auto">
            <a:xfrm>
              <a:off x="2846388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5" name="Rectangle 50"/>
            <p:cNvSpPr>
              <a:spLocks noChangeArrowheads="1"/>
            </p:cNvSpPr>
            <p:nvPr/>
          </p:nvSpPr>
          <p:spPr bwMode="auto">
            <a:xfrm>
              <a:off x="3203575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6" name="Rectangle 50"/>
            <p:cNvSpPr>
              <a:spLocks noChangeArrowheads="1"/>
            </p:cNvSpPr>
            <p:nvPr/>
          </p:nvSpPr>
          <p:spPr bwMode="auto">
            <a:xfrm>
              <a:off x="3560763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7" name="Rectangle 50"/>
            <p:cNvSpPr>
              <a:spLocks noChangeArrowheads="1"/>
            </p:cNvSpPr>
            <p:nvPr/>
          </p:nvSpPr>
          <p:spPr bwMode="auto">
            <a:xfrm>
              <a:off x="1071563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8" name="Rectangle 50"/>
            <p:cNvSpPr>
              <a:spLocks noChangeArrowheads="1"/>
            </p:cNvSpPr>
            <p:nvPr/>
          </p:nvSpPr>
          <p:spPr bwMode="auto">
            <a:xfrm>
              <a:off x="1428750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49" name="Rectangle 50"/>
            <p:cNvSpPr>
              <a:spLocks noChangeArrowheads="1"/>
            </p:cNvSpPr>
            <p:nvPr/>
          </p:nvSpPr>
          <p:spPr bwMode="auto">
            <a:xfrm>
              <a:off x="1785938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0" name="Rectangle 50"/>
            <p:cNvSpPr>
              <a:spLocks noChangeArrowheads="1"/>
            </p:cNvSpPr>
            <p:nvPr/>
          </p:nvSpPr>
          <p:spPr bwMode="auto">
            <a:xfrm>
              <a:off x="2143125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1" name="Rectangle 50"/>
            <p:cNvSpPr>
              <a:spLocks noChangeArrowheads="1"/>
            </p:cNvSpPr>
            <p:nvPr/>
          </p:nvSpPr>
          <p:spPr bwMode="auto">
            <a:xfrm>
              <a:off x="2489200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2" name="Rectangle 50"/>
            <p:cNvSpPr>
              <a:spLocks noChangeArrowheads="1"/>
            </p:cNvSpPr>
            <p:nvPr/>
          </p:nvSpPr>
          <p:spPr bwMode="auto">
            <a:xfrm>
              <a:off x="2846388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3" name="Rectangle 50"/>
            <p:cNvSpPr>
              <a:spLocks noChangeArrowheads="1"/>
            </p:cNvSpPr>
            <p:nvPr/>
          </p:nvSpPr>
          <p:spPr bwMode="auto">
            <a:xfrm>
              <a:off x="3203575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4" name="Rectangle 50"/>
            <p:cNvSpPr>
              <a:spLocks noChangeArrowheads="1"/>
            </p:cNvSpPr>
            <p:nvPr/>
          </p:nvSpPr>
          <p:spPr bwMode="auto">
            <a:xfrm>
              <a:off x="3560763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5" name="Rectangle 50"/>
            <p:cNvSpPr>
              <a:spLocks noChangeArrowheads="1"/>
            </p:cNvSpPr>
            <p:nvPr/>
          </p:nvSpPr>
          <p:spPr bwMode="auto">
            <a:xfrm>
              <a:off x="1071563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6" name="Rectangle 50"/>
            <p:cNvSpPr>
              <a:spLocks noChangeArrowheads="1"/>
            </p:cNvSpPr>
            <p:nvPr/>
          </p:nvSpPr>
          <p:spPr bwMode="auto">
            <a:xfrm>
              <a:off x="1428750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7" name="Rectangle 50"/>
            <p:cNvSpPr>
              <a:spLocks noChangeArrowheads="1"/>
            </p:cNvSpPr>
            <p:nvPr/>
          </p:nvSpPr>
          <p:spPr bwMode="auto">
            <a:xfrm>
              <a:off x="1785938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8" name="Rectangle 50"/>
            <p:cNvSpPr>
              <a:spLocks noChangeArrowheads="1"/>
            </p:cNvSpPr>
            <p:nvPr/>
          </p:nvSpPr>
          <p:spPr bwMode="auto">
            <a:xfrm>
              <a:off x="2143125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59" name="Rectangle 50"/>
            <p:cNvSpPr>
              <a:spLocks noChangeArrowheads="1"/>
            </p:cNvSpPr>
            <p:nvPr/>
          </p:nvSpPr>
          <p:spPr bwMode="auto">
            <a:xfrm>
              <a:off x="2489200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0" name="Rectangle 50"/>
            <p:cNvSpPr>
              <a:spLocks noChangeArrowheads="1"/>
            </p:cNvSpPr>
            <p:nvPr/>
          </p:nvSpPr>
          <p:spPr bwMode="auto">
            <a:xfrm>
              <a:off x="2846388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1" name="Rectangle 50"/>
            <p:cNvSpPr>
              <a:spLocks noChangeArrowheads="1"/>
            </p:cNvSpPr>
            <p:nvPr/>
          </p:nvSpPr>
          <p:spPr bwMode="auto">
            <a:xfrm>
              <a:off x="3203575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2" name="Rectangle 50"/>
            <p:cNvSpPr>
              <a:spLocks noChangeArrowheads="1"/>
            </p:cNvSpPr>
            <p:nvPr/>
          </p:nvSpPr>
          <p:spPr bwMode="auto">
            <a:xfrm>
              <a:off x="3560763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3" name="Rectangle 50"/>
            <p:cNvSpPr>
              <a:spLocks noChangeArrowheads="1"/>
            </p:cNvSpPr>
            <p:nvPr/>
          </p:nvSpPr>
          <p:spPr bwMode="auto">
            <a:xfrm>
              <a:off x="2143125" y="2714625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4" name="Rectangle 50"/>
            <p:cNvSpPr>
              <a:spLocks noChangeArrowheads="1"/>
            </p:cNvSpPr>
            <p:nvPr/>
          </p:nvSpPr>
          <p:spPr bwMode="auto">
            <a:xfrm>
              <a:off x="357188" y="2714625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5" name="Rectangle 50"/>
            <p:cNvSpPr>
              <a:spLocks noChangeArrowheads="1"/>
            </p:cNvSpPr>
            <p:nvPr/>
          </p:nvSpPr>
          <p:spPr bwMode="auto">
            <a:xfrm>
              <a:off x="2857500" y="6215063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6" name="Rectangle 50"/>
            <p:cNvSpPr>
              <a:spLocks noChangeArrowheads="1"/>
            </p:cNvSpPr>
            <p:nvPr/>
          </p:nvSpPr>
          <p:spPr bwMode="auto">
            <a:xfrm>
              <a:off x="1071563" y="6215063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7" name="Rectangle 50"/>
            <p:cNvSpPr>
              <a:spLocks noChangeArrowheads="1"/>
            </p:cNvSpPr>
            <p:nvPr/>
          </p:nvSpPr>
          <p:spPr bwMode="auto">
            <a:xfrm>
              <a:off x="357188" y="3357562"/>
              <a:ext cx="642937" cy="1714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8" name="Rectangle 50"/>
            <p:cNvSpPr>
              <a:spLocks noChangeArrowheads="1"/>
            </p:cNvSpPr>
            <p:nvPr/>
          </p:nvSpPr>
          <p:spPr bwMode="auto">
            <a:xfrm>
              <a:off x="357188" y="5143501"/>
              <a:ext cx="642937" cy="1643062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69" name="Rectangle 50"/>
            <p:cNvSpPr>
              <a:spLocks noChangeArrowheads="1"/>
            </p:cNvSpPr>
            <p:nvPr/>
          </p:nvSpPr>
          <p:spPr bwMode="auto">
            <a:xfrm>
              <a:off x="3929063" y="4429125"/>
              <a:ext cx="642937" cy="1714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0" name="Rectangle 50"/>
            <p:cNvSpPr>
              <a:spLocks noChangeArrowheads="1"/>
            </p:cNvSpPr>
            <p:nvPr/>
          </p:nvSpPr>
          <p:spPr bwMode="auto">
            <a:xfrm>
              <a:off x="3929063" y="2714625"/>
              <a:ext cx="642937" cy="1643062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1" name="Rectangle 50"/>
            <p:cNvSpPr>
              <a:spLocks noChangeArrowheads="1"/>
            </p:cNvSpPr>
            <p:nvPr/>
          </p:nvSpPr>
          <p:spPr bwMode="auto">
            <a:xfrm>
              <a:off x="1703388" y="292893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2" name="Rectangle 50"/>
            <p:cNvSpPr>
              <a:spLocks noChangeArrowheads="1"/>
            </p:cNvSpPr>
            <p:nvPr/>
          </p:nvSpPr>
          <p:spPr bwMode="auto">
            <a:xfrm>
              <a:off x="1346200" y="2928937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3" name="Rectangle 50"/>
            <p:cNvSpPr>
              <a:spLocks noChangeArrowheads="1"/>
            </p:cNvSpPr>
            <p:nvPr/>
          </p:nvSpPr>
          <p:spPr bwMode="auto">
            <a:xfrm>
              <a:off x="3489325" y="2928937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4" name="Rectangle 50"/>
            <p:cNvSpPr>
              <a:spLocks noChangeArrowheads="1"/>
            </p:cNvSpPr>
            <p:nvPr/>
          </p:nvSpPr>
          <p:spPr bwMode="auto">
            <a:xfrm>
              <a:off x="3132138" y="292893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5" name="Rectangle 50"/>
            <p:cNvSpPr>
              <a:spLocks noChangeArrowheads="1"/>
            </p:cNvSpPr>
            <p:nvPr/>
          </p:nvSpPr>
          <p:spPr bwMode="auto">
            <a:xfrm>
              <a:off x="3989388" y="400050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6" name="Rectangle 50"/>
            <p:cNvSpPr>
              <a:spLocks noChangeArrowheads="1"/>
            </p:cNvSpPr>
            <p:nvPr/>
          </p:nvSpPr>
          <p:spPr bwMode="auto">
            <a:xfrm>
              <a:off x="3989388" y="3643312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7" name="Rectangle 50"/>
            <p:cNvSpPr>
              <a:spLocks noChangeArrowheads="1"/>
            </p:cNvSpPr>
            <p:nvPr/>
          </p:nvSpPr>
          <p:spPr bwMode="auto">
            <a:xfrm>
              <a:off x="4000500" y="5786438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8" name="Rectangle 50"/>
            <p:cNvSpPr>
              <a:spLocks noChangeArrowheads="1"/>
            </p:cNvSpPr>
            <p:nvPr/>
          </p:nvSpPr>
          <p:spPr bwMode="auto">
            <a:xfrm>
              <a:off x="4000500" y="542925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79" name="Rectangle 50"/>
            <p:cNvSpPr>
              <a:spLocks noChangeArrowheads="1"/>
            </p:cNvSpPr>
            <p:nvPr/>
          </p:nvSpPr>
          <p:spPr bwMode="auto">
            <a:xfrm>
              <a:off x="2928938" y="6286501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0" name="Rectangle 50"/>
            <p:cNvSpPr>
              <a:spLocks noChangeArrowheads="1"/>
            </p:cNvSpPr>
            <p:nvPr/>
          </p:nvSpPr>
          <p:spPr bwMode="auto">
            <a:xfrm>
              <a:off x="3286125" y="628650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1" name="Rectangle 50"/>
            <p:cNvSpPr>
              <a:spLocks noChangeArrowheads="1"/>
            </p:cNvSpPr>
            <p:nvPr/>
          </p:nvSpPr>
          <p:spPr bwMode="auto">
            <a:xfrm>
              <a:off x="1143000" y="628650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2" name="Rectangle 50"/>
            <p:cNvSpPr>
              <a:spLocks noChangeArrowheads="1"/>
            </p:cNvSpPr>
            <p:nvPr/>
          </p:nvSpPr>
          <p:spPr bwMode="auto">
            <a:xfrm>
              <a:off x="1500188" y="6286501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3" name="Rectangle 50"/>
            <p:cNvSpPr>
              <a:spLocks noChangeArrowheads="1"/>
            </p:cNvSpPr>
            <p:nvPr/>
          </p:nvSpPr>
          <p:spPr bwMode="auto">
            <a:xfrm>
              <a:off x="642938" y="378618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4" name="Rectangle 50"/>
            <p:cNvSpPr>
              <a:spLocks noChangeArrowheads="1"/>
            </p:cNvSpPr>
            <p:nvPr/>
          </p:nvSpPr>
          <p:spPr bwMode="auto">
            <a:xfrm>
              <a:off x="642938" y="342900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5" name="Rectangle 50"/>
            <p:cNvSpPr>
              <a:spLocks noChangeArrowheads="1"/>
            </p:cNvSpPr>
            <p:nvPr/>
          </p:nvSpPr>
          <p:spPr bwMode="auto">
            <a:xfrm>
              <a:off x="642938" y="5572126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6" name="Rectangle 50"/>
            <p:cNvSpPr>
              <a:spLocks noChangeArrowheads="1"/>
            </p:cNvSpPr>
            <p:nvPr/>
          </p:nvSpPr>
          <p:spPr bwMode="auto">
            <a:xfrm>
              <a:off x="642938" y="5214938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487" name="正方形/長方形 486"/>
            <p:cNvSpPr/>
            <p:nvPr/>
          </p:nvSpPr>
          <p:spPr bwMode="auto">
            <a:xfrm>
              <a:off x="128585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88" name="正方形/長方形 487"/>
            <p:cNvSpPr/>
            <p:nvPr/>
          </p:nvSpPr>
          <p:spPr bwMode="auto">
            <a:xfrm>
              <a:off x="200023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89" name="正方形/長方形 488"/>
            <p:cNvSpPr/>
            <p:nvPr/>
          </p:nvSpPr>
          <p:spPr bwMode="auto">
            <a:xfrm>
              <a:off x="271461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0" name="正方形/長方形 489"/>
            <p:cNvSpPr/>
            <p:nvPr/>
          </p:nvSpPr>
          <p:spPr bwMode="auto">
            <a:xfrm>
              <a:off x="342899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1" name="正方形/長方形 490"/>
            <p:cNvSpPr/>
            <p:nvPr/>
          </p:nvSpPr>
          <p:spPr bwMode="auto">
            <a:xfrm>
              <a:off x="128585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2" name="正方形/長方形 491"/>
            <p:cNvSpPr/>
            <p:nvPr/>
          </p:nvSpPr>
          <p:spPr bwMode="auto">
            <a:xfrm>
              <a:off x="200023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3" name="正方形/長方形 492"/>
            <p:cNvSpPr/>
            <p:nvPr/>
          </p:nvSpPr>
          <p:spPr bwMode="auto">
            <a:xfrm>
              <a:off x="271461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4" name="正方形/長方形 493"/>
            <p:cNvSpPr/>
            <p:nvPr/>
          </p:nvSpPr>
          <p:spPr bwMode="auto">
            <a:xfrm>
              <a:off x="342899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5" name="正方形/長方形 494"/>
            <p:cNvSpPr/>
            <p:nvPr/>
          </p:nvSpPr>
          <p:spPr bwMode="auto">
            <a:xfrm>
              <a:off x="128585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6" name="正方形/長方形 495"/>
            <p:cNvSpPr/>
            <p:nvPr/>
          </p:nvSpPr>
          <p:spPr bwMode="auto">
            <a:xfrm>
              <a:off x="200023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7" name="正方形/長方形 496"/>
            <p:cNvSpPr/>
            <p:nvPr/>
          </p:nvSpPr>
          <p:spPr bwMode="auto">
            <a:xfrm>
              <a:off x="271461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8" name="正方形/長方形 497"/>
            <p:cNvSpPr/>
            <p:nvPr/>
          </p:nvSpPr>
          <p:spPr bwMode="auto">
            <a:xfrm>
              <a:off x="342899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499" name="正方形/長方形 498"/>
            <p:cNvSpPr/>
            <p:nvPr/>
          </p:nvSpPr>
          <p:spPr bwMode="auto">
            <a:xfrm>
              <a:off x="128585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00" name="正方形/長方形 499"/>
            <p:cNvSpPr/>
            <p:nvPr/>
          </p:nvSpPr>
          <p:spPr bwMode="auto">
            <a:xfrm>
              <a:off x="200023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01" name="正方形/長方形 500"/>
            <p:cNvSpPr/>
            <p:nvPr/>
          </p:nvSpPr>
          <p:spPr bwMode="auto">
            <a:xfrm>
              <a:off x="271461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502" name="正方形/長方形 501"/>
            <p:cNvSpPr/>
            <p:nvPr/>
          </p:nvSpPr>
          <p:spPr bwMode="auto">
            <a:xfrm>
              <a:off x="342899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503" name="直線コネクタ 502"/>
            <p:cNvCxnSpPr/>
            <p:nvPr/>
          </p:nvCxnSpPr>
          <p:spPr bwMode="auto">
            <a:xfrm rot="5400000">
              <a:off x="100010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4" name="直線コネクタ 503"/>
            <p:cNvCxnSpPr/>
            <p:nvPr/>
          </p:nvCxnSpPr>
          <p:spPr bwMode="auto">
            <a:xfrm rot="5400000">
              <a:off x="171448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5" name="直線コネクタ 504"/>
            <p:cNvCxnSpPr/>
            <p:nvPr/>
          </p:nvCxnSpPr>
          <p:spPr bwMode="auto">
            <a:xfrm rot="5400000">
              <a:off x="242886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6" name="直線コネクタ 505"/>
            <p:cNvCxnSpPr/>
            <p:nvPr/>
          </p:nvCxnSpPr>
          <p:spPr bwMode="auto">
            <a:xfrm rot="16200000" flipH="1">
              <a:off x="2428867" y="2500314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7" name="直線コネクタ 506"/>
            <p:cNvCxnSpPr/>
            <p:nvPr/>
          </p:nvCxnSpPr>
          <p:spPr bwMode="auto">
            <a:xfrm rot="16200000" flipH="1">
              <a:off x="2357415" y="321469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8" name="直線コネクタ 507"/>
            <p:cNvCxnSpPr/>
            <p:nvPr/>
          </p:nvCxnSpPr>
          <p:spPr bwMode="auto">
            <a:xfrm rot="16200000" flipH="1">
              <a:off x="2357415" y="392907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9" name="直線コネクタ 508"/>
            <p:cNvCxnSpPr/>
            <p:nvPr/>
          </p:nvCxnSpPr>
          <p:spPr bwMode="auto">
            <a:xfrm rot="16200000" flipH="1">
              <a:off x="2357415" y="464345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0" name="直線コネクタ 509"/>
            <p:cNvCxnSpPr/>
            <p:nvPr/>
          </p:nvCxnSpPr>
          <p:spPr bwMode="auto">
            <a:xfrm rot="5400000">
              <a:off x="285727" y="4714877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1" name="直線コネクタ 510"/>
            <p:cNvCxnSpPr/>
            <p:nvPr/>
          </p:nvCxnSpPr>
          <p:spPr bwMode="auto">
            <a:xfrm rot="16200000" flipH="1">
              <a:off x="1714479" y="3214685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2" name="直線コネクタ 511"/>
            <p:cNvCxnSpPr/>
            <p:nvPr/>
          </p:nvCxnSpPr>
          <p:spPr bwMode="auto">
            <a:xfrm rot="16200000" flipH="1">
              <a:off x="3143240" y="321468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3" name="直線コネクタ 512"/>
            <p:cNvCxnSpPr/>
            <p:nvPr/>
          </p:nvCxnSpPr>
          <p:spPr bwMode="auto">
            <a:xfrm rot="16200000" flipH="1">
              <a:off x="1285851" y="600076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4" name="直線コネクタ 513"/>
            <p:cNvCxnSpPr/>
            <p:nvPr/>
          </p:nvCxnSpPr>
          <p:spPr bwMode="auto">
            <a:xfrm rot="16200000" flipH="1">
              <a:off x="2714612" y="600076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5" name="直線コネクタ 514"/>
            <p:cNvCxnSpPr/>
            <p:nvPr/>
          </p:nvCxnSpPr>
          <p:spPr bwMode="auto">
            <a:xfrm flipV="1">
              <a:off x="785786" y="3643314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6" name="直線コネクタ 515"/>
            <p:cNvCxnSpPr/>
            <p:nvPr/>
          </p:nvCxnSpPr>
          <p:spPr bwMode="auto">
            <a:xfrm flipV="1">
              <a:off x="785786" y="5072074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7" name="直線コネクタ 516"/>
            <p:cNvCxnSpPr/>
            <p:nvPr/>
          </p:nvCxnSpPr>
          <p:spPr bwMode="auto">
            <a:xfrm flipV="1">
              <a:off x="3571867" y="5500703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8" name="直線コネクタ 517"/>
            <p:cNvCxnSpPr/>
            <p:nvPr/>
          </p:nvCxnSpPr>
          <p:spPr bwMode="auto">
            <a:xfrm flipV="1">
              <a:off x="3571868" y="4071943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62" name="タイトル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CMP simulator: </a:t>
            </a:r>
            <a:r>
              <a:rPr lang="en-US" altLang="ja-JP" sz="3200" dirty="0" smtClean="0"/>
              <a:t>GEMS/</a:t>
            </a:r>
            <a:r>
              <a:rPr lang="en-US" altLang="ja-JP" sz="3200" dirty="0" err="1" smtClean="0"/>
              <a:t>Simics</a:t>
            </a:r>
            <a:endParaRPr lang="ja-JP" altLang="en-US" sz="3200" dirty="0" smtClean="0">
              <a:latin typeface="Arial" charset="0"/>
              <a:cs typeface="Arial" charset="0"/>
            </a:endParaRPr>
          </a:p>
        </p:txBody>
      </p:sp>
      <p:sp>
        <p:nvSpPr>
          <p:cNvPr id="140" name="テキスト ボックス 202"/>
          <p:cNvSpPr txBox="1">
            <a:spLocks noChangeArrowheads="1"/>
          </p:cNvSpPr>
          <p:nvPr/>
        </p:nvSpPr>
        <p:spPr bwMode="auto">
          <a:xfrm>
            <a:off x="6072198" y="1247769"/>
            <a:ext cx="321471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dirty="0">
                <a:cs typeface="Arial" charset="0"/>
              </a:rPr>
              <a:t>radix, </a:t>
            </a:r>
            <a:r>
              <a:rPr lang="en-US" altLang="ja-JP" sz="2000" dirty="0" err="1">
                <a:cs typeface="Arial" charset="0"/>
              </a:rPr>
              <a:t>lu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fft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barnes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smtClean="0">
                <a:cs typeface="Arial" charset="0"/>
              </a:rPr>
              <a:t>ocean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raytrace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volrend</a:t>
            </a:r>
            <a:r>
              <a:rPr lang="en-US" altLang="ja-JP" sz="2000" dirty="0">
                <a:cs typeface="Arial" charset="0"/>
              </a:rPr>
              <a:t>, water-ns, water-sp, </a:t>
            </a:r>
            <a:r>
              <a:rPr lang="en-US" altLang="ja-JP" sz="2000" dirty="0" err="1">
                <a:cs typeface="Arial" charset="0"/>
              </a:rPr>
              <a:t>fmm</a:t>
            </a:r>
            <a:r>
              <a:rPr lang="en-US" altLang="ja-JP" sz="2000" dirty="0">
                <a:cs typeface="Arial" charset="0"/>
              </a:rPr>
              <a:t> </a:t>
            </a:r>
            <a:r>
              <a:rPr lang="en-US" altLang="ja-JP" sz="2000" dirty="0" smtClean="0">
                <a:cs typeface="Arial" charset="0"/>
              </a:rPr>
              <a:t>(10 applications)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41" name="テキスト ボックス 140"/>
          <p:cNvSpPr txBox="1"/>
          <p:nvPr/>
        </p:nvSpPr>
        <p:spPr>
          <a:xfrm>
            <a:off x="5000628" y="2895897"/>
            <a:ext cx="3894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Token coherence protocol</a:t>
            </a:r>
            <a:endParaRPr kumimoji="1" lang="ja-JP" altLang="en-US" sz="2400" dirty="0"/>
          </a:p>
        </p:txBody>
      </p:sp>
      <p:sp>
        <p:nvSpPr>
          <p:cNvPr id="142" name="正方形/長方形 141"/>
          <p:cNvSpPr/>
          <p:nvPr/>
        </p:nvSpPr>
        <p:spPr bwMode="auto">
          <a:xfrm>
            <a:off x="5000628" y="3357562"/>
            <a:ext cx="4000528" cy="3429024"/>
          </a:xfrm>
          <a:prstGeom prst="rect">
            <a:avLst/>
          </a:prstGeom>
          <a:solidFill>
            <a:srgbClr val="FFFFCC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014977" y="3500438"/>
            <a:ext cx="4057617" cy="3357586"/>
          </a:xfrm>
        </p:spPr>
        <p:txBody>
          <a:bodyPr/>
          <a:lstStyle/>
          <a:p>
            <a:r>
              <a:rPr lang="en-US" altLang="ja-JP" sz="2400" dirty="0" smtClean="0"/>
              <a:t>VC0</a:t>
            </a:r>
          </a:p>
          <a:p>
            <a:pPr lvl="1"/>
            <a:r>
              <a:rPr lang="en-US" altLang="ja-JP" sz="2000" dirty="0" smtClean="0"/>
              <a:t>Request </a:t>
            </a:r>
            <a:r>
              <a:rPr lang="en-US" altLang="ja-JP" sz="2000" dirty="0" err="1" smtClean="0"/>
              <a:t>msg</a:t>
            </a:r>
            <a:r>
              <a:rPr lang="en-US" altLang="ja-JP" sz="2000" dirty="0" smtClean="0"/>
              <a:t> (L1      </a:t>
            </a:r>
            <a:r>
              <a:rPr lang="en-US" altLang="ja-JP" sz="2000" dirty="0" smtClean="0">
                <a:sym typeface="Wingdings" pitchFamily="2" charset="2"/>
              </a:rPr>
              <a:t>L2)</a:t>
            </a:r>
          </a:p>
          <a:p>
            <a:r>
              <a:rPr lang="en-US" altLang="ja-JP" sz="2400" dirty="0" smtClean="0"/>
              <a:t>VC1</a:t>
            </a:r>
          </a:p>
          <a:p>
            <a:pPr lvl="1"/>
            <a:r>
              <a:rPr lang="en-US" altLang="ja-JP" sz="2000" dirty="0" smtClean="0"/>
              <a:t>Request </a:t>
            </a:r>
            <a:r>
              <a:rPr lang="en-US" altLang="ja-JP" sz="2000" dirty="0" err="1" smtClean="0"/>
              <a:t>msg</a:t>
            </a:r>
            <a:r>
              <a:rPr lang="en-US" altLang="ja-JP" sz="2000" dirty="0" smtClean="0"/>
              <a:t> (L2      </a:t>
            </a:r>
            <a:r>
              <a:rPr lang="en-US" altLang="ja-JP" sz="2000" dirty="0" err="1" smtClean="0"/>
              <a:t>Mem</a:t>
            </a:r>
            <a:r>
              <a:rPr lang="en-US" altLang="ja-JP" sz="2000" dirty="0" smtClean="0"/>
              <a:t>)</a:t>
            </a:r>
          </a:p>
          <a:p>
            <a:r>
              <a:rPr lang="en-US" altLang="ja-JP" sz="2400" dirty="0" smtClean="0"/>
              <a:t>VC2</a:t>
            </a:r>
          </a:p>
          <a:p>
            <a:pPr lvl="1"/>
            <a:r>
              <a:rPr lang="en-US" altLang="ja-JP" sz="2000" dirty="0" smtClean="0"/>
              <a:t>Reply </a:t>
            </a:r>
            <a:r>
              <a:rPr lang="en-US" altLang="ja-JP" sz="2000" dirty="0" err="1" smtClean="0"/>
              <a:t>msg</a:t>
            </a:r>
            <a:r>
              <a:rPr lang="en-US" altLang="ja-JP" sz="2000" dirty="0" smtClean="0"/>
              <a:t> (All      </a:t>
            </a:r>
            <a:r>
              <a:rPr lang="en-US" altLang="ja-JP" sz="2000" dirty="0" err="1" smtClean="0"/>
              <a:t>All</a:t>
            </a:r>
            <a:r>
              <a:rPr lang="en-US" altLang="ja-JP" sz="2000" dirty="0" smtClean="0"/>
              <a:t>)</a:t>
            </a:r>
          </a:p>
          <a:p>
            <a:r>
              <a:rPr lang="en-US" altLang="ja-JP" sz="2400" dirty="0" smtClean="0"/>
              <a:t>VC3</a:t>
            </a:r>
          </a:p>
          <a:p>
            <a:pPr lvl="1"/>
            <a:r>
              <a:rPr lang="en-US" altLang="ja-JP" sz="2000" dirty="0" smtClean="0"/>
              <a:t>Persistent request </a:t>
            </a:r>
            <a:r>
              <a:rPr lang="en-US" altLang="ja-JP" sz="2000" dirty="0" err="1" smtClean="0"/>
              <a:t>msg</a:t>
            </a:r>
            <a:endParaRPr lang="en-US" altLang="ja-JP" sz="2000" dirty="0" smtClean="0"/>
          </a:p>
          <a:p>
            <a:pPr lvl="1"/>
            <a:endParaRPr lang="en-US" altLang="ja-JP" dirty="0" smtClean="0"/>
          </a:p>
        </p:txBody>
      </p:sp>
      <p:cxnSp>
        <p:nvCxnSpPr>
          <p:cNvPr id="144" name="直線矢印コネクタ 143"/>
          <p:cNvCxnSpPr/>
          <p:nvPr/>
        </p:nvCxnSpPr>
        <p:spPr bwMode="auto">
          <a:xfrm>
            <a:off x="7786710" y="4143380"/>
            <a:ext cx="357190" cy="1588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45" name="直線矢印コネクタ 144"/>
          <p:cNvCxnSpPr/>
          <p:nvPr/>
        </p:nvCxnSpPr>
        <p:spPr bwMode="auto">
          <a:xfrm>
            <a:off x="7786710" y="4929198"/>
            <a:ext cx="357190" cy="1588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46" name="直線矢印コネクタ 145"/>
          <p:cNvCxnSpPr/>
          <p:nvPr/>
        </p:nvCxnSpPr>
        <p:spPr bwMode="auto">
          <a:xfrm>
            <a:off x="7500958" y="5715016"/>
            <a:ext cx="357190" cy="1588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204" name="テキスト ボックス 203"/>
          <p:cNvSpPr txBox="1"/>
          <p:nvPr/>
        </p:nvSpPr>
        <p:spPr>
          <a:xfrm>
            <a:off x="7183952" y="3243204"/>
            <a:ext cx="20315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[Martin,ISCA’03]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テキスト ボックス 132"/>
          <p:cNvSpPr txBox="1"/>
          <p:nvPr/>
        </p:nvSpPr>
        <p:spPr>
          <a:xfrm>
            <a:off x="7183952" y="642918"/>
            <a:ext cx="19944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[Martin,CAN’05]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5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57250"/>
            <a:ext cx="8772525" cy="5857898"/>
          </a:xfrm>
        </p:spPr>
        <p:txBody>
          <a:bodyPr/>
          <a:lstStyle/>
          <a:p>
            <a:r>
              <a:rPr lang="en-US" altLang="ja-JP" dirty="0" smtClean="0"/>
              <a:t>Full system CMP simulation</a:t>
            </a:r>
            <a:endParaRPr lang="en-US" altLang="ja-JP" dirty="0" smtClean="0">
              <a:ea typeface="+mj-ea"/>
            </a:endParaRPr>
          </a:p>
          <a:p>
            <a:pPr lvl="1"/>
            <a:r>
              <a:rPr lang="en-US" altLang="ja-JP" dirty="0" smtClean="0"/>
              <a:t>8 CPUs, 64 L2 banks, 4x4 mesh</a:t>
            </a:r>
          </a:p>
          <a:p>
            <a:pPr lvl="1"/>
            <a:r>
              <a:rPr lang="en-US" altLang="ja-JP" dirty="0" smtClean="0"/>
              <a:t>Sun Solaris 9; Sun Studio 12</a:t>
            </a:r>
          </a:p>
          <a:p>
            <a:pPr lvl="1"/>
            <a:r>
              <a:rPr lang="en-US" altLang="ja-JP" dirty="0" smtClean="0"/>
              <a:t>SPLASH-2 benchmark (8 threads)</a:t>
            </a:r>
          </a:p>
          <a:p>
            <a:pPr lvl="1"/>
            <a:endParaRPr lang="en-US" altLang="ja-JP" dirty="0" smtClean="0">
              <a:ea typeface="+mj-ea"/>
            </a:endParaRPr>
          </a:p>
          <a:p>
            <a:r>
              <a:rPr lang="en-US" altLang="ja-JP" dirty="0" smtClean="0">
                <a:ea typeface="+mj-ea"/>
              </a:rPr>
              <a:t>Three early wakeup methods are compared</a:t>
            </a:r>
          </a:p>
          <a:p>
            <a:pPr lvl="1"/>
            <a:endParaRPr lang="en-US" altLang="ja-JP" dirty="0" smtClean="0">
              <a:ea typeface="+mj-ea"/>
            </a:endParaRPr>
          </a:p>
          <a:p>
            <a:pPr lvl="1"/>
            <a:endParaRPr lang="en-US" altLang="ja-JP" dirty="0" smtClean="0">
              <a:ea typeface="+mj-ea"/>
            </a:endParaRPr>
          </a:p>
          <a:p>
            <a:pPr lvl="1"/>
            <a:endParaRPr lang="en-US" altLang="ja-JP" dirty="0" smtClean="0">
              <a:ea typeface="+mj-ea"/>
            </a:endParaRPr>
          </a:p>
          <a:p>
            <a:pPr lvl="1"/>
            <a:endParaRPr lang="en-US" altLang="ja-JP" dirty="0" smtClean="0">
              <a:ea typeface="+mj-ea"/>
            </a:endParaRPr>
          </a:p>
          <a:p>
            <a:pPr lvl="1"/>
            <a:endParaRPr lang="en-US" altLang="ja-JP" dirty="0" smtClean="0">
              <a:ea typeface="+mj-ea"/>
            </a:endParaRPr>
          </a:p>
          <a:p>
            <a:pPr lvl="1"/>
            <a:endParaRPr lang="en-US" altLang="ja-JP" dirty="0" smtClean="0">
              <a:ea typeface="+mj-ea"/>
            </a:endParaRPr>
          </a:p>
          <a:p>
            <a:r>
              <a:rPr lang="en-US" altLang="ja-JP" dirty="0" smtClean="0">
                <a:ea typeface="+mj-ea"/>
              </a:rPr>
              <a:t>Wakeup latency: 3nsec </a:t>
            </a:r>
            <a:r>
              <a:rPr lang="en-US" altLang="ja-JP" sz="2000" dirty="0" smtClean="0">
                <a:ea typeface="+mj-ea"/>
              </a:rPr>
              <a:t>(3-cycle wakeup @ 1GHz)</a:t>
            </a:r>
            <a:endParaRPr lang="en-US" altLang="ja-JP" dirty="0" smtClean="0">
              <a:ea typeface="+mj-ea"/>
            </a:endParaRPr>
          </a:p>
        </p:txBody>
      </p:sp>
      <p:sp>
        <p:nvSpPr>
          <p:cNvPr id="162" name="タイトル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CMP simulator: </a:t>
            </a:r>
            <a:r>
              <a:rPr lang="en-US" altLang="ja-JP" sz="3200" dirty="0" smtClean="0"/>
              <a:t>GEMS/</a:t>
            </a:r>
            <a:r>
              <a:rPr lang="en-US" altLang="ja-JP" sz="3200" dirty="0" err="1" smtClean="0"/>
              <a:t>Simics</a:t>
            </a:r>
            <a:endParaRPr lang="ja-JP" altLang="en-US" sz="3200" dirty="0" smtClean="0">
              <a:latin typeface="Arial" charset="0"/>
              <a:cs typeface="Arial" charset="0"/>
            </a:endParaRPr>
          </a:p>
        </p:txBody>
      </p:sp>
      <p:sp>
        <p:nvSpPr>
          <p:cNvPr id="140" name="テキスト ボックス 202"/>
          <p:cNvSpPr txBox="1">
            <a:spLocks noChangeArrowheads="1"/>
          </p:cNvSpPr>
          <p:nvPr/>
        </p:nvSpPr>
        <p:spPr bwMode="auto">
          <a:xfrm>
            <a:off x="6072198" y="1247769"/>
            <a:ext cx="321471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dirty="0">
                <a:cs typeface="Arial" charset="0"/>
              </a:rPr>
              <a:t>radix, </a:t>
            </a:r>
            <a:r>
              <a:rPr lang="en-US" altLang="ja-JP" sz="2000" dirty="0" err="1">
                <a:cs typeface="Arial" charset="0"/>
              </a:rPr>
              <a:t>lu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fft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barnes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smtClean="0">
                <a:cs typeface="Arial" charset="0"/>
              </a:rPr>
              <a:t>ocean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raytrace</a:t>
            </a:r>
            <a:r>
              <a:rPr lang="en-US" altLang="ja-JP" sz="2000" dirty="0">
                <a:cs typeface="Arial" charset="0"/>
              </a:rPr>
              <a:t>, </a:t>
            </a:r>
            <a:r>
              <a:rPr lang="en-US" altLang="ja-JP" sz="2000" dirty="0" err="1">
                <a:cs typeface="Arial" charset="0"/>
              </a:rPr>
              <a:t>volrend</a:t>
            </a:r>
            <a:r>
              <a:rPr lang="en-US" altLang="ja-JP" sz="2000" dirty="0">
                <a:cs typeface="Arial" charset="0"/>
              </a:rPr>
              <a:t>, water-ns, water-sp, </a:t>
            </a:r>
            <a:r>
              <a:rPr lang="en-US" altLang="ja-JP" sz="2000" dirty="0" err="1">
                <a:cs typeface="Arial" charset="0"/>
              </a:rPr>
              <a:t>fmm</a:t>
            </a:r>
            <a:r>
              <a:rPr lang="en-US" altLang="ja-JP" sz="2000" dirty="0">
                <a:cs typeface="Arial" charset="0"/>
              </a:rPr>
              <a:t> </a:t>
            </a:r>
            <a:r>
              <a:rPr lang="en-US" altLang="ja-JP" sz="2000" dirty="0" smtClean="0">
                <a:cs typeface="Arial" charset="0"/>
              </a:rPr>
              <a:t>(10 applications)</a:t>
            </a:r>
            <a:endParaRPr lang="ja-JP" altLang="en-US" sz="2000" dirty="0">
              <a:cs typeface="Arial" charset="0"/>
            </a:endParaRPr>
          </a:p>
        </p:txBody>
      </p:sp>
      <p:grpSp>
        <p:nvGrpSpPr>
          <p:cNvPr id="134" name="グループ化 99"/>
          <p:cNvGrpSpPr/>
          <p:nvPr/>
        </p:nvGrpSpPr>
        <p:grpSpPr>
          <a:xfrm>
            <a:off x="214282" y="3929066"/>
            <a:ext cx="2843816" cy="1428758"/>
            <a:chOff x="13672" y="2786058"/>
            <a:chExt cx="2843816" cy="1428758"/>
          </a:xfrm>
        </p:grpSpPr>
        <p:sp>
          <p:nvSpPr>
            <p:cNvPr id="135" name="Rectangle 50"/>
            <p:cNvSpPr>
              <a:spLocks noChangeArrowheads="1"/>
            </p:cNvSpPr>
            <p:nvPr/>
          </p:nvSpPr>
          <p:spPr bwMode="auto">
            <a:xfrm>
              <a:off x="227986" y="3224205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36" name="Rectangle 50"/>
            <p:cNvSpPr>
              <a:spLocks noChangeArrowheads="1"/>
            </p:cNvSpPr>
            <p:nvPr/>
          </p:nvSpPr>
          <p:spPr bwMode="auto">
            <a:xfrm>
              <a:off x="2372572" y="321468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37" name="Rectangle 50"/>
            <p:cNvSpPr>
              <a:spLocks noChangeArrowheads="1"/>
            </p:cNvSpPr>
            <p:nvPr/>
          </p:nvSpPr>
          <p:spPr bwMode="auto">
            <a:xfrm>
              <a:off x="227986" y="3929066"/>
              <a:ext cx="296863" cy="28575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38" name="Rectangle 50"/>
            <p:cNvSpPr>
              <a:spLocks noChangeArrowheads="1"/>
            </p:cNvSpPr>
            <p:nvPr/>
          </p:nvSpPr>
          <p:spPr bwMode="auto">
            <a:xfrm>
              <a:off x="929384" y="3929066"/>
              <a:ext cx="296863" cy="28575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39" name="Rectangle 50"/>
            <p:cNvSpPr>
              <a:spLocks noChangeArrowheads="1"/>
            </p:cNvSpPr>
            <p:nvPr/>
          </p:nvSpPr>
          <p:spPr bwMode="auto">
            <a:xfrm>
              <a:off x="1643042" y="3929066"/>
              <a:ext cx="296863" cy="28575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47" name="Rectangle 50"/>
            <p:cNvSpPr>
              <a:spLocks noChangeArrowheads="1"/>
            </p:cNvSpPr>
            <p:nvPr/>
          </p:nvSpPr>
          <p:spPr bwMode="auto">
            <a:xfrm>
              <a:off x="2358144" y="3929066"/>
              <a:ext cx="296863" cy="28575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cxnSp>
          <p:nvCxnSpPr>
            <p:cNvPr id="148" name="直線矢印コネクタ 147"/>
            <p:cNvCxnSpPr/>
            <p:nvPr/>
          </p:nvCxnSpPr>
          <p:spPr bwMode="auto">
            <a:xfrm rot="16200000" flipH="1">
              <a:off x="161307" y="3719509"/>
              <a:ext cx="419111" cy="1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9" name="テキスト ボックス 148"/>
            <p:cNvSpPr txBox="1"/>
            <p:nvPr/>
          </p:nvSpPr>
          <p:spPr>
            <a:xfrm>
              <a:off x="13672" y="2786058"/>
              <a:ext cx="7280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SRC</a:t>
              </a:r>
              <a:endParaRPr kumimoji="1" lang="ja-JP" altLang="en-US" sz="2000" dirty="0"/>
            </a:p>
          </p:txBody>
        </p:sp>
        <p:sp>
          <p:nvSpPr>
            <p:cNvPr id="150" name="テキスト ボックス 149"/>
            <p:cNvSpPr txBox="1"/>
            <p:nvPr/>
          </p:nvSpPr>
          <p:spPr>
            <a:xfrm>
              <a:off x="2158258" y="2786058"/>
              <a:ext cx="6992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DST</a:t>
              </a:r>
              <a:endParaRPr kumimoji="1" lang="ja-JP" altLang="en-US" sz="2000" dirty="0"/>
            </a:p>
          </p:txBody>
        </p:sp>
        <p:sp>
          <p:nvSpPr>
            <p:cNvPr id="151" name="フリーフォーム 150"/>
            <p:cNvSpPr/>
            <p:nvPr/>
          </p:nvSpPr>
          <p:spPr bwMode="auto">
            <a:xfrm>
              <a:off x="527893" y="3643311"/>
              <a:ext cx="1115149" cy="285753"/>
            </a:xfrm>
            <a:custGeom>
              <a:avLst/>
              <a:gdLst>
                <a:gd name="connsiteX0" fmla="*/ 0 w 2239766"/>
                <a:gd name="connsiteY0" fmla="*/ 535968 h 535968"/>
                <a:gd name="connsiteX1" fmla="*/ 1140431 w 2239766"/>
                <a:gd name="connsiteY1" fmla="*/ 1712 h 535968"/>
                <a:gd name="connsiteX2" fmla="*/ 2239766 w 2239766"/>
                <a:gd name="connsiteY2" fmla="*/ 525694 h 535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39766" h="535968">
                  <a:moveTo>
                    <a:pt x="0" y="535968"/>
                  </a:moveTo>
                  <a:cubicBezTo>
                    <a:pt x="383568" y="269696"/>
                    <a:pt x="767137" y="3424"/>
                    <a:pt x="1140431" y="1712"/>
                  </a:cubicBezTo>
                  <a:cubicBezTo>
                    <a:pt x="1513725" y="0"/>
                    <a:pt x="1876745" y="262847"/>
                    <a:pt x="2239766" y="525694"/>
                  </a:cubicBezTo>
                </a:path>
              </a:pathLst>
            </a:cu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52" name="テキスト ボックス 151"/>
            <p:cNvSpPr txBox="1"/>
            <p:nvPr/>
          </p:nvSpPr>
          <p:spPr>
            <a:xfrm>
              <a:off x="1071538" y="3214684"/>
              <a:ext cx="11594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b="1" i="1" dirty="0" smtClean="0">
                  <a:solidFill>
                    <a:schemeClr val="accent6"/>
                  </a:solidFill>
                </a:rPr>
                <a:t>Wakeup</a:t>
              </a:r>
              <a:endParaRPr kumimoji="1" lang="ja-JP" altLang="en-US" sz="2000" b="1" i="1" dirty="0">
                <a:solidFill>
                  <a:schemeClr val="accent6"/>
                </a:solidFill>
              </a:endParaRPr>
            </a:p>
          </p:txBody>
        </p:sp>
        <p:cxnSp>
          <p:nvCxnSpPr>
            <p:cNvPr id="153" name="直線矢印コネクタ 152"/>
            <p:cNvCxnSpPr/>
            <p:nvPr/>
          </p:nvCxnSpPr>
          <p:spPr bwMode="auto">
            <a:xfrm rot="16200000" flipH="1">
              <a:off x="2305892" y="3709993"/>
              <a:ext cx="419111" cy="1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4" name="直線矢印コネクタ 153"/>
            <p:cNvCxnSpPr>
              <a:stCxn id="135" idx="2"/>
              <a:endCxn id="137" idx="0"/>
            </p:cNvCxnSpPr>
            <p:nvPr/>
          </p:nvCxnSpPr>
          <p:spPr bwMode="auto">
            <a:xfrm rot="16200000" flipH="1">
              <a:off x="166862" y="3719509"/>
              <a:ext cx="419111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5" name="直線矢印コネクタ 154"/>
            <p:cNvCxnSpPr/>
            <p:nvPr/>
          </p:nvCxnSpPr>
          <p:spPr bwMode="auto">
            <a:xfrm rot="5400000" flipH="1" flipV="1">
              <a:off x="2290743" y="3709994"/>
              <a:ext cx="419111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6" name="直線矢印コネクタ 155"/>
            <p:cNvCxnSpPr>
              <a:endCxn id="138" idx="1"/>
            </p:cNvCxnSpPr>
            <p:nvPr/>
          </p:nvCxnSpPr>
          <p:spPr bwMode="auto">
            <a:xfrm>
              <a:off x="528095" y="4071940"/>
              <a:ext cx="401289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7" name="直線矢印コネクタ 156"/>
            <p:cNvCxnSpPr/>
            <p:nvPr/>
          </p:nvCxnSpPr>
          <p:spPr bwMode="auto">
            <a:xfrm>
              <a:off x="1241753" y="4071940"/>
              <a:ext cx="401289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8" name="直線矢印コネクタ 157"/>
            <p:cNvCxnSpPr/>
            <p:nvPr/>
          </p:nvCxnSpPr>
          <p:spPr bwMode="auto">
            <a:xfrm>
              <a:off x="1956133" y="4071940"/>
              <a:ext cx="401289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59" name="フリーフォーム 158"/>
            <p:cNvSpPr/>
            <p:nvPr/>
          </p:nvSpPr>
          <p:spPr bwMode="auto">
            <a:xfrm>
              <a:off x="1242273" y="3643312"/>
              <a:ext cx="1115149" cy="285753"/>
            </a:xfrm>
            <a:custGeom>
              <a:avLst/>
              <a:gdLst>
                <a:gd name="connsiteX0" fmla="*/ 0 w 2239766"/>
                <a:gd name="connsiteY0" fmla="*/ 535968 h 535968"/>
                <a:gd name="connsiteX1" fmla="*/ 1140431 w 2239766"/>
                <a:gd name="connsiteY1" fmla="*/ 1712 h 535968"/>
                <a:gd name="connsiteX2" fmla="*/ 2239766 w 2239766"/>
                <a:gd name="connsiteY2" fmla="*/ 525694 h 535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39766" h="535968">
                  <a:moveTo>
                    <a:pt x="0" y="535968"/>
                  </a:moveTo>
                  <a:cubicBezTo>
                    <a:pt x="383568" y="269696"/>
                    <a:pt x="767137" y="3424"/>
                    <a:pt x="1140431" y="1712"/>
                  </a:cubicBezTo>
                  <a:cubicBezTo>
                    <a:pt x="1513725" y="0"/>
                    <a:pt x="1876745" y="262847"/>
                    <a:pt x="2239766" y="525694"/>
                  </a:cubicBezTo>
                </a:path>
              </a:pathLst>
            </a:cu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160" name="グループ化 100"/>
          <p:cNvGrpSpPr/>
          <p:nvPr/>
        </p:nvGrpSpPr>
        <p:grpSpPr>
          <a:xfrm>
            <a:off x="3442696" y="3929066"/>
            <a:ext cx="2843816" cy="1428758"/>
            <a:chOff x="13672" y="2786058"/>
            <a:chExt cx="2843816" cy="1428758"/>
          </a:xfrm>
        </p:grpSpPr>
        <p:sp>
          <p:nvSpPr>
            <p:cNvPr id="161" name="Rectangle 50"/>
            <p:cNvSpPr>
              <a:spLocks noChangeArrowheads="1"/>
            </p:cNvSpPr>
            <p:nvPr/>
          </p:nvSpPr>
          <p:spPr bwMode="auto">
            <a:xfrm>
              <a:off x="227986" y="3224205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63" name="Rectangle 50"/>
            <p:cNvSpPr>
              <a:spLocks noChangeArrowheads="1"/>
            </p:cNvSpPr>
            <p:nvPr/>
          </p:nvSpPr>
          <p:spPr bwMode="auto">
            <a:xfrm>
              <a:off x="2372572" y="321468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64" name="Rectangle 50"/>
            <p:cNvSpPr>
              <a:spLocks noChangeArrowheads="1"/>
            </p:cNvSpPr>
            <p:nvPr/>
          </p:nvSpPr>
          <p:spPr bwMode="auto">
            <a:xfrm>
              <a:off x="227986" y="3929066"/>
              <a:ext cx="296863" cy="28575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65" name="Rectangle 50"/>
            <p:cNvSpPr>
              <a:spLocks noChangeArrowheads="1"/>
            </p:cNvSpPr>
            <p:nvPr/>
          </p:nvSpPr>
          <p:spPr bwMode="auto">
            <a:xfrm>
              <a:off x="929384" y="3929066"/>
              <a:ext cx="296863" cy="28575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66" name="Rectangle 50"/>
            <p:cNvSpPr>
              <a:spLocks noChangeArrowheads="1"/>
            </p:cNvSpPr>
            <p:nvPr/>
          </p:nvSpPr>
          <p:spPr bwMode="auto">
            <a:xfrm>
              <a:off x="1643042" y="3929066"/>
              <a:ext cx="296863" cy="28575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167" name="Rectangle 50"/>
            <p:cNvSpPr>
              <a:spLocks noChangeArrowheads="1"/>
            </p:cNvSpPr>
            <p:nvPr/>
          </p:nvSpPr>
          <p:spPr bwMode="auto">
            <a:xfrm>
              <a:off x="2358144" y="3929066"/>
              <a:ext cx="296863" cy="28575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cxnSp>
          <p:nvCxnSpPr>
            <p:cNvPr id="168" name="直線矢印コネクタ 167"/>
            <p:cNvCxnSpPr/>
            <p:nvPr/>
          </p:nvCxnSpPr>
          <p:spPr bwMode="auto">
            <a:xfrm rot="16200000" flipH="1">
              <a:off x="161307" y="3719509"/>
              <a:ext cx="419111" cy="1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9" name="テキスト ボックス 168"/>
            <p:cNvSpPr txBox="1"/>
            <p:nvPr/>
          </p:nvSpPr>
          <p:spPr>
            <a:xfrm>
              <a:off x="13672" y="2786058"/>
              <a:ext cx="7280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SRC</a:t>
              </a:r>
              <a:endParaRPr kumimoji="1" lang="ja-JP" altLang="en-US" sz="2000" dirty="0"/>
            </a:p>
          </p:txBody>
        </p:sp>
        <p:sp>
          <p:nvSpPr>
            <p:cNvPr id="170" name="テキスト ボックス 169"/>
            <p:cNvSpPr txBox="1"/>
            <p:nvPr/>
          </p:nvSpPr>
          <p:spPr>
            <a:xfrm>
              <a:off x="2158258" y="2786058"/>
              <a:ext cx="6992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DST</a:t>
              </a:r>
              <a:endParaRPr kumimoji="1" lang="ja-JP" altLang="en-US" sz="2000" dirty="0"/>
            </a:p>
          </p:txBody>
        </p:sp>
        <p:sp>
          <p:nvSpPr>
            <p:cNvPr id="171" name="フリーフォーム 170"/>
            <p:cNvSpPr/>
            <p:nvPr/>
          </p:nvSpPr>
          <p:spPr bwMode="auto">
            <a:xfrm>
              <a:off x="527893" y="3643311"/>
              <a:ext cx="1115149" cy="285753"/>
            </a:xfrm>
            <a:custGeom>
              <a:avLst/>
              <a:gdLst>
                <a:gd name="connsiteX0" fmla="*/ 0 w 2239766"/>
                <a:gd name="connsiteY0" fmla="*/ 535968 h 535968"/>
                <a:gd name="connsiteX1" fmla="*/ 1140431 w 2239766"/>
                <a:gd name="connsiteY1" fmla="*/ 1712 h 535968"/>
                <a:gd name="connsiteX2" fmla="*/ 2239766 w 2239766"/>
                <a:gd name="connsiteY2" fmla="*/ 525694 h 535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39766" h="535968">
                  <a:moveTo>
                    <a:pt x="0" y="535968"/>
                  </a:moveTo>
                  <a:cubicBezTo>
                    <a:pt x="383568" y="269696"/>
                    <a:pt x="767137" y="3424"/>
                    <a:pt x="1140431" y="1712"/>
                  </a:cubicBezTo>
                  <a:cubicBezTo>
                    <a:pt x="1513725" y="0"/>
                    <a:pt x="1876745" y="262847"/>
                    <a:pt x="2239766" y="525694"/>
                  </a:cubicBezTo>
                </a:path>
              </a:pathLst>
            </a:cu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72" name="テキスト ボックス 171"/>
            <p:cNvSpPr txBox="1"/>
            <p:nvPr/>
          </p:nvSpPr>
          <p:spPr>
            <a:xfrm>
              <a:off x="1071538" y="3214684"/>
              <a:ext cx="11594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b="1" i="1" dirty="0" smtClean="0">
                  <a:solidFill>
                    <a:schemeClr val="accent6"/>
                  </a:solidFill>
                </a:rPr>
                <a:t>Wakeup</a:t>
              </a:r>
              <a:endParaRPr kumimoji="1" lang="ja-JP" altLang="en-US" sz="2000" b="1" i="1" dirty="0">
                <a:solidFill>
                  <a:schemeClr val="accent6"/>
                </a:solidFill>
              </a:endParaRPr>
            </a:p>
          </p:txBody>
        </p:sp>
        <p:cxnSp>
          <p:nvCxnSpPr>
            <p:cNvPr id="173" name="直線矢印コネクタ 172"/>
            <p:cNvCxnSpPr/>
            <p:nvPr/>
          </p:nvCxnSpPr>
          <p:spPr bwMode="auto">
            <a:xfrm rot="16200000" flipH="1">
              <a:off x="2305892" y="3709993"/>
              <a:ext cx="419111" cy="1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4" name="直線矢印コネクタ 173"/>
            <p:cNvCxnSpPr>
              <a:stCxn id="161" idx="2"/>
              <a:endCxn id="164" idx="0"/>
            </p:cNvCxnSpPr>
            <p:nvPr/>
          </p:nvCxnSpPr>
          <p:spPr bwMode="auto">
            <a:xfrm rot="16200000" flipH="1">
              <a:off x="166862" y="3719509"/>
              <a:ext cx="419111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75" name="直線矢印コネクタ 174"/>
            <p:cNvCxnSpPr/>
            <p:nvPr/>
          </p:nvCxnSpPr>
          <p:spPr bwMode="auto">
            <a:xfrm rot="5400000" flipH="1" flipV="1">
              <a:off x="2290743" y="3709994"/>
              <a:ext cx="419111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76" name="直線矢印コネクタ 175"/>
            <p:cNvCxnSpPr>
              <a:endCxn id="165" idx="1"/>
            </p:cNvCxnSpPr>
            <p:nvPr/>
          </p:nvCxnSpPr>
          <p:spPr bwMode="auto">
            <a:xfrm>
              <a:off x="528095" y="4071940"/>
              <a:ext cx="401289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77" name="直線矢印コネクタ 176"/>
            <p:cNvCxnSpPr/>
            <p:nvPr/>
          </p:nvCxnSpPr>
          <p:spPr bwMode="auto">
            <a:xfrm>
              <a:off x="1241753" y="4071940"/>
              <a:ext cx="401289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78" name="直線矢印コネクタ 177"/>
            <p:cNvCxnSpPr/>
            <p:nvPr/>
          </p:nvCxnSpPr>
          <p:spPr bwMode="auto">
            <a:xfrm>
              <a:off x="1956133" y="4071940"/>
              <a:ext cx="401289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79" name="フリーフォーム 178"/>
            <p:cNvSpPr/>
            <p:nvPr/>
          </p:nvSpPr>
          <p:spPr bwMode="auto">
            <a:xfrm>
              <a:off x="1242273" y="3643312"/>
              <a:ext cx="1115149" cy="285753"/>
            </a:xfrm>
            <a:custGeom>
              <a:avLst/>
              <a:gdLst>
                <a:gd name="connsiteX0" fmla="*/ 0 w 2239766"/>
                <a:gd name="connsiteY0" fmla="*/ 535968 h 535968"/>
                <a:gd name="connsiteX1" fmla="*/ 1140431 w 2239766"/>
                <a:gd name="connsiteY1" fmla="*/ 1712 h 535968"/>
                <a:gd name="connsiteX2" fmla="*/ 2239766 w 2239766"/>
                <a:gd name="connsiteY2" fmla="*/ 525694 h 535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39766" h="535968">
                  <a:moveTo>
                    <a:pt x="0" y="535968"/>
                  </a:moveTo>
                  <a:cubicBezTo>
                    <a:pt x="383568" y="269696"/>
                    <a:pt x="767137" y="3424"/>
                    <a:pt x="1140431" y="1712"/>
                  </a:cubicBezTo>
                  <a:cubicBezTo>
                    <a:pt x="1513725" y="0"/>
                    <a:pt x="1876745" y="262847"/>
                    <a:pt x="2239766" y="525694"/>
                  </a:cubicBezTo>
                </a:path>
              </a:pathLst>
            </a:cu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sp>
        <p:nvSpPr>
          <p:cNvPr id="180" name="正方形/長方形 179"/>
          <p:cNvSpPr/>
          <p:nvPr/>
        </p:nvSpPr>
        <p:spPr bwMode="auto">
          <a:xfrm>
            <a:off x="7558197" y="4329176"/>
            <a:ext cx="285752" cy="67146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1" name="正方形/長方形 180"/>
          <p:cNvSpPr/>
          <p:nvPr/>
        </p:nvSpPr>
        <p:spPr bwMode="auto">
          <a:xfrm>
            <a:off x="7843949" y="4329176"/>
            <a:ext cx="285752" cy="67146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2" name="正方形/長方形 181"/>
          <p:cNvSpPr/>
          <p:nvPr/>
        </p:nvSpPr>
        <p:spPr bwMode="auto">
          <a:xfrm>
            <a:off x="6986693" y="4329176"/>
            <a:ext cx="285752" cy="67146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3" name="正方形/長方形 182"/>
          <p:cNvSpPr/>
          <p:nvPr/>
        </p:nvSpPr>
        <p:spPr bwMode="auto">
          <a:xfrm>
            <a:off x="7272445" y="4329176"/>
            <a:ext cx="285752" cy="67146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184" name="グループ化 146"/>
          <p:cNvGrpSpPr/>
          <p:nvPr/>
        </p:nvGrpSpPr>
        <p:grpSpPr>
          <a:xfrm>
            <a:off x="7902588" y="4786322"/>
            <a:ext cx="798617" cy="614424"/>
            <a:chOff x="4071934" y="5357826"/>
            <a:chExt cx="798617" cy="614424"/>
          </a:xfrm>
        </p:grpSpPr>
        <p:cxnSp>
          <p:nvCxnSpPr>
            <p:cNvPr id="185" name="直線矢印コネクタ 184"/>
            <p:cNvCxnSpPr/>
            <p:nvPr/>
          </p:nvCxnSpPr>
          <p:spPr bwMode="auto">
            <a:xfrm rot="16200000" flipV="1">
              <a:off x="4078731" y="5494699"/>
              <a:ext cx="285752" cy="12005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6" name="テキスト ボックス 185"/>
            <p:cNvSpPr txBox="1"/>
            <p:nvPr/>
          </p:nvSpPr>
          <p:spPr>
            <a:xfrm>
              <a:off x="4071934" y="5572140"/>
              <a:ext cx="79861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/>
                <a:t>Read</a:t>
              </a:r>
              <a:endParaRPr kumimoji="1" lang="ja-JP" altLang="en-US" sz="2000" dirty="0"/>
            </a:p>
          </p:txBody>
        </p:sp>
      </p:grpSp>
      <p:grpSp>
        <p:nvGrpSpPr>
          <p:cNvPr id="187" name="グループ化 147"/>
          <p:cNvGrpSpPr/>
          <p:nvPr/>
        </p:nvGrpSpPr>
        <p:grpSpPr>
          <a:xfrm>
            <a:off x="7767560" y="4786322"/>
            <a:ext cx="777970" cy="1043052"/>
            <a:chOff x="3916259" y="5357826"/>
            <a:chExt cx="777970" cy="1043052"/>
          </a:xfrm>
        </p:grpSpPr>
        <p:cxnSp>
          <p:nvCxnSpPr>
            <p:cNvPr id="188" name="直線矢印コネクタ 187"/>
            <p:cNvCxnSpPr/>
            <p:nvPr/>
          </p:nvCxnSpPr>
          <p:spPr bwMode="auto">
            <a:xfrm rot="5400000" flipH="1" flipV="1">
              <a:off x="3711217" y="5710695"/>
              <a:ext cx="714380" cy="864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9" name="テキスト ボックス 188"/>
            <p:cNvSpPr txBox="1"/>
            <p:nvPr/>
          </p:nvSpPr>
          <p:spPr>
            <a:xfrm>
              <a:off x="3916259" y="6000768"/>
              <a:ext cx="7779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Write</a:t>
              </a:r>
              <a:endParaRPr kumimoji="1" lang="ja-JP" altLang="en-US" sz="2000" dirty="0"/>
            </a:p>
          </p:txBody>
        </p:sp>
      </p:grpSp>
      <p:sp>
        <p:nvSpPr>
          <p:cNvPr id="190" name="テキスト ボックス 189"/>
          <p:cNvSpPr txBox="1"/>
          <p:nvPr/>
        </p:nvSpPr>
        <p:spPr>
          <a:xfrm>
            <a:off x="6986693" y="3786190"/>
            <a:ext cx="20585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Window size = 2</a:t>
            </a:r>
            <a:endParaRPr kumimoji="1" lang="ja-JP" altLang="en-US" sz="2000" dirty="0"/>
          </a:p>
        </p:txBody>
      </p:sp>
      <p:cxnSp>
        <p:nvCxnSpPr>
          <p:cNvPr id="191" name="直線矢印コネクタ 190"/>
          <p:cNvCxnSpPr/>
          <p:nvPr/>
        </p:nvCxnSpPr>
        <p:spPr bwMode="auto">
          <a:xfrm>
            <a:off x="7558197" y="4214818"/>
            <a:ext cx="571504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92" name="円/楕円 191"/>
          <p:cNvSpPr/>
          <p:nvPr/>
        </p:nvSpPr>
        <p:spPr bwMode="auto">
          <a:xfrm>
            <a:off x="3717696" y="5000636"/>
            <a:ext cx="142876" cy="142876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93" name="テキスト ボックス 192"/>
          <p:cNvSpPr txBox="1"/>
          <p:nvPr/>
        </p:nvSpPr>
        <p:spPr>
          <a:xfrm>
            <a:off x="4146324" y="5357826"/>
            <a:ext cx="1140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</a:rPr>
              <a:t>Ever-on</a:t>
            </a:r>
            <a:endParaRPr kumimoji="1" lang="ja-JP" altLang="en-US" sz="2000" b="1" dirty="0">
              <a:solidFill>
                <a:srgbClr val="FF0000"/>
              </a:solidFill>
            </a:endParaRPr>
          </a:p>
        </p:txBody>
      </p:sp>
      <p:sp>
        <p:nvSpPr>
          <p:cNvPr id="194" name="Text Box 17"/>
          <p:cNvSpPr txBox="1">
            <a:spLocks noChangeArrowheads="1"/>
          </p:cNvSpPr>
          <p:nvPr/>
        </p:nvSpPr>
        <p:spPr bwMode="auto">
          <a:xfrm>
            <a:off x="889358" y="5812791"/>
            <a:ext cx="1539502" cy="402291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Look-ahead</a:t>
            </a:r>
            <a:endParaRPr lang="ja-JP" altLang="en-US" sz="2000" dirty="0"/>
          </a:p>
        </p:txBody>
      </p:sp>
      <p:sp>
        <p:nvSpPr>
          <p:cNvPr id="195" name="Text Box 17"/>
          <p:cNvSpPr txBox="1">
            <a:spLocks noChangeArrowheads="1"/>
          </p:cNvSpPr>
          <p:nvPr/>
        </p:nvSpPr>
        <p:spPr bwMode="auto">
          <a:xfrm>
            <a:off x="3214678" y="5806438"/>
            <a:ext cx="3214710" cy="402291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altLang="ja-JP" sz="2000" dirty="0" smtClean="0"/>
              <a:t>Look-ahead +CPU ever-on</a:t>
            </a:r>
            <a:endParaRPr lang="ja-JP" altLang="en-US" sz="2000" dirty="0"/>
          </a:p>
        </p:txBody>
      </p:sp>
      <p:sp>
        <p:nvSpPr>
          <p:cNvPr id="196" name="Text Box 17"/>
          <p:cNvSpPr txBox="1">
            <a:spLocks noChangeArrowheads="1"/>
          </p:cNvSpPr>
          <p:nvPr/>
        </p:nvSpPr>
        <p:spPr bwMode="auto">
          <a:xfrm>
            <a:off x="6938867" y="5806438"/>
            <a:ext cx="1919413" cy="402291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Buffer window</a:t>
            </a:r>
            <a:endParaRPr lang="ja-JP" altLang="en-US" sz="2000" dirty="0"/>
          </a:p>
        </p:txBody>
      </p:sp>
      <p:cxnSp>
        <p:nvCxnSpPr>
          <p:cNvPr id="197" name="直線矢印コネクタ 196"/>
          <p:cNvCxnSpPr/>
          <p:nvPr/>
        </p:nvCxnSpPr>
        <p:spPr bwMode="auto">
          <a:xfrm rot="10800000">
            <a:off x="3868372" y="5143512"/>
            <a:ext cx="275000" cy="37145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 descr="wakeup_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357431"/>
            <a:ext cx="9209895" cy="4500570"/>
          </a:xfrm>
          <a:prstGeom prst="rect">
            <a:avLst/>
          </a:prstGeom>
        </p:spPr>
      </p:pic>
      <p:cxnSp>
        <p:nvCxnSpPr>
          <p:cNvPr id="28677" name="直線コネクタ 11"/>
          <p:cNvCxnSpPr>
            <a:cxnSpLocks noChangeShapeType="1"/>
          </p:cNvCxnSpPr>
          <p:nvPr/>
        </p:nvCxnSpPr>
        <p:spPr bwMode="auto">
          <a:xfrm>
            <a:off x="949325" y="3755968"/>
            <a:ext cx="7858125" cy="0"/>
          </a:xfrm>
          <a:prstGeom prst="line">
            <a:avLst/>
          </a:prstGeom>
          <a:noFill/>
          <a:ln w="57150" algn="ctr">
            <a:solidFill>
              <a:srgbClr val="FF0000">
                <a:alpha val="25098"/>
              </a:srgbClr>
            </a:solidFill>
            <a:round/>
            <a:headEnd/>
            <a:tailEnd/>
          </a:ln>
        </p:spPr>
      </p:cxnSp>
      <p:sp>
        <p:nvSpPr>
          <p:cNvPr id="28678" name="テキスト ボックス 12"/>
          <p:cNvSpPr txBox="1">
            <a:spLocks noChangeArrowheads="1"/>
          </p:cNvSpPr>
          <p:nvPr/>
        </p:nvSpPr>
        <p:spPr bwMode="auto">
          <a:xfrm>
            <a:off x="2162775" y="3386080"/>
            <a:ext cx="59811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b="1" dirty="0" smtClean="0">
                <a:solidFill>
                  <a:srgbClr val="FF0000"/>
                </a:solidFill>
              </a:rPr>
              <a:t>Execution time without early wakeup</a:t>
            </a:r>
            <a:r>
              <a:rPr lang="ja-JP" altLang="en-US" sz="2000" b="1" dirty="0" smtClean="0">
                <a:solidFill>
                  <a:srgbClr val="FF0000"/>
                </a:solidFill>
              </a:rPr>
              <a:t> </a:t>
            </a:r>
            <a:r>
              <a:rPr lang="en-US" altLang="ja-JP" sz="2000" b="1" dirty="0" smtClean="0">
                <a:solidFill>
                  <a:srgbClr val="FF0000"/>
                </a:solidFill>
              </a:rPr>
              <a:t>(+35.3%)</a:t>
            </a:r>
            <a:endParaRPr lang="en-US" altLang="ja-JP" sz="2000" b="1" dirty="0">
              <a:solidFill>
                <a:srgbClr val="FF0000"/>
              </a:solidFill>
            </a:endParaRPr>
          </a:p>
        </p:txBody>
      </p:sp>
      <p:grpSp>
        <p:nvGrpSpPr>
          <p:cNvPr id="2" name="グループ化 20"/>
          <p:cNvGrpSpPr/>
          <p:nvPr/>
        </p:nvGrpSpPr>
        <p:grpSpPr>
          <a:xfrm>
            <a:off x="1285852" y="3755369"/>
            <a:ext cx="7286676" cy="1531019"/>
            <a:chOff x="1285852" y="3755369"/>
            <a:chExt cx="7286676" cy="1531019"/>
          </a:xfrm>
        </p:grpSpPr>
        <p:cxnSp>
          <p:nvCxnSpPr>
            <p:cNvPr id="20" name="直線矢印コネクタ 19"/>
            <p:cNvCxnSpPr>
              <a:cxnSpLocks noChangeShapeType="1"/>
            </p:cNvCxnSpPr>
            <p:nvPr/>
          </p:nvCxnSpPr>
          <p:spPr bwMode="auto">
            <a:xfrm rot="5400000">
              <a:off x="8184508" y="4041104"/>
              <a:ext cx="571495" cy="26"/>
            </a:xfrm>
            <a:prstGeom prst="straightConnector1">
              <a:avLst/>
            </a:prstGeom>
            <a:noFill/>
            <a:ln w="5715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sp>
          <p:nvSpPr>
            <p:cNvPr id="28687" name="フローチャート : 代替処理 218"/>
            <p:cNvSpPr>
              <a:spLocks noChangeArrowheads="1"/>
            </p:cNvSpPr>
            <p:nvPr/>
          </p:nvSpPr>
          <p:spPr bwMode="auto">
            <a:xfrm>
              <a:off x="1285852" y="4773197"/>
              <a:ext cx="7286676" cy="513191"/>
            </a:xfrm>
            <a:prstGeom prst="flowChartAlternateProcess">
              <a:avLst/>
            </a:prstGeom>
            <a:solidFill>
              <a:srgbClr val="FFFF99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400" dirty="0" smtClean="0">
                  <a:solidFill>
                    <a:schemeClr val="tx2"/>
                  </a:solidFill>
                </a:rPr>
                <a:t>Performance overhead is only 4.0% (CPU-ever on)</a:t>
              </a:r>
              <a:endParaRPr lang="ja-JP" altLang="en-US" sz="24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3" name="グループ化 20"/>
          <p:cNvGrpSpPr/>
          <p:nvPr/>
        </p:nvGrpSpPr>
        <p:grpSpPr>
          <a:xfrm>
            <a:off x="185315" y="1538575"/>
            <a:ext cx="8815841" cy="818565"/>
            <a:chOff x="185315" y="1538575"/>
            <a:chExt cx="8815841" cy="818565"/>
          </a:xfrm>
        </p:grpSpPr>
        <p:sp>
          <p:nvSpPr>
            <p:cNvPr id="22" name="正方形/長方形 21"/>
            <p:cNvSpPr/>
            <p:nvPr/>
          </p:nvSpPr>
          <p:spPr bwMode="auto">
            <a:xfrm>
              <a:off x="3000375" y="1714500"/>
              <a:ext cx="357188" cy="35718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3475710" y="1538575"/>
              <a:ext cx="2525050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solidFill>
                    <a:schemeClr val="accent6"/>
                  </a:solidFill>
                </a:rPr>
                <a:t>Look-ahead with</a:t>
              </a:r>
              <a:endParaRPr lang="ja-JP" altLang="en-US" sz="2400" dirty="0">
                <a:solidFill>
                  <a:schemeClr val="accent6"/>
                </a:solidFill>
              </a:endParaRPr>
            </a:p>
          </p:txBody>
        </p:sp>
        <p:sp>
          <p:nvSpPr>
            <p:cNvPr id="24" name="正方形/長方形 212"/>
            <p:cNvSpPr>
              <a:spLocks noChangeArrowheads="1"/>
            </p:cNvSpPr>
            <p:nvPr/>
          </p:nvSpPr>
          <p:spPr bwMode="auto">
            <a:xfrm>
              <a:off x="185315" y="1714500"/>
              <a:ext cx="357187" cy="357188"/>
            </a:xfrm>
            <a:prstGeom prst="rect">
              <a:avLst/>
            </a:prstGeom>
            <a:solidFill>
              <a:srgbClr val="F2F2F2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25" name="正方形/長方形 24"/>
            <p:cNvSpPr/>
            <p:nvPr/>
          </p:nvSpPr>
          <p:spPr bwMode="auto">
            <a:xfrm>
              <a:off x="6300754" y="1714500"/>
              <a:ext cx="357188" cy="357188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613940" y="1681163"/>
              <a:ext cx="1814920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solidFill>
                    <a:schemeClr val="accent6"/>
                  </a:solidFill>
                </a:rPr>
                <a:t>Look-ahead</a:t>
              </a:r>
              <a:endParaRPr lang="ja-JP" altLang="en-US" sz="2400" dirty="0">
                <a:solidFill>
                  <a:schemeClr val="accent6"/>
                </a:solidFill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6729380" y="1681163"/>
              <a:ext cx="2271776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>
                  <a:solidFill>
                    <a:schemeClr val="accent6"/>
                  </a:solidFill>
                </a:rPr>
                <a:t>Buffer </a:t>
              </a:r>
              <a:r>
                <a:rPr lang="en-US" altLang="ja-JP" sz="2400" dirty="0" smtClean="0">
                  <a:solidFill>
                    <a:schemeClr val="accent6"/>
                  </a:solidFill>
                </a:rPr>
                <a:t>window</a:t>
              </a:r>
              <a:endParaRPr lang="ja-JP" altLang="en-US" sz="2400" dirty="0">
                <a:solidFill>
                  <a:schemeClr val="accent6"/>
                </a:solidFill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3591597" y="1895475"/>
              <a:ext cx="1933543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solidFill>
                    <a:schemeClr val="accent6"/>
                  </a:solidFill>
                </a:rPr>
                <a:t>CPU</a:t>
              </a:r>
              <a:r>
                <a:rPr lang="ja-JP" altLang="en-US" sz="2400" dirty="0" smtClean="0">
                  <a:solidFill>
                    <a:schemeClr val="accent6"/>
                  </a:solidFill>
                </a:rPr>
                <a:t> </a:t>
              </a:r>
              <a:r>
                <a:rPr lang="en-US" altLang="ja-JP" sz="2400" dirty="0" smtClean="0">
                  <a:solidFill>
                    <a:schemeClr val="accent6"/>
                  </a:solidFill>
                </a:rPr>
                <a:t>ever-on</a:t>
              </a:r>
              <a:endParaRPr lang="ja-JP" altLang="en-US" sz="2400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1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915400" cy="514350"/>
          </a:xfrm>
        </p:spPr>
        <p:txBody>
          <a:bodyPr/>
          <a:lstStyle/>
          <a:p>
            <a:pPr>
              <a:buNone/>
            </a:pPr>
            <a:r>
              <a:rPr lang="en-US" altLang="ja-JP" dirty="0" smtClean="0"/>
              <a:t>Execution times of SPLASH-2 </a:t>
            </a:r>
            <a:r>
              <a:rPr lang="en-US" altLang="ja-JP" sz="2000" dirty="0" smtClean="0"/>
              <a:t>(3-cycle wakeup @ 1GHz)</a:t>
            </a:r>
            <a:endParaRPr lang="en-US" altLang="ja-JP" dirty="0" smtClean="0"/>
          </a:p>
        </p:txBody>
      </p:sp>
      <p:sp>
        <p:nvSpPr>
          <p:cNvPr id="30" name="タイトル 19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Evaluations: </a:t>
            </a:r>
            <a:r>
              <a:rPr lang="en-US" altLang="ja-JP" sz="3200" dirty="0" smtClean="0"/>
              <a:t>Application performance</a:t>
            </a:r>
            <a:endParaRPr kumimoji="1" lang="ja-JP" altLang="en-US" dirty="0"/>
          </a:p>
        </p:txBody>
      </p:sp>
      <p:grpSp>
        <p:nvGrpSpPr>
          <p:cNvPr id="4" name="グループ化 28"/>
          <p:cNvGrpSpPr/>
          <p:nvPr/>
        </p:nvGrpSpPr>
        <p:grpSpPr>
          <a:xfrm>
            <a:off x="958239" y="6208304"/>
            <a:ext cx="8042917" cy="649696"/>
            <a:chOff x="958239" y="6208304"/>
            <a:chExt cx="8042917" cy="649696"/>
          </a:xfrm>
        </p:grpSpPr>
        <p:sp>
          <p:nvSpPr>
            <p:cNvPr id="31" name="正方形/長方形 30"/>
            <p:cNvSpPr/>
            <p:nvPr/>
          </p:nvSpPr>
          <p:spPr bwMode="auto">
            <a:xfrm>
              <a:off x="1071538" y="6286520"/>
              <a:ext cx="7929618" cy="57148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958239" y="6211693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R</a:t>
              </a:r>
              <a:r>
                <a:rPr kumimoji="1" lang="en-US" altLang="ja-JP" dirty="0" smtClean="0">
                  <a:latin typeface="Arial" pitchFamily="34" charset="0"/>
                  <a:cs typeface="Arial" pitchFamily="34" charset="0"/>
                </a:rPr>
                <a:t>adix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1785918" y="6211693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Lu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2500298" y="6211693"/>
              <a:ext cx="453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err="1" smtClean="0">
                  <a:latin typeface="Arial" pitchFamily="34" charset="0"/>
                  <a:cs typeface="Arial" pitchFamily="34" charset="0"/>
                </a:rPr>
                <a:t>Fft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3000364" y="6211693"/>
              <a:ext cx="915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Barnes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3779099" y="6211693"/>
              <a:ext cx="8643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Ocean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4572000" y="620830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Ray-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4572000" y="6413865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trace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5357818" y="6211693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>
                  <a:latin typeface="Arial" pitchFamily="34" charset="0"/>
                  <a:cs typeface="Arial" pitchFamily="34" charset="0"/>
                </a:rPr>
                <a:t>Vol</a:t>
              </a:r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-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5357818" y="641725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rend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5929322" y="6211693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Water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5929322" y="641725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>
                  <a:latin typeface="Arial" pitchFamily="34" charset="0"/>
                  <a:cs typeface="Arial" pitchFamily="34" charset="0"/>
                </a:rPr>
                <a:t>NS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643702" y="6211693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Water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6643702" y="641725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SP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7429520" y="6211693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err="1" smtClean="0">
                  <a:latin typeface="Arial" pitchFamily="34" charset="0"/>
                  <a:cs typeface="Arial" pitchFamily="34" charset="0"/>
                </a:rPr>
                <a:t>Fmm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8208799" y="6211693"/>
              <a:ext cx="5780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Ave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8" name="テキスト ボックス 47"/>
          <p:cNvSpPr txBox="1"/>
          <p:nvPr/>
        </p:nvSpPr>
        <p:spPr>
          <a:xfrm>
            <a:off x="3514453" y="2243072"/>
            <a:ext cx="5750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rgbClr val="FF0000"/>
                </a:solidFill>
              </a:rPr>
              <a:t>(1.00 = Execution time with no wakeup latency)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49" name="Text Box 112"/>
          <p:cNvSpPr txBox="1">
            <a:spLocks noChangeArrowheads="1"/>
          </p:cNvSpPr>
          <p:nvPr/>
        </p:nvSpPr>
        <p:spPr bwMode="auto">
          <a:xfrm>
            <a:off x="30822" y="6324600"/>
            <a:ext cx="9144000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en-US" altLang="ja-JP" sz="2400" dirty="0" smtClean="0">
                <a:cs typeface="Arial" charset="0"/>
              </a:rPr>
              <a:t>Early wakeup significantly mitigates the performance overhead</a:t>
            </a:r>
            <a:endParaRPr lang="en-US" altLang="ja-JP" sz="2400" dirty="0">
              <a:cs typeface="Arial" charset="0"/>
            </a:endParaRPr>
          </a:p>
        </p:txBody>
      </p:sp>
      <p:cxnSp>
        <p:nvCxnSpPr>
          <p:cNvPr id="51" name="直線コネクタ 50"/>
          <p:cNvCxnSpPr/>
          <p:nvPr/>
        </p:nvCxnSpPr>
        <p:spPr bwMode="auto">
          <a:xfrm>
            <a:off x="8143900" y="4398790"/>
            <a:ext cx="642942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5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3286124"/>
            <a:ext cx="8772525" cy="500066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Power gating is applied to the router with 3 steps</a:t>
            </a:r>
          </a:p>
          <a:p>
            <a:pPr lvl="1" eaLnBrk="1" hangingPunct="1"/>
            <a:endParaRPr lang="en-US" altLang="ja-JP" dirty="0" smtClean="0">
              <a:latin typeface="Arial" charset="0"/>
            </a:endParaRPr>
          </a:p>
        </p:txBody>
      </p:sp>
      <p:grpSp>
        <p:nvGrpSpPr>
          <p:cNvPr id="2" name="グループ化 99"/>
          <p:cNvGrpSpPr/>
          <p:nvPr/>
        </p:nvGrpSpPr>
        <p:grpSpPr>
          <a:xfrm>
            <a:off x="214282" y="948654"/>
            <a:ext cx="2843816" cy="1428758"/>
            <a:chOff x="13672" y="2786058"/>
            <a:chExt cx="2843816" cy="1428758"/>
          </a:xfrm>
        </p:grpSpPr>
        <p:sp>
          <p:nvSpPr>
            <p:cNvPr id="203" name="Rectangle 50"/>
            <p:cNvSpPr>
              <a:spLocks noChangeArrowheads="1"/>
            </p:cNvSpPr>
            <p:nvPr/>
          </p:nvSpPr>
          <p:spPr bwMode="auto">
            <a:xfrm>
              <a:off x="227986" y="3224205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4" name="Rectangle 50"/>
            <p:cNvSpPr>
              <a:spLocks noChangeArrowheads="1"/>
            </p:cNvSpPr>
            <p:nvPr/>
          </p:nvSpPr>
          <p:spPr bwMode="auto">
            <a:xfrm>
              <a:off x="2372572" y="321468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5" name="Rectangle 50"/>
            <p:cNvSpPr>
              <a:spLocks noChangeArrowheads="1"/>
            </p:cNvSpPr>
            <p:nvPr/>
          </p:nvSpPr>
          <p:spPr bwMode="auto">
            <a:xfrm>
              <a:off x="227986" y="3929066"/>
              <a:ext cx="296863" cy="28575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6" name="Rectangle 50"/>
            <p:cNvSpPr>
              <a:spLocks noChangeArrowheads="1"/>
            </p:cNvSpPr>
            <p:nvPr/>
          </p:nvSpPr>
          <p:spPr bwMode="auto">
            <a:xfrm>
              <a:off x="929384" y="3929066"/>
              <a:ext cx="296863" cy="28575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7" name="Rectangle 50"/>
            <p:cNvSpPr>
              <a:spLocks noChangeArrowheads="1"/>
            </p:cNvSpPr>
            <p:nvPr/>
          </p:nvSpPr>
          <p:spPr bwMode="auto">
            <a:xfrm>
              <a:off x="1643042" y="3929066"/>
              <a:ext cx="296863" cy="28575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08" name="Rectangle 50"/>
            <p:cNvSpPr>
              <a:spLocks noChangeArrowheads="1"/>
            </p:cNvSpPr>
            <p:nvPr/>
          </p:nvSpPr>
          <p:spPr bwMode="auto">
            <a:xfrm>
              <a:off x="2358144" y="3929066"/>
              <a:ext cx="296863" cy="28575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cxnSp>
          <p:nvCxnSpPr>
            <p:cNvPr id="209" name="直線矢印コネクタ 208"/>
            <p:cNvCxnSpPr/>
            <p:nvPr/>
          </p:nvCxnSpPr>
          <p:spPr bwMode="auto">
            <a:xfrm rot="16200000" flipH="1">
              <a:off x="161307" y="3719509"/>
              <a:ext cx="419111" cy="1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0" name="テキスト ボックス 209"/>
            <p:cNvSpPr txBox="1"/>
            <p:nvPr/>
          </p:nvSpPr>
          <p:spPr>
            <a:xfrm>
              <a:off x="13672" y="2786058"/>
              <a:ext cx="7280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SRC</a:t>
              </a:r>
              <a:endParaRPr kumimoji="1" lang="ja-JP" altLang="en-US" sz="2000" dirty="0"/>
            </a:p>
          </p:txBody>
        </p:sp>
        <p:sp>
          <p:nvSpPr>
            <p:cNvPr id="211" name="テキスト ボックス 210"/>
            <p:cNvSpPr txBox="1"/>
            <p:nvPr/>
          </p:nvSpPr>
          <p:spPr>
            <a:xfrm>
              <a:off x="2158258" y="2786058"/>
              <a:ext cx="6992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DST</a:t>
              </a:r>
              <a:endParaRPr kumimoji="1" lang="ja-JP" altLang="en-US" sz="2000" dirty="0"/>
            </a:p>
          </p:txBody>
        </p:sp>
        <p:sp>
          <p:nvSpPr>
            <p:cNvPr id="212" name="フリーフォーム 211"/>
            <p:cNvSpPr/>
            <p:nvPr/>
          </p:nvSpPr>
          <p:spPr bwMode="auto">
            <a:xfrm>
              <a:off x="527893" y="3643311"/>
              <a:ext cx="1115149" cy="285753"/>
            </a:xfrm>
            <a:custGeom>
              <a:avLst/>
              <a:gdLst>
                <a:gd name="connsiteX0" fmla="*/ 0 w 2239766"/>
                <a:gd name="connsiteY0" fmla="*/ 535968 h 535968"/>
                <a:gd name="connsiteX1" fmla="*/ 1140431 w 2239766"/>
                <a:gd name="connsiteY1" fmla="*/ 1712 h 535968"/>
                <a:gd name="connsiteX2" fmla="*/ 2239766 w 2239766"/>
                <a:gd name="connsiteY2" fmla="*/ 525694 h 535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39766" h="535968">
                  <a:moveTo>
                    <a:pt x="0" y="535968"/>
                  </a:moveTo>
                  <a:cubicBezTo>
                    <a:pt x="383568" y="269696"/>
                    <a:pt x="767137" y="3424"/>
                    <a:pt x="1140431" y="1712"/>
                  </a:cubicBezTo>
                  <a:cubicBezTo>
                    <a:pt x="1513725" y="0"/>
                    <a:pt x="1876745" y="262847"/>
                    <a:pt x="2239766" y="525694"/>
                  </a:cubicBezTo>
                </a:path>
              </a:pathLst>
            </a:cu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13" name="テキスト ボックス 212"/>
            <p:cNvSpPr txBox="1"/>
            <p:nvPr/>
          </p:nvSpPr>
          <p:spPr>
            <a:xfrm>
              <a:off x="1071538" y="3214684"/>
              <a:ext cx="11594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b="1" i="1" dirty="0" smtClean="0">
                  <a:solidFill>
                    <a:schemeClr val="accent6"/>
                  </a:solidFill>
                </a:rPr>
                <a:t>Wakeup</a:t>
              </a:r>
              <a:endParaRPr kumimoji="1" lang="ja-JP" altLang="en-US" sz="2000" b="1" i="1" dirty="0">
                <a:solidFill>
                  <a:schemeClr val="accent6"/>
                </a:solidFill>
              </a:endParaRPr>
            </a:p>
          </p:txBody>
        </p:sp>
        <p:cxnSp>
          <p:nvCxnSpPr>
            <p:cNvPr id="214" name="直線矢印コネクタ 213"/>
            <p:cNvCxnSpPr/>
            <p:nvPr/>
          </p:nvCxnSpPr>
          <p:spPr bwMode="auto">
            <a:xfrm rot="16200000" flipH="1">
              <a:off x="2305892" y="3709993"/>
              <a:ext cx="419111" cy="1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5" name="直線矢印コネクタ 214"/>
            <p:cNvCxnSpPr>
              <a:stCxn id="203" idx="2"/>
              <a:endCxn id="205" idx="0"/>
            </p:cNvCxnSpPr>
            <p:nvPr/>
          </p:nvCxnSpPr>
          <p:spPr bwMode="auto">
            <a:xfrm rot="16200000" flipH="1">
              <a:off x="166862" y="3719509"/>
              <a:ext cx="419111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16" name="直線矢印コネクタ 215"/>
            <p:cNvCxnSpPr/>
            <p:nvPr/>
          </p:nvCxnSpPr>
          <p:spPr bwMode="auto">
            <a:xfrm rot="5400000" flipH="1" flipV="1">
              <a:off x="2290743" y="3709994"/>
              <a:ext cx="419111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17" name="直線矢印コネクタ 216"/>
            <p:cNvCxnSpPr>
              <a:endCxn id="206" idx="1"/>
            </p:cNvCxnSpPr>
            <p:nvPr/>
          </p:nvCxnSpPr>
          <p:spPr bwMode="auto">
            <a:xfrm>
              <a:off x="528095" y="4071940"/>
              <a:ext cx="401289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18" name="直線矢印コネクタ 217"/>
            <p:cNvCxnSpPr/>
            <p:nvPr/>
          </p:nvCxnSpPr>
          <p:spPr bwMode="auto">
            <a:xfrm>
              <a:off x="1241753" y="4071940"/>
              <a:ext cx="401289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19" name="直線矢印コネクタ 218"/>
            <p:cNvCxnSpPr/>
            <p:nvPr/>
          </p:nvCxnSpPr>
          <p:spPr bwMode="auto">
            <a:xfrm>
              <a:off x="1956133" y="4071940"/>
              <a:ext cx="401289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20" name="フリーフォーム 219"/>
            <p:cNvSpPr/>
            <p:nvPr/>
          </p:nvSpPr>
          <p:spPr bwMode="auto">
            <a:xfrm>
              <a:off x="1242273" y="3643312"/>
              <a:ext cx="1115149" cy="285753"/>
            </a:xfrm>
            <a:custGeom>
              <a:avLst/>
              <a:gdLst>
                <a:gd name="connsiteX0" fmla="*/ 0 w 2239766"/>
                <a:gd name="connsiteY0" fmla="*/ 535968 h 535968"/>
                <a:gd name="connsiteX1" fmla="*/ 1140431 w 2239766"/>
                <a:gd name="connsiteY1" fmla="*/ 1712 h 535968"/>
                <a:gd name="connsiteX2" fmla="*/ 2239766 w 2239766"/>
                <a:gd name="connsiteY2" fmla="*/ 525694 h 535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39766" h="535968">
                  <a:moveTo>
                    <a:pt x="0" y="535968"/>
                  </a:moveTo>
                  <a:cubicBezTo>
                    <a:pt x="383568" y="269696"/>
                    <a:pt x="767137" y="3424"/>
                    <a:pt x="1140431" y="1712"/>
                  </a:cubicBezTo>
                  <a:cubicBezTo>
                    <a:pt x="1513725" y="0"/>
                    <a:pt x="1876745" y="262847"/>
                    <a:pt x="2239766" y="525694"/>
                  </a:cubicBezTo>
                </a:path>
              </a:pathLst>
            </a:cu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3" name="グループ化 100"/>
          <p:cNvGrpSpPr/>
          <p:nvPr/>
        </p:nvGrpSpPr>
        <p:grpSpPr>
          <a:xfrm>
            <a:off x="3442696" y="948654"/>
            <a:ext cx="2843816" cy="1428758"/>
            <a:chOff x="13672" y="2786058"/>
            <a:chExt cx="2843816" cy="1428758"/>
          </a:xfrm>
        </p:grpSpPr>
        <p:sp>
          <p:nvSpPr>
            <p:cNvPr id="222" name="Rectangle 50"/>
            <p:cNvSpPr>
              <a:spLocks noChangeArrowheads="1"/>
            </p:cNvSpPr>
            <p:nvPr/>
          </p:nvSpPr>
          <p:spPr bwMode="auto">
            <a:xfrm>
              <a:off x="227986" y="3224205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3" name="Rectangle 50"/>
            <p:cNvSpPr>
              <a:spLocks noChangeArrowheads="1"/>
            </p:cNvSpPr>
            <p:nvPr/>
          </p:nvSpPr>
          <p:spPr bwMode="auto">
            <a:xfrm>
              <a:off x="2372572" y="321468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4" name="Rectangle 50"/>
            <p:cNvSpPr>
              <a:spLocks noChangeArrowheads="1"/>
            </p:cNvSpPr>
            <p:nvPr/>
          </p:nvSpPr>
          <p:spPr bwMode="auto">
            <a:xfrm>
              <a:off x="227986" y="3929066"/>
              <a:ext cx="296863" cy="28575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5" name="Rectangle 50"/>
            <p:cNvSpPr>
              <a:spLocks noChangeArrowheads="1"/>
            </p:cNvSpPr>
            <p:nvPr/>
          </p:nvSpPr>
          <p:spPr bwMode="auto">
            <a:xfrm>
              <a:off x="929384" y="3929066"/>
              <a:ext cx="296863" cy="28575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6" name="Rectangle 50"/>
            <p:cNvSpPr>
              <a:spLocks noChangeArrowheads="1"/>
            </p:cNvSpPr>
            <p:nvPr/>
          </p:nvSpPr>
          <p:spPr bwMode="auto">
            <a:xfrm>
              <a:off x="1643042" y="3929066"/>
              <a:ext cx="296863" cy="28575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27" name="Rectangle 50"/>
            <p:cNvSpPr>
              <a:spLocks noChangeArrowheads="1"/>
            </p:cNvSpPr>
            <p:nvPr/>
          </p:nvSpPr>
          <p:spPr bwMode="auto">
            <a:xfrm>
              <a:off x="2358144" y="3929066"/>
              <a:ext cx="296863" cy="285750"/>
            </a:xfrm>
            <a:prstGeom prst="rect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cxnSp>
          <p:nvCxnSpPr>
            <p:cNvPr id="228" name="直線矢印コネクタ 227"/>
            <p:cNvCxnSpPr/>
            <p:nvPr/>
          </p:nvCxnSpPr>
          <p:spPr bwMode="auto">
            <a:xfrm rot="16200000" flipH="1">
              <a:off x="161307" y="3719509"/>
              <a:ext cx="419111" cy="1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9" name="テキスト ボックス 228"/>
            <p:cNvSpPr txBox="1"/>
            <p:nvPr/>
          </p:nvSpPr>
          <p:spPr>
            <a:xfrm>
              <a:off x="13672" y="2786058"/>
              <a:ext cx="7280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SRC</a:t>
              </a:r>
              <a:endParaRPr kumimoji="1" lang="ja-JP" altLang="en-US" sz="2000" dirty="0"/>
            </a:p>
          </p:txBody>
        </p:sp>
        <p:sp>
          <p:nvSpPr>
            <p:cNvPr id="230" name="テキスト ボックス 229"/>
            <p:cNvSpPr txBox="1"/>
            <p:nvPr/>
          </p:nvSpPr>
          <p:spPr>
            <a:xfrm>
              <a:off x="2158258" y="2786058"/>
              <a:ext cx="6992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DST</a:t>
              </a:r>
              <a:endParaRPr kumimoji="1" lang="ja-JP" altLang="en-US" sz="2000" dirty="0"/>
            </a:p>
          </p:txBody>
        </p:sp>
        <p:sp>
          <p:nvSpPr>
            <p:cNvPr id="231" name="フリーフォーム 230"/>
            <p:cNvSpPr/>
            <p:nvPr/>
          </p:nvSpPr>
          <p:spPr bwMode="auto">
            <a:xfrm>
              <a:off x="527893" y="3643311"/>
              <a:ext cx="1115149" cy="285753"/>
            </a:xfrm>
            <a:custGeom>
              <a:avLst/>
              <a:gdLst>
                <a:gd name="connsiteX0" fmla="*/ 0 w 2239766"/>
                <a:gd name="connsiteY0" fmla="*/ 535968 h 535968"/>
                <a:gd name="connsiteX1" fmla="*/ 1140431 w 2239766"/>
                <a:gd name="connsiteY1" fmla="*/ 1712 h 535968"/>
                <a:gd name="connsiteX2" fmla="*/ 2239766 w 2239766"/>
                <a:gd name="connsiteY2" fmla="*/ 525694 h 535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39766" h="535968">
                  <a:moveTo>
                    <a:pt x="0" y="535968"/>
                  </a:moveTo>
                  <a:cubicBezTo>
                    <a:pt x="383568" y="269696"/>
                    <a:pt x="767137" y="3424"/>
                    <a:pt x="1140431" y="1712"/>
                  </a:cubicBezTo>
                  <a:cubicBezTo>
                    <a:pt x="1513725" y="0"/>
                    <a:pt x="1876745" y="262847"/>
                    <a:pt x="2239766" y="525694"/>
                  </a:cubicBezTo>
                </a:path>
              </a:pathLst>
            </a:cu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32" name="テキスト ボックス 231"/>
            <p:cNvSpPr txBox="1"/>
            <p:nvPr/>
          </p:nvSpPr>
          <p:spPr>
            <a:xfrm>
              <a:off x="1071538" y="3214684"/>
              <a:ext cx="11594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b="1" i="1" dirty="0" smtClean="0">
                  <a:solidFill>
                    <a:schemeClr val="accent6"/>
                  </a:solidFill>
                </a:rPr>
                <a:t>Wakeup</a:t>
              </a:r>
              <a:endParaRPr kumimoji="1" lang="ja-JP" altLang="en-US" sz="2000" b="1" i="1" dirty="0">
                <a:solidFill>
                  <a:schemeClr val="accent6"/>
                </a:solidFill>
              </a:endParaRPr>
            </a:p>
          </p:txBody>
        </p:sp>
        <p:cxnSp>
          <p:nvCxnSpPr>
            <p:cNvPr id="233" name="直線矢印コネクタ 232"/>
            <p:cNvCxnSpPr/>
            <p:nvPr/>
          </p:nvCxnSpPr>
          <p:spPr bwMode="auto">
            <a:xfrm rot="16200000" flipH="1">
              <a:off x="2305892" y="3709993"/>
              <a:ext cx="419111" cy="1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4" name="直線矢印コネクタ 233"/>
            <p:cNvCxnSpPr>
              <a:stCxn id="222" idx="2"/>
              <a:endCxn id="224" idx="0"/>
            </p:cNvCxnSpPr>
            <p:nvPr/>
          </p:nvCxnSpPr>
          <p:spPr bwMode="auto">
            <a:xfrm rot="16200000" flipH="1">
              <a:off x="166862" y="3719509"/>
              <a:ext cx="419111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35" name="直線矢印コネクタ 234"/>
            <p:cNvCxnSpPr/>
            <p:nvPr/>
          </p:nvCxnSpPr>
          <p:spPr bwMode="auto">
            <a:xfrm rot="5400000" flipH="1" flipV="1">
              <a:off x="2290743" y="3709994"/>
              <a:ext cx="419111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36" name="直線矢印コネクタ 235"/>
            <p:cNvCxnSpPr>
              <a:endCxn id="225" idx="1"/>
            </p:cNvCxnSpPr>
            <p:nvPr/>
          </p:nvCxnSpPr>
          <p:spPr bwMode="auto">
            <a:xfrm>
              <a:off x="528095" y="4071940"/>
              <a:ext cx="401289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37" name="直線矢印コネクタ 236"/>
            <p:cNvCxnSpPr/>
            <p:nvPr/>
          </p:nvCxnSpPr>
          <p:spPr bwMode="auto">
            <a:xfrm>
              <a:off x="1241753" y="4071940"/>
              <a:ext cx="401289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38" name="直線矢印コネクタ 237"/>
            <p:cNvCxnSpPr/>
            <p:nvPr/>
          </p:nvCxnSpPr>
          <p:spPr bwMode="auto">
            <a:xfrm>
              <a:off x="1956133" y="4071940"/>
              <a:ext cx="401289" cy="1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39" name="フリーフォーム 238"/>
            <p:cNvSpPr/>
            <p:nvPr/>
          </p:nvSpPr>
          <p:spPr bwMode="auto">
            <a:xfrm>
              <a:off x="1242273" y="3643312"/>
              <a:ext cx="1115149" cy="285753"/>
            </a:xfrm>
            <a:custGeom>
              <a:avLst/>
              <a:gdLst>
                <a:gd name="connsiteX0" fmla="*/ 0 w 2239766"/>
                <a:gd name="connsiteY0" fmla="*/ 535968 h 535968"/>
                <a:gd name="connsiteX1" fmla="*/ 1140431 w 2239766"/>
                <a:gd name="connsiteY1" fmla="*/ 1712 h 535968"/>
                <a:gd name="connsiteX2" fmla="*/ 2239766 w 2239766"/>
                <a:gd name="connsiteY2" fmla="*/ 525694 h 535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39766" h="535968">
                  <a:moveTo>
                    <a:pt x="0" y="535968"/>
                  </a:moveTo>
                  <a:cubicBezTo>
                    <a:pt x="383568" y="269696"/>
                    <a:pt x="767137" y="3424"/>
                    <a:pt x="1140431" y="1712"/>
                  </a:cubicBezTo>
                  <a:cubicBezTo>
                    <a:pt x="1513725" y="0"/>
                    <a:pt x="1876745" y="262847"/>
                    <a:pt x="2239766" y="525694"/>
                  </a:cubicBezTo>
                </a:path>
              </a:pathLst>
            </a:custGeom>
            <a:noFill/>
            <a:ln w="254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sp>
        <p:nvSpPr>
          <p:cNvPr id="240" name="正方形/長方形 239"/>
          <p:cNvSpPr/>
          <p:nvPr/>
        </p:nvSpPr>
        <p:spPr bwMode="auto">
          <a:xfrm>
            <a:off x="7558197" y="1348764"/>
            <a:ext cx="285752" cy="67146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1" name="正方形/長方形 240"/>
          <p:cNvSpPr/>
          <p:nvPr/>
        </p:nvSpPr>
        <p:spPr bwMode="auto">
          <a:xfrm>
            <a:off x="7843949" y="1348764"/>
            <a:ext cx="285752" cy="671460"/>
          </a:xfrm>
          <a:prstGeom prst="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2" name="正方形/長方形 241"/>
          <p:cNvSpPr/>
          <p:nvPr/>
        </p:nvSpPr>
        <p:spPr bwMode="auto">
          <a:xfrm>
            <a:off x="6986693" y="1348764"/>
            <a:ext cx="285752" cy="67146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3" name="正方形/長方形 242"/>
          <p:cNvSpPr/>
          <p:nvPr/>
        </p:nvSpPr>
        <p:spPr bwMode="auto">
          <a:xfrm>
            <a:off x="7272445" y="1348764"/>
            <a:ext cx="285752" cy="67146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4" name="グループ化 146"/>
          <p:cNvGrpSpPr/>
          <p:nvPr/>
        </p:nvGrpSpPr>
        <p:grpSpPr>
          <a:xfrm>
            <a:off x="7902588" y="1805910"/>
            <a:ext cx="798617" cy="614424"/>
            <a:chOff x="4071934" y="5357826"/>
            <a:chExt cx="798617" cy="614424"/>
          </a:xfrm>
        </p:grpSpPr>
        <p:cxnSp>
          <p:nvCxnSpPr>
            <p:cNvPr id="245" name="直線矢印コネクタ 244"/>
            <p:cNvCxnSpPr/>
            <p:nvPr/>
          </p:nvCxnSpPr>
          <p:spPr bwMode="auto">
            <a:xfrm rot="16200000" flipV="1">
              <a:off x="4078731" y="5494699"/>
              <a:ext cx="285752" cy="12005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46" name="テキスト ボックス 245"/>
            <p:cNvSpPr txBox="1"/>
            <p:nvPr/>
          </p:nvSpPr>
          <p:spPr>
            <a:xfrm>
              <a:off x="4071934" y="5572140"/>
              <a:ext cx="79861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000" dirty="0" smtClean="0"/>
                <a:t>Read</a:t>
              </a:r>
              <a:endParaRPr kumimoji="1" lang="ja-JP" altLang="en-US" sz="2000" dirty="0"/>
            </a:p>
          </p:txBody>
        </p:sp>
      </p:grpSp>
      <p:grpSp>
        <p:nvGrpSpPr>
          <p:cNvPr id="5" name="グループ化 147"/>
          <p:cNvGrpSpPr/>
          <p:nvPr/>
        </p:nvGrpSpPr>
        <p:grpSpPr>
          <a:xfrm>
            <a:off x="7767560" y="1805910"/>
            <a:ext cx="777970" cy="1043052"/>
            <a:chOff x="3916259" y="5357826"/>
            <a:chExt cx="777970" cy="1043052"/>
          </a:xfrm>
        </p:grpSpPr>
        <p:cxnSp>
          <p:nvCxnSpPr>
            <p:cNvPr id="248" name="直線矢印コネクタ 247"/>
            <p:cNvCxnSpPr/>
            <p:nvPr/>
          </p:nvCxnSpPr>
          <p:spPr bwMode="auto">
            <a:xfrm rot="5400000" flipH="1" flipV="1">
              <a:off x="3711217" y="5710695"/>
              <a:ext cx="714380" cy="864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49" name="テキスト ボックス 248"/>
            <p:cNvSpPr txBox="1"/>
            <p:nvPr/>
          </p:nvSpPr>
          <p:spPr>
            <a:xfrm>
              <a:off x="3916259" y="6000768"/>
              <a:ext cx="7779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Write</a:t>
              </a:r>
              <a:endParaRPr kumimoji="1" lang="ja-JP" altLang="en-US" sz="2000" dirty="0"/>
            </a:p>
          </p:txBody>
        </p:sp>
      </p:grpSp>
      <p:sp>
        <p:nvSpPr>
          <p:cNvPr id="250" name="テキスト ボックス 249"/>
          <p:cNvSpPr txBox="1"/>
          <p:nvPr/>
        </p:nvSpPr>
        <p:spPr>
          <a:xfrm>
            <a:off x="6986693" y="857232"/>
            <a:ext cx="20585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Window size = 2</a:t>
            </a:r>
            <a:endParaRPr kumimoji="1" lang="ja-JP" altLang="en-US" sz="2000" dirty="0"/>
          </a:p>
        </p:txBody>
      </p:sp>
      <p:cxnSp>
        <p:nvCxnSpPr>
          <p:cNvPr id="251" name="直線矢印コネクタ 250"/>
          <p:cNvCxnSpPr/>
          <p:nvPr/>
        </p:nvCxnSpPr>
        <p:spPr bwMode="auto">
          <a:xfrm>
            <a:off x="7558197" y="1234406"/>
            <a:ext cx="571504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252" name="円/楕円 251"/>
          <p:cNvSpPr/>
          <p:nvPr/>
        </p:nvSpPr>
        <p:spPr bwMode="auto">
          <a:xfrm>
            <a:off x="3717696" y="2020224"/>
            <a:ext cx="142876" cy="142876"/>
          </a:xfrm>
          <a:prstGeom prst="ellipse">
            <a:avLst/>
          </a:prstGeom>
          <a:solidFill>
            <a:srgbClr val="FF0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3" name="テキスト ボックス 252"/>
          <p:cNvSpPr txBox="1"/>
          <p:nvPr/>
        </p:nvSpPr>
        <p:spPr>
          <a:xfrm>
            <a:off x="4146324" y="2377414"/>
            <a:ext cx="1140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</a:rPr>
              <a:t>Ever-on</a:t>
            </a:r>
            <a:endParaRPr kumimoji="1" lang="ja-JP" altLang="en-US" sz="2000" b="1" dirty="0">
              <a:solidFill>
                <a:srgbClr val="FF0000"/>
              </a:solidFill>
            </a:endParaRPr>
          </a:p>
        </p:txBody>
      </p:sp>
      <p:cxnSp>
        <p:nvCxnSpPr>
          <p:cNvPr id="257" name="直線矢印コネクタ 256"/>
          <p:cNvCxnSpPr/>
          <p:nvPr/>
        </p:nvCxnSpPr>
        <p:spPr bwMode="auto">
          <a:xfrm rot="10800000">
            <a:off x="3868372" y="2163100"/>
            <a:ext cx="275000" cy="37145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8" name="タイトル 28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Evaluations: </a:t>
            </a:r>
            <a:r>
              <a:rPr kumimoji="1" lang="en-US" altLang="ja-JP" sz="3200" dirty="0" smtClean="0"/>
              <a:t>Leakage power reduction</a:t>
            </a:r>
            <a:endParaRPr kumimoji="1" lang="ja-JP" altLang="en-US" dirty="0"/>
          </a:p>
        </p:txBody>
      </p:sp>
      <p:sp>
        <p:nvSpPr>
          <p:cNvPr id="289" name="Text Box 17"/>
          <p:cNvSpPr txBox="1">
            <a:spLocks noChangeArrowheads="1"/>
          </p:cNvSpPr>
          <p:nvPr/>
        </p:nvSpPr>
        <p:spPr bwMode="auto">
          <a:xfrm>
            <a:off x="889358" y="2712439"/>
            <a:ext cx="1539502" cy="402291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Look-ahead</a:t>
            </a:r>
            <a:endParaRPr lang="ja-JP" altLang="en-US" sz="2000" dirty="0"/>
          </a:p>
        </p:txBody>
      </p:sp>
      <p:sp>
        <p:nvSpPr>
          <p:cNvPr id="290" name="Text Box 17"/>
          <p:cNvSpPr txBox="1">
            <a:spLocks noChangeArrowheads="1"/>
          </p:cNvSpPr>
          <p:nvPr/>
        </p:nvSpPr>
        <p:spPr bwMode="auto">
          <a:xfrm>
            <a:off x="3214678" y="2706086"/>
            <a:ext cx="3214710" cy="402291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altLang="ja-JP" sz="2000" dirty="0" smtClean="0"/>
              <a:t>Look-ahead +CPU ever-on</a:t>
            </a:r>
            <a:endParaRPr lang="ja-JP" altLang="en-US" sz="2000" dirty="0"/>
          </a:p>
        </p:txBody>
      </p:sp>
      <p:sp>
        <p:nvSpPr>
          <p:cNvPr id="291" name="Text Box 17"/>
          <p:cNvSpPr txBox="1">
            <a:spLocks noChangeArrowheads="1"/>
          </p:cNvSpPr>
          <p:nvPr/>
        </p:nvSpPr>
        <p:spPr bwMode="auto">
          <a:xfrm>
            <a:off x="6938867" y="2706086"/>
            <a:ext cx="1919413" cy="402291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Buffer window</a:t>
            </a:r>
            <a:endParaRPr lang="ja-JP" altLang="en-US" sz="2000" dirty="0"/>
          </a:p>
        </p:txBody>
      </p:sp>
      <p:sp>
        <p:nvSpPr>
          <p:cNvPr id="254" name="Text Box 17"/>
          <p:cNvSpPr txBox="1">
            <a:spLocks noChangeArrowheads="1"/>
          </p:cNvSpPr>
          <p:nvPr/>
        </p:nvSpPr>
        <p:spPr bwMode="auto">
          <a:xfrm>
            <a:off x="166124" y="3812527"/>
            <a:ext cx="2619926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Level-1 power gating</a:t>
            </a:r>
            <a:endParaRPr lang="ja-JP" altLang="en-US" sz="2000" dirty="0"/>
          </a:p>
        </p:txBody>
      </p:sp>
      <p:sp>
        <p:nvSpPr>
          <p:cNvPr id="255" name="Text Box 17"/>
          <p:cNvSpPr txBox="1">
            <a:spLocks noChangeArrowheads="1"/>
          </p:cNvSpPr>
          <p:nvPr/>
        </p:nvSpPr>
        <p:spPr bwMode="auto">
          <a:xfrm>
            <a:off x="3237958" y="3812527"/>
            <a:ext cx="2661604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Level-2 power gating</a:t>
            </a:r>
            <a:endParaRPr lang="ja-JP" altLang="en-US" sz="2000" dirty="0"/>
          </a:p>
        </p:txBody>
      </p:sp>
      <p:sp>
        <p:nvSpPr>
          <p:cNvPr id="256" name="Text Box 17"/>
          <p:cNvSpPr txBox="1">
            <a:spLocks noChangeArrowheads="1"/>
          </p:cNvSpPr>
          <p:nvPr/>
        </p:nvSpPr>
        <p:spPr bwMode="auto">
          <a:xfrm>
            <a:off x="6238354" y="3812527"/>
            <a:ext cx="2661604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Level-3 power gating</a:t>
            </a:r>
            <a:endParaRPr lang="ja-JP" altLang="en-US" sz="2000" dirty="0"/>
          </a:p>
        </p:txBody>
      </p:sp>
      <p:grpSp>
        <p:nvGrpSpPr>
          <p:cNvPr id="304" name="グループ化 303"/>
          <p:cNvGrpSpPr/>
          <p:nvPr/>
        </p:nvGrpSpPr>
        <p:grpSpPr>
          <a:xfrm>
            <a:off x="80949" y="4214818"/>
            <a:ext cx="2776539" cy="2214578"/>
            <a:chOff x="80949" y="4214818"/>
            <a:chExt cx="2776539" cy="2214578"/>
          </a:xfrm>
        </p:grpSpPr>
        <p:sp>
          <p:nvSpPr>
            <p:cNvPr id="66" name="Rectangle 2"/>
            <p:cNvSpPr>
              <a:spLocks noChangeArrowheads="1"/>
            </p:cNvSpPr>
            <p:nvPr/>
          </p:nvSpPr>
          <p:spPr bwMode="auto">
            <a:xfrm>
              <a:off x="214282" y="4214818"/>
              <a:ext cx="2428892" cy="2214578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69" name="Rectangle 2"/>
            <p:cNvSpPr>
              <a:spLocks noChangeArrowheads="1"/>
            </p:cNvSpPr>
            <p:nvPr/>
          </p:nvSpPr>
          <p:spPr bwMode="auto">
            <a:xfrm>
              <a:off x="1500166" y="4643446"/>
              <a:ext cx="785818" cy="1643074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70" name="Rectangle 2"/>
            <p:cNvSpPr>
              <a:spLocks noChangeArrowheads="1"/>
            </p:cNvSpPr>
            <p:nvPr/>
          </p:nvSpPr>
          <p:spPr bwMode="auto">
            <a:xfrm>
              <a:off x="1500166" y="4286256"/>
              <a:ext cx="785818" cy="285752"/>
            </a:xfrm>
            <a:prstGeom prst="rect">
              <a:avLst/>
            </a:prstGeom>
            <a:solidFill>
              <a:srgbClr val="99C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71" name="テキスト ボックス 70"/>
            <p:cNvSpPr txBox="1"/>
            <p:nvPr/>
          </p:nvSpPr>
          <p:spPr>
            <a:xfrm>
              <a:off x="1571604" y="4274114"/>
              <a:ext cx="659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ARB</a:t>
              </a:r>
              <a:endParaRPr kumimoji="1" lang="ja-JP" altLang="en-US" dirty="0"/>
            </a:p>
          </p:txBody>
        </p:sp>
        <p:cxnSp>
          <p:nvCxnSpPr>
            <p:cNvPr id="73" name="直線コネクタ 72"/>
            <p:cNvCxnSpPr/>
            <p:nvPr/>
          </p:nvCxnSpPr>
          <p:spPr bwMode="auto">
            <a:xfrm rot="5400000" flipH="1" flipV="1">
              <a:off x="1357290" y="5214950"/>
              <a:ext cx="1071570" cy="500066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直線コネクタ 76"/>
            <p:cNvCxnSpPr/>
            <p:nvPr/>
          </p:nvCxnSpPr>
          <p:spPr bwMode="auto">
            <a:xfrm rot="16200000" flipV="1">
              <a:off x="1357290" y="5214950"/>
              <a:ext cx="1071570" cy="500066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8" name="正方形/長方形 77"/>
            <p:cNvSpPr/>
            <p:nvPr/>
          </p:nvSpPr>
          <p:spPr bwMode="auto">
            <a:xfrm>
              <a:off x="2428860" y="4643446"/>
              <a:ext cx="142876" cy="242832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79" name="正方形/長方形 78"/>
            <p:cNvSpPr/>
            <p:nvPr/>
          </p:nvSpPr>
          <p:spPr bwMode="auto">
            <a:xfrm>
              <a:off x="2428860" y="5100592"/>
              <a:ext cx="142876" cy="242832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0" name="正方形/長方形 79"/>
            <p:cNvSpPr/>
            <p:nvPr/>
          </p:nvSpPr>
          <p:spPr bwMode="auto">
            <a:xfrm>
              <a:off x="2428860" y="5572140"/>
              <a:ext cx="142876" cy="242832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1" name="正方形/長方形 80"/>
            <p:cNvSpPr/>
            <p:nvPr/>
          </p:nvSpPr>
          <p:spPr bwMode="auto">
            <a:xfrm>
              <a:off x="2428860" y="6000768"/>
              <a:ext cx="142876" cy="242832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2" name="正方形/長方形 81"/>
            <p:cNvSpPr/>
            <p:nvPr/>
          </p:nvSpPr>
          <p:spPr bwMode="auto">
            <a:xfrm>
              <a:off x="857224" y="4643446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3" name="正方形/長方形 82"/>
            <p:cNvSpPr/>
            <p:nvPr/>
          </p:nvSpPr>
          <p:spPr bwMode="auto">
            <a:xfrm>
              <a:off x="857224" y="5100592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4" name="正方形/長方形 83"/>
            <p:cNvSpPr/>
            <p:nvPr/>
          </p:nvSpPr>
          <p:spPr bwMode="auto">
            <a:xfrm>
              <a:off x="857224" y="5572140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5" name="正方形/長方形 84"/>
            <p:cNvSpPr/>
            <p:nvPr/>
          </p:nvSpPr>
          <p:spPr bwMode="auto">
            <a:xfrm>
              <a:off x="857224" y="6000768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6" name="正方形/長方形 85"/>
            <p:cNvSpPr/>
            <p:nvPr/>
          </p:nvSpPr>
          <p:spPr bwMode="auto">
            <a:xfrm>
              <a:off x="714348" y="4643446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7" name="正方形/長方形 86"/>
            <p:cNvSpPr/>
            <p:nvPr/>
          </p:nvSpPr>
          <p:spPr bwMode="auto">
            <a:xfrm>
              <a:off x="714348" y="5100592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8" name="正方形/長方形 87"/>
            <p:cNvSpPr/>
            <p:nvPr/>
          </p:nvSpPr>
          <p:spPr bwMode="auto">
            <a:xfrm>
              <a:off x="714348" y="5572140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9" name="正方形/長方形 88"/>
            <p:cNvSpPr/>
            <p:nvPr/>
          </p:nvSpPr>
          <p:spPr bwMode="auto">
            <a:xfrm>
              <a:off x="714348" y="6000768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0" name="正方形/長方形 89"/>
            <p:cNvSpPr/>
            <p:nvPr/>
          </p:nvSpPr>
          <p:spPr bwMode="auto">
            <a:xfrm>
              <a:off x="571472" y="4643446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1" name="正方形/長方形 90"/>
            <p:cNvSpPr/>
            <p:nvPr/>
          </p:nvSpPr>
          <p:spPr bwMode="auto">
            <a:xfrm>
              <a:off x="571472" y="5100592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2" name="正方形/長方形 91"/>
            <p:cNvSpPr/>
            <p:nvPr/>
          </p:nvSpPr>
          <p:spPr bwMode="auto">
            <a:xfrm>
              <a:off x="571472" y="5572140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3" name="正方形/長方形 92"/>
            <p:cNvSpPr/>
            <p:nvPr/>
          </p:nvSpPr>
          <p:spPr bwMode="auto">
            <a:xfrm>
              <a:off x="571472" y="6000768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4" name="正方形/長方形 93"/>
            <p:cNvSpPr/>
            <p:nvPr/>
          </p:nvSpPr>
          <p:spPr bwMode="auto">
            <a:xfrm>
              <a:off x="428596" y="4643446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5" name="正方形/長方形 94"/>
            <p:cNvSpPr/>
            <p:nvPr/>
          </p:nvSpPr>
          <p:spPr bwMode="auto">
            <a:xfrm>
              <a:off x="428596" y="5100592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6" name="正方形/長方形 95"/>
            <p:cNvSpPr/>
            <p:nvPr/>
          </p:nvSpPr>
          <p:spPr bwMode="auto">
            <a:xfrm>
              <a:off x="428596" y="5572140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7" name="正方形/長方形 96"/>
            <p:cNvSpPr/>
            <p:nvPr/>
          </p:nvSpPr>
          <p:spPr bwMode="auto">
            <a:xfrm>
              <a:off x="428596" y="6000768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12" name="Freeform 67"/>
            <p:cNvSpPr>
              <a:spLocks/>
            </p:cNvSpPr>
            <p:nvPr/>
          </p:nvSpPr>
          <p:spPr bwMode="auto">
            <a:xfrm>
              <a:off x="1152487" y="4572008"/>
              <a:ext cx="133365" cy="371477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113" name="Freeform 67"/>
            <p:cNvSpPr>
              <a:spLocks/>
            </p:cNvSpPr>
            <p:nvPr/>
          </p:nvSpPr>
          <p:spPr bwMode="auto">
            <a:xfrm>
              <a:off x="1142976" y="5000636"/>
              <a:ext cx="133365" cy="371477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114" name="Freeform 67"/>
            <p:cNvSpPr>
              <a:spLocks/>
            </p:cNvSpPr>
            <p:nvPr/>
          </p:nvSpPr>
          <p:spPr bwMode="auto">
            <a:xfrm>
              <a:off x="1142976" y="5486415"/>
              <a:ext cx="133365" cy="371477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115" name="Freeform 67"/>
            <p:cNvSpPr>
              <a:spLocks/>
            </p:cNvSpPr>
            <p:nvPr/>
          </p:nvSpPr>
          <p:spPr bwMode="auto">
            <a:xfrm>
              <a:off x="1142976" y="5929330"/>
              <a:ext cx="133365" cy="371477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cxnSp>
          <p:nvCxnSpPr>
            <p:cNvPr id="117" name="直線矢印コネクタ 116"/>
            <p:cNvCxnSpPr/>
            <p:nvPr/>
          </p:nvCxnSpPr>
          <p:spPr bwMode="auto">
            <a:xfrm>
              <a:off x="2285984" y="4786322"/>
              <a:ext cx="57150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19" name="直線矢印コネクタ 118"/>
            <p:cNvCxnSpPr/>
            <p:nvPr/>
          </p:nvCxnSpPr>
          <p:spPr bwMode="auto">
            <a:xfrm>
              <a:off x="2285984" y="5213362"/>
              <a:ext cx="57150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0" name="直線矢印コネクタ 119"/>
            <p:cNvCxnSpPr/>
            <p:nvPr/>
          </p:nvCxnSpPr>
          <p:spPr bwMode="auto">
            <a:xfrm>
              <a:off x="2285984" y="5713428"/>
              <a:ext cx="57150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1" name="直線矢印コネクタ 120"/>
            <p:cNvCxnSpPr/>
            <p:nvPr/>
          </p:nvCxnSpPr>
          <p:spPr bwMode="auto">
            <a:xfrm>
              <a:off x="2285984" y="6142056"/>
              <a:ext cx="57150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2" name="直線矢印コネクタ 121"/>
            <p:cNvCxnSpPr/>
            <p:nvPr/>
          </p:nvCxnSpPr>
          <p:spPr bwMode="auto">
            <a:xfrm>
              <a:off x="1285852" y="4786322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4" name="直線矢印コネクタ 123"/>
            <p:cNvCxnSpPr/>
            <p:nvPr/>
          </p:nvCxnSpPr>
          <p:spPr bwMode="auto">
            <a:xfrm>
              <a:off x="1285852" y="5213362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5" name="直線矢印コネクタ 124"/>
            <p:cNvCxnSpPr/>
            <p:nvPr/>
          </p:nvCxnSpPr>
          <p:spPr bwMode="auto">
            <a:xfrm>
              <a:off x="1285852" y="5643578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6" name="直線矢印コネクタ 125"/>
            <p:cNvCxnSpPr/>
            <p:nvPr/>
          </p:nvCxnSpPr>
          <p:spPr bwMode="auto">
            <a:xfrm>
              <a:off x="1285852" y="6142056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3" name="直線矢印コネクタ 132"/>
            <p:cNvCxnSpPr/>
            <p:nvPr/>
          </p:nvCxnSpPr>
          <p:spPr bwMode="auto">
            <a:xfrm>
              <a:off x="80949" y="4786322"/>
              <a:ext cx="357158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4" name="直線矢印コネクタ 133"/>
            <p:cNvCxnSpPr/>
            <p:nvPr/>
          </p:nvCxnSpPr>
          <p:spPr bwMode="auto">
            <a:xfrm>
              <a:off x="80949" y="5214950"/>
              <a:ext cx="357158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5" name="直線矢印コネクタ 134"/>
            <p:cNvCxnSpPr/>
            <p:nvPr/>
          </p:nvCxnSpPr>
          <p:spPr bwMode="auto">
            <a:xfrm>
              <a:off x="80949" y="5715016"/>
              <a:ext cx="357158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36" name="直線矢印コネクタ 135"/>
            <p:cNvCxnSpPr/>
            <p:nvPr/>
          </p:nvCxnSpPr>
          <p:spPr bwMode="auto">
            <a:xfrm>
              <a:off x="80949" y="6143644"/>
              <a:ext cx="357158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2" name="直線矢印コネクタ 291"/>
            <p:cNvCxnSpPr/>
            <p:nvPr/>
          </p:nvCxnSpPr>
          <p:spPr bwMode="auto">
            <a:xfrm>
              <a:off x="1000100" y="4786322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3" name="直線矢印コネクタ 292"/>
            <p:cNvCxnSpPr/>
            <p:nvPr/>
          </p:nvCxnSpPr>
          <p:spPr bwMode="auto">
            <a:xfrm>
              <a:off x="1000100" y="5213362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4" name="直線矢印コネクタ 293"/>
            <p:cNvCxnSpPr/>
            <p:nvPr/>
          </p:nvCxnSpPr>
          <p:spPr bwMode="auto">
            <a:xfrm>
              <a:off x="1000100" y="5643578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5" name="直線矢印コネクタ 294"/>
            <p:cNvCxnSpPr/>
            <p:nvPr/>
          </p:nvCxnSpPr>
          <p:spPr bwMode="auto">
            <a:xfrm>
              <a:off x="1000100" y="6142056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05" name="グループ化 304"/>
          <p:cNvGrpSpPr/>
          <p:nvPr/>
        </p:nvGrpSpPr>
        <p:grpSpPr>
          <a:xfrm>
            <a:off x="3152783" y="4214818"/>
            <a:ext cx="2776539" cy="2214578"/>
            <a:chOff x="3152783" y="4214818"/>
            <a:chExt cx="2776539" cy="2214578"/>
          </a:xfrm>
        </p:grpSpPr>
        <p:sp>
          <p:nvSpPr>
            <p:cNvPr id="143" name="Rectangle 2"/>
            <p:cNvSpPr>
              <a:spLocks noChangeArrowheads="1"/>
            </p:cNvSpPr>
            <p:nvPr/>
          </p:nvSpPr>
          <p:spPr bwMode="auto">
            <a:xfrm>
              <a:off x="3286116" y="4214818"/>
              <a:ext cx="2428892" cy="2214578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44" name="Rectangle 2"/>
            <p:cNvSpPr>
              <a:spLocks noChangeArrowheads="1"/>
            </p:cNvSpPr>
            <p:nvPr/>
          </p:nvSpPr>
          <p:spPr bwMode="auto">
            <a:xfrm>
              <a:off x="4572000" y="4643446"/>
              <a:ext cx="785818" cy="1643074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45" name="Rectangle 2"/>
            <p:cNvSpPr>
              <a:spLocks noChangeArrowheads="1"/>
            </p:cNvSpPr>
            <p:nvPr/>
          </p:nvSpPr>
          <p:spPr bwMode="auto">
            <a:xfrm>
              <a:off x="4572000" y="4286256"/>
              <a:ext cx="785818" cy="285752"/>
            </a:xfrm>
            <a:prstGeom prst="rect">
              <a:avLst/>
            </a:prstGeom>
            <a:solidFill>
              <a:srgbClr val="99C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46" name="テキスト ボックス 145"/>
            <p:cNvSpPr txBox="1"/>
            <p:nvPr/>
          </p:nvSpPr>
          <p:spPr>
            <a:xfrm>
              <a:off x="4643438" y="4274114"/>
              <a:ext cx="659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ARB</a:t>
              </a:r>
              <a:endParaRPr kumimoji="1" lang="ja-JP" altLang="en-US" dirty="0"/>
            </a:p>
          </p:txBody>
        </p:sp>
        <p:cxnSp>
          <p:nvCxnSpPr>
            <p:cNvPr id="147" name="直線コネクタ 146"/>
            <p:cNvCxnSpPr/>
            <p:nvPr/>
          </p:nvCxnSpPr>
          <p:spPr bwMode="auto">
            <a:xfrm rot="5400000" flipH="1" flipV="1">
              <a:off x="4429124" y="5214950"/>
              <a:ext cx="1071570" cy="500066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8" name="直線コネクタ 147"/>
            <p:cNvCxnSpPr/>
            <p:nvPr/>
          </p:nvCxnSpPr>
          <p:spPr bwMode="auto">
            <a:xfrm rot="16200000" flipV="1">
              <a:off x="4429124" y="5214950"/>
              <a:ext cx="1071570" cy="500066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49" name="正方形/長方形 148"/>
            <p:cNvSpPr/>
            <p:nvPr/>
          </p:nvSpPr>
          <p:spPr bwMode="auto">
            <a:xfrm>
              <a:off x="5500694" y="4643446"/>
              <a:ext cx="142876" cy="242832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50" name="正方形/長方形 149"/>
            <p:cNvSpPr/>
            <p:nvPr/>
          </p:nvSpPr>
          <p:spPr bwMode="auto">
            <a:xfrm>
              <a:off x="5500694" y="5100592"/>
              <a:ext cx="142876" cy="242832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51" name="正方形/長方形 150"/>
            <p:cNvSpPr/>
            <p:nvPr/>
          </p:nvSpPr>
          <p:spPr bwMode="auto">
            <a:xfrm>
              <a:off x="5500694" y="5572140"/>
              <a:ext cx="142876" cy="242832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 bwMode="auto">
            <a:xfrm>
              <a:off x="5500694" y="6000768"/>
              <a:ext cx="142876" cy="242832"/>
            </a:xfrm>
            <a:prstGeom prst="rect">
              <a:avLst/>
            </a:prstGeom>
            <a:solidFill>
              <a:srgbClr val="FFFF99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53" name="正方形/長方形 152"/>
            <p:cNvSpPr/>
            <p:nvPr/>
          </p:nvSpPr>
          <p:spPr bwMode="auto">
            <a:xfrm>
              <a:off x="3929058" y="4643446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54" name="正方形/長方形 153"/>
            <p:cNvSpPr/>
            <p:nvPr/>
          </p:nvSpPr>
          <p:spPr bwMode="auto">
            <a:xfrm>
              <a:off x="3929058" y="5100592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55" name="正方形/長方形 154"/>
            <p:cNvSpPr/>
            <p:nvPr/>
          </p:nvSpPr>
          <p:spPr bwMode="auto">
            <a:xfrm>
              <a:off x="3929058" y="5572140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56" name="正方形/長方形 155"/>
            <p:cNvSpPr/>
            <p:nvPr/>
          </p:nvSpPr>
          <p:spPr bwMode="auto">
            <a:xfrm>
              <a:off x="3929058" y="6000768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57" name="正方形/長方形 156"/>
            <p:cNvSpPr/>
            <p:nvPr/>
          </p:nvSpPr>
          <p:spPr bwMode="auto">
            <a:xfrm>
              <a:off x="3786182" y="4643446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58" name="正方形/長方形 157"/>
            <p:cNvSpPr/>
            <p:nvPr/>
          </p:nvSpPr>
          <p:spPr bwMode="auto">
            <a:xfrm>
              <a:off x="3786182" y="5100592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59" name="正方形/長方形 158"/>
            <p:cNvSpPr/>
            <p:nvPr/>
          </p:nvSpPr>
          <p:spPr bwMode="auto">
            <a:xfrm>
              <a:off x="3786182" y="5572140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 bwMode="auto">
            <a:xfrm>
              <a:off x="3786182" y="6000768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1" name="正方形/長方形 160"/>
            <p:cNvSpPr/>
            <p:nvPr/>
          </p:nvSpPr>
          <p:spPr bwMode="auto">
            <a:xfrm>
              <a:off x="3643306" y="4643446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2" name="正方形/長方形 161"/>
            <p:cNvSpPr/>
            <p:nvPr/>
          </p:nvSpPr>
          <p:spPr bwMode="auto">
            <a:xfrm>
              <a:off x="3643306" y="5100592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3" name="正方形/長方形 162"/>
            <p:cNvSpPr/>
            <p:nvPr/>
          </p:nvSpPr>
          <p:spPr bwMode="auto">
            <a:xfrm>
              <a:off x="3643306" y="5572140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4" name="正方形/長方形 163"/>
            <p:cNvSpPr/>
            <p:nvPr/>
          </p:nvSpPr>
          <p:spPr bwMode="auto">
            <a:xfrm>
              <a:off x="3643306" y="6000768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5" name="正方形/長方形 164"/>
            <p:cNvSpPr/>
            <p:nvPr/>
          </p:nvSpPr>
          <p:spPr bwMode="auto">
            <a:xfrm>
              <a:off x="3500430" y="4643446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6" name="正方形/長方形 165"/>
            <p:cNvSpPr/>
            <p:nvPr/>
          </p:nvSpPr>
          <p:spPr bwMode="auto">
            <a:xfrm>
              <a:off x="3500430" y="5100592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7" name="正方形/長方形 166"/>
            <p:cNvSpPr/>
            <p:nvPr/>
          </p:nvSpPr>
          <p:spPr bwMode="auto">
            <a:xfrm>
              <a:off x="3500430" y="5572140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8" name="正方形/長方形 167"/>
            <p:cNvSpPr/>
            <p:nvPr/>
          </p:nvSpPr>
          <p:spPr bwMode="auto">
            <a:xfrm>
              <a:off x="3500430" y="6000768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73" name="Freeform 67"/>
            <p:cNvSpPr>
              <a:spLocks/>
            </p:cNvSpPr>
            <p:nvPr/>
          </p:nvSpPr>
          <p:spPr bwMode="auto">
            <a:xfrm>
              <a:off x="4224321" y="4572008"/>
              <a:ext cx="133365" cy="371477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40000"/>
                <a:lumOff val="60000"/>
              </a:schemeClr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174" name="Freeform 67"/>
            <p:cNvSpPr>
              <a:spLocks/>
            </p:cNvSpPr>
            <p:nvPr/>
          </p:nvSpPr>
          <p:spPr bwMode="auto">
            <a:xfrm>
              <a:off x="4214810" y="5000636"/>
              <a:ext cx="133365" cy="371477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40000"/>
                <a:lumOff val="60000"/>
              </a:schemeClr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175" name="Freeform 67"/>
            <p:cNvSpPr>
              <a:spLocks/>
            </p:cNvSpPr>
            <p:nvPr/>
          </p:nvSpPr>
          <p:spPr bwMode="auto">
            <a:xfrm>
              <a:off x="4214810" y="5486415"/>
              <a:ext cx="133365" cy="371477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40000"/>
                <a:lumOff val="60000"/>
              </a:schemeClr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176" name="Freeform 67"/>
            <p:cNvSpPr>
              <a:spLocks/>
            </p:cNvSpPr>
            <p:nvPr/>
          </p:nvSpPr>
          <p:spPr bwMode="auto">
            <a:xfrm>
              <a:off x="4214810" y="5929330"/>
              <a:ext cx="133365" cy="371477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40000"/>
                <a:lumOff val="60000"/>
              </a:schemeClr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cxnSp>
          <p:nvCxnSpPr>
            <p:cNvPr id="177" name="直線矢印コネクタ 176"/>
            <p:cNvCxnSpPr/>
            <p:nvPr/>
          </p:nvCxnSpPr>
          <p:spPr bwMode="auto">
            <a:xfrm>
              <a:off x="5357818" y="4786322"/>
              <a:ext cx="57150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8" name="直線矢印コネクタ 177"/>
            <p:cNvCxnSpPr/>
            <p:nvPr/>
          </p:nvCxnSpPr>
          <p:spPr bwMode="auto">
            <a:xfrm>
              <a:off x="5357818" y="5213362"/>
              <a:ext cx="57150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9" name="直線矢印コネクタ 178"/>
            <p:cNvCxnSpPr/>
            <p:nvPr/>
          </p:nvCxnSpPr>
          <p:spPr bwMode="auto">
            <a:xfrm>
              <a:off x="5357818" y="5713428"/>
              <a:ext cx="57150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0" name="直線矢印コネクタ 179"/>
            <p:cNvCxnSpPr/>
            <p:nvPr/>
          </p:nvCxnSpPr>
          <p:spPr bwMode="auto">
            <a:xfrm>
              <a:off x="5357818" y="6142056"/>
              <a:ext cx="57150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1" name="直線矢印コネクタ 180"/>
            <p:cNvCxnSpPr/>
            <p:nvPr/>
          </p:nvCxnSpPr>
          <p:spPr bwMode="auto">
            <a:xfrm>
              <a:off x="4357686" y="4786322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2" name="直線矢印コネクタ 181"/>
            <p:cNvCxnSpPr/>
            <p:nvPr/>
          </p:nvCxnSpPr>
          <p:spPr bwMode="auto">
            <a:xfrm>
              <a:off x="4357686" y="5213362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3" name="直線矢印コネクタ 182"/>
            <p:cNvCxnSpPr/>
            <p:nvPr/>
          </p:nvCxnSpPr>
          <p:spPr bwMode="auto">
            <a:xfrm>
              <a:off x="4357686" y="5643578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4" name="直線矢印コネクタ 183"/>
            <p:cNvCxnSpPr/>
            <p:nvPr/>
          </p:nvCxnSpPr>
          <p:spPr bwMode="auto">
            <a:xfrm>
              <a:off x="4357686" y="6142056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5" name="直線矢印コネクタ 184"/>
            <p:cNvCxnSpPr/>
            <p:nvPr/>
          </p:nvCxnSpPr>
          <p:spPr bwMode="auto">
            <a:xfrm>
              <a:off x="3152783" y="4786322"/>
              <a:ext cx="357158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6" name="直線矢印コネクタ 185"/>
            <p:cNvCxnSpPr/>
            <p:nvPr/>
          </p:nvCxnSpPr>
          <p:spPr bwMode="auto">
            <a:xfrm>
              <a:off x="3152783" y="5214950"/>
              <a:ext cx="357158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7" name="直線矢印コネクタ 186"/>
            <p:cNvCxnSpPr/>
            <p:nvPr/>
          </p:nvCxnSpPr>
          <p:spPr bwMode="auto">
            <a:xfrm>
              <a:off x="3152783" y="5715016"/>
              <a:ext cx="357158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8" name="直線矢印コネクタ 187"/>
            <p:cNvCxnSpPr/>
            <p:nvPr/>
          </p:nvCxnSpPr>
          <p:spPr bwMode="auto">
            <a:xfrm>
              <a:off x="3152783" y="6143644"/>
              <a:ext cx="357158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6" name="直線矢印コネクタ 295"/>
            <p:cNvCxnSpPr/>
            <p:nvPr/>
          </p:nvCxnSpPr>
          <p:spPr bwMode="auto">
            <a:xfrm>
              <a:off x="4071934" y="4786322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7" name="直線矢印コネクタ 296"/>
            <p:cNvCxnSpPr/>
            <p:nvPr/>
          </p:nvCxnSpPr>
          <p:spPr bwMode="auto">
            <a:xfrm>
              <a:off x="4071934" y="5213362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8" name="直線矢印コネクタ 297"/>
            <p:cNvCxnSpPr/>
            <p:nvPr/>
          </p:nvCxnSpPr>
          <p:spPr bwMode="auto">
            <a:xfrm>
              <a:off x="4071934" y="5643578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9" name="直線矢印コネクタ 298"/>
            <p:cNvCxnSpPr/>
            <p:nvPr/>
          </p:nvCxnSpPr>
          <p:spPr bwMode="auto">
            <a:xfrm>
              <a:off x="4071934" y="6142056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06" name="グループ化 305"/>
          <p:cNvGrpSpPr/>
          <p:nvPr/>
        </p:nvGrpSpPr>
        <p:grpSpPr>
          <a:xfrm>
            <a:off x="6224617" y="4214818"/>
            <a:ext cx="2776539" cy="2214578"/>
            <a:chOff x="6224617" y="4214818"/>
            <a:chExt cx="2776539" cy="2214578"/>
          </a:xfrm>
        </p:grpSpPr>
        <p:sp>
          <p:nvSpPr>
            <p:cNvPr id="190" name="Rectangle 2"/>
            <p:cNvSpPr>
              <a:spLocks noChangeArrowheads="1"/>
            </p:cNvSpPr>
            <p:nvPr/>
          </p:nvSpPr>
          <p:spPr bwMode="auto">
            <a:xfrm>
              <a:off x="6357950" y="4214818"/>
              <a:ext cx="2428892" cy="2214578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91" name="Rectangle 2"/>
            <p:cNvSpPr>
              <a:spLocks noChangeArrowheads="1"/>
            </p:cNvSpPr>
            <p:nvPr/>
          </p:nvSpPr>
          <p:spPr bwMode="auto">
            <a:xfrm>
              <a:off x="7643834" y="4643446"/>
              <a:ext cx="785818" cy="1643074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92" name="Rectangle 2"/>
            <p:cNvSpPr>
              <a:spLocks noChangeArrowheads="1"/>
            </p:cNvSpPr>
            <p:nvPr/>
          </p:nvSpPr>
          <p:spPr bwMode="auto">
            <a:xfrm>
              <a:off x="7643834" y="4286256"/>
              <a:ext cx="785818" cy="285752"/>
            </a:xfrm>
            <a:prstGeom prst="rect">
              <a:avLst/>
            </a:prstGeom>
            <a:solidFill>
              <a:srgbClr val="99C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93" name="テキスト ボックス 192"/>
            <p:cNvSpPr txBox="1"/>
            <p:nvPr/>
          </p:nvSpPr>
          <p:spPr>
            <a:xfrm>
              <a:off x="7715272" y="4274114"/>
              <a:ext cx="6591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ARB</a:t>
              </a:r>
              <a:endParaRPr kumimoji="1" lang="ja-JP" altLang="en-US" dirty="0"/>
            </a:p>
          </p:txBody>
        </p:sp>
        <p:cxnSp>
          <p:nvCxnSpPr>
            <p:cNvPr id="194" name="直線コネクタ 193"/>
            <p:cNvCxnSpPr/>
            <p:nvPr/>
          </p:nvCxnSpPr>
          <p:spPr bwMode="auto">
            <a:xfrm rot="5400000" flipH="1" flipV="1">
              <a:off x="7500958" y="5214950"/>
              <a:ext cx="1071570" cy="500066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5" name="直線コネクタ 194"/>
            <p:cNvCxnSpPr/>
            <p:nvPr/>
          </p:nvCxnSpPr>
          <p:spPr bwMode="auto">
            <a:xfrm rot="16200000" flipV="1">
              <a:off x="7500958" y="5214950"/>
              <a:ext cx="1071570" cy="500066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6" name="正方形/長方形 195"/>
            <p:cNvSpPr/>
            <p:nvPr/>
          </p:nvSpPr>
          <p:spPr bwMode="auto">
            <a:xfrm>
              <a:off x="8572528" y="4643446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97" name="正方形/長方形 196"/>
            <p:cNvSpPr/>
            <p:nvPr/>
          </p:nvSpPr>
          <p:spPr bwMode="auto">
            <a:xfrm>
              <a:off x="8572528" y="5100592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98" name="正方形/長方形 197"/>
            <p:cNvSpPr/>
            <p:nvPr/>
          </p:nvSpPr>
          <p:spPr bwMode="auto">
            <a:xfrm>
              <a:off x="8572528" y="5572140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99" name="正方形/長方形 198"/>
            <p:cNvSpPr/>
            <p:nvPr/>
          </p:nvSpPr>
          <p:spPr bwMode="auto">
            <a:xfrm>
              <a:off x="8572528" y="6000768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00" name="正方形/長方形 199"/>
            <p:cNvSpPr/>
            <p:nvPr/>
          </p:nvSpPr>
          <p:spPr bwMode="auto">
            <a:xfrm>
              <a:off x="7000892" y="4643446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01" name="正方形/長方形 200"/>
            <p:cNvSpPr/>
            <p:nvPr/>
          </p:nvSpPr>
          <p:spPr bwMode="auto">
            <a:xfrm>
              <a:off x="7000892" y="5100592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02" name="正方形/長方形 201"/>
            <p:cNvSpPr/>
            <p:nvPr/>
          </p:nvSpPr>
          <p:spPr bwMode="auto">
            <a:xfrm>
              <a:off x="7000892" y="5572140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21" name="正方形/長方形 220"/>
            <p:cNvSpPr/>
            <p:nvPr/>
          </p:nvSpPr>
          <p:spPr bwMode="auto">
            <a:xfrm>
              <a:off x="7000892" y="6000768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44" name="正方形/長方形 243"/>
            <p:cNvSpPr/>
            <p:nvPr/>
          </p:nvSpPr>
          <p:spPr bwMode="auto">
            <a:xfrm>
              <a:off x="6858016" y="4643446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47" name="正方形/長方形 246"/>
            <p:cNvSpPr/>
            <p:nvPr/>
          </p:nvSpPr>
          <p:spPr bwMode="auto">
            <a:xfrm>
              <a:off x="6858016" y="5100592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58" name="正方形/長方形 257"/>
            <p:cNvSpPr/>
            <p:nvPr/>
          </p:nvSpPr>
          <p:spPr bwMode="auto">
            <a:xfrm>
              <a:off x="6858016" y="5572140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59" name="正方形/長方形 258"/>
            <p:cNvSpPr/>
            <p:nvPr/>
          </p:nvSpPr>
          <p:spPr bwMode="auto">
            <a:xfrm>
              <a:off x="6858016" y="6000768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60" name="正方形/長方形 259"/>
            <p:cNvSpPr/>
            <p:nvPr/>
          </p:nvSpPr>
          <p:spPr bwMode="auto">
            <a:xfrm>
              <a:off x="6715140" y="4643446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61" name="正方形/長方形 260"/>
            <p:cNvSpPr/>
            <p:nvPr/>
          </p:nvSpPr>
          <p:spPr bwMode="auto">
            <a:xfrm>
              <a:off x="6715140" y="5100592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62" name="正方形/長方形 261"/>
            <p:cNvSpPr/>
            <p:nvPr/>
          </p:nvSpPr>
          <p:spPr bwMode="auto">
            <a:xfrm>
              <a:off x="6715140" y="5572140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63" name="正方形/長方形 262"/>
            <p:cNvSpPr/>
            <p:nvPr/>
          </p:nvSpPr>
          <p:spPr bwMode="auto">
            <a:xfrm>
              <a:off x="6715140" y="6000768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64" name="正方形/長方形 263"/>
            <p:cNvSpPr/>
            <p:nvPr/>
          </p:nvSpPr>
          <p:spPr bwMode="auto">
            <a:xfrm>
              <a:off x="6572264" y="4643446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65" name="正方形/長方形 264"/>
            <p:cNvSpPr/>
            <p:nvPr/>
          </p:nvSpPr>
          <p:spPr bwMode="auto">
            <a:xfrm>
              <a:off x="6572264" y="5100592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66" name="正方形/長方形 265"/>
            <p:cNvSpPr/>
            <p:nvPr/>
          </p:nvSpPr>
          <p:spPr bwMode="auto">
            <a:xfrm>
              <a:off x="6572264" y="5572140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67" name="正方形/長方形 266"/>
            <p:cNvSpPr/>
            <p:nvPr/>
          </p:nvSpPr>
          <p:spPr bwMode="auto">
            <a:xfrm>
              <a:off x="6572264" y="6000768"/>
              <a:ext cx="142876" cy="24283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72" name="Freeform 67"/>
            <p:cNvSpPr>
              <a:spLocks/>
            </p:cNvSpPr>
            <p:nvPr/>
          </p:nvSpPr>
          <p:spPr bwMode="auto">
            <a:xfrm>
              <a:off x="7296155" y="4572008"/>
              <a:ext cx="133365" cy="371477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40000"/>
                <a:lumOff val="60000"/>
              </a:schemeClr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273" name="Freeform 67"/>
            <p:cNvSpPr>
              <a:spLocks/>
            </p:cNvSpPr>
            <p:nvPr/>
          </p:nvSpPr>
          <p:spPr bwMode="auto">
            <a:xfrm>
              <a:off x="7286644" y="5000636"/>
              <a:ext cx="133365" cy="371477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40000"/>
                <a:lumOff val="60000"/>
              </a:schemeClr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274" name="Freeform 67"/>
            <p:cNvSpPr>
              <a:spLocks/>
            </p:cNvSpPr>
            <p:nvPr/>
          </p:nvSpPr>
          <p:spPr bwMode="auto">
            <a:xfrm>
              <a:off x="7286644" y="5486415"/>
              <a:ext cx="133365" cy="371477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40000"/>
                <a:lumOff val="60000"/>
              </a:schemeClr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275" name="Freeform 67"/>
            <p:cNvSpPr>
              <a:spLocks/>
            </p:cNvSpPr>
            <p:nvPr/>
          </p:nvSpPr>
          <p:spPr bwMode="auto">
            <a:xfrm>
              <a:off x="7286644" y="5929330"/>
              <a:ext cx="133365" cy="371477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40000"/>
                <a:lumOff val="60000"/>
              </a:schemeClr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cxnSp>
          <p:nvCxnSpPr>
            <p:cNvPr id="276" name="直線矢印コネクタ 275"/>
            <p:cNvCxnSpPr/>
            <p:nvPr/>
          </p:nvCxnSpPr>
          <p:spPr bwMode="auto">
            <a:xfrm>
              <a:off x="8429652" y="4786322"/>
              <a:ext cx="57150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7" name="直線矢印コネクタ 276"/>
            <p:cNvCxnSpPr/>
            <p:nvPr/>
          </p:nvCxnSpPr>
          <p:spPr bwMode="auto">
            <a:xfrm>
              <a:off x="8429652" y="5213362"/>
              <a:ext cx="57150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8" name="直線矢印コネクタ 277"/>
            <p:cNvCxnSpPr/>
            <p:nvPr/>
          </p:nvCxnSpPr>
          <p:spPr bwMode="auto">
            <a:xfrm>
              <a:off x="8429652" y="5713428"/>
              <a:ext cx="57150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9" name="直線矢印コネクタ 278"/>
            <p:cNvCxnSpPr/>
            <p:nvPr/>
          </p:nvCxnSpPr>
          <p:spPr bwMode="auto">
            <a:xfrm>
              <a:off x="8429652" y="6142056"/>
              <a:ext cx="57150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0" name="直線矢印コネクタ 279"/>
            <p:cNvCxnSpPr/>
            <p:nvPr/>
          </p:nvCxnSpPr>
          <p:spPr bwMode="auto">
            <a:xfrm>
              <a:off x="7429520" y="4786322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1" name="直線矢印コネクタ 280"/>
            <p:cNvCxnSpPr/>
            <p:nvPr/>
          </p:nvCxnSpPr>
          <p:spPr bwMode="auto">
            <a:xfrm>
              <a:off x="7429520" y="5213362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2" name="直線矢印コネクタ 281"/>
            <p:cNvCxnSpPr/>
            <p:nvPr/>
          </p:nvCxnSpPr>
          <p:spPr bwMode="auto">
            <a:xfrm>
              <a:off x="7429520" y="5643578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3" name="直線矢印コネクタ 282"/>
            <p:cNvCxnSpPr/>
            <p:nvPr/>
          </p:nvCxnSpPr>
          <p:spPr bwMode="auto">
            <a:xfrm>
              <a:off x="7429520" y="6142056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4" name="直線矢印コネクタ 283"/>
            <p:cNvCxnSpPr/>
            <p:nvPr/>
          </p:nvCxnSpPr>
          <p:spPr bwMode="auto">
            <a:xfrm>
              <a:off x="6224617" y="4786322"/>
              <a:ext cx="357158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5" name="直線矢印コネクタ 284"/>
            <p:cNvCxnSpPr/>
            <p:nvPr/>
          </p:nvCxnSpPr>
          <p:spPr bwMode="auto">
            <a:xfrm>
              <a:off x="6224617" y="5214950"/>
              <a:ext cx="357158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6" name="直線矢印コネクタ 285"/>
            <p:cNvCxnSpPr/>
            <p:nvPr/>
          </p:nvCxnSpPr>
          <p:spPr bwMode="auto">
            <a:xfrm>
              <a:off x="6224617" y="5715016"/>
              <a:ext cx="357158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7" name="直線矢印コネクタ 286"/>
            <p:cNvCxnSpPr/>
            <p:nvPr/>
          </p:nvCxnSpPr>
          <p:spPr bwMode="auto">
            <a:xfrm>
              <a:off x="6224617" y="6143644"/>
              <a:ext cx="357158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0" name="直線矢印コネクタ 299"/>
            <p:cNvCxnSpPr/>
            <p:nvPr/>
          </p:nvCxnSpPr>
          <p:spPr bwMode="auto">
            <a:xfrm>
              <a:off x="7143768" y="4786322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1" name="直線矢印コネクタ 300"/>
            <p:cNvCxnSpPr/>
            <p:nvPr/>
          </p:nvCxnSpPr>
          <p:spPr bwMode="auto">
            <a:xfrm>
              <a:off x="7143768" y="5213362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2" name="直線矢印コネクタ 301"/>
            <p:cNvCxnSpPr/>
            <p:nvPr/>
          </p:nvCxnSpPr>
          <p:spPr bwMode="auto">
            <a:xfrm>
              <a:off x="7143768" y="5643578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3" name="直線矢印コネクタ 302"/>
            <p:cNvCxnSpPr/>
            <p:nvPr/>
          </p:nvCxnSpPr>
          <p:spPr bwMode="auto">
            <a:xfrm>
              <a:off x="7143768" y="6142056"/>
              <a:ext cx="214314" cy="1588"/>
            </a:xfrm>
            <a:prstGeom prst="straightConnector1">
              <a:avLst/>
            </a:prstGeom>
            <a:noFill/>
            <a:ln w="28575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64" name="Text Box 17"/>
          <p:cNvSpPr txBox="1">
            <a:spLocks noChangeArrowheads="1"/>
          </p:cNvSpPr>
          <p:nvPr/>
        </p:nvSpPr>
        <p:spPr bwMode="auto">
          <a:xfrm>
            <a:off x="3182550" y="6429396"/>
            <a:ext cx="2603896" cy="402291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Input buffer + </a:t>
            </a:r>
            <a:r>
              <a:rPr lang="en-US" altLang="ja-JP" sz="2000" dirty="0" err="1" smtClean="0"/>
              <a:t>Xbar</a:t>
            </a:r>
            <a:endParaRPr lang="ja-JP" altLang="en-US" sz="2000" dirty="0"/>
          </a:p>
        </p:txBody>
      </p:sp>
      <p:sp>
        <p:nvSpPr>
          <p:cNvPr id="65" name="Text Box 17"/>
          <p:cNvSpPr txBox="1">
            <a:spLocks noChangeArrowheads="1"/>
          </p:cNvSpPr>
          <p:nvPr/>
        </p:nvSpPr>
        <p:spPr bwMode="auto">
          <a:xfrm>
            <a:off x="6020763" y="6429396"/>
            <a:ext cx="3123269" cy="402291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In/output buffer + </a:t>
            </a:r>
            <a:r>
              <a:rPr lang="en-US" altLang="ja-JP" sz="2000" dirty="0" err="1" smtClean="0"/>
              <a:t>Xbar</a:t>
            </a:r>
            <a:endParaRPr lang="ja-JP" altLang="en-US" sz="2000" dirty="0"/>
          </a:p>
        </p:txBody>
      </p:sp>
      <p:sp>
        <p:nvSpPr>
          <p:cNvPr id="63" name="Text Box 17"/>
          <p:cNvSpPr txBox="1">
            <a:spLocks noChangeArrowheads="1"/>
          </p:cNvSpPr>
          <p:nvPr/>
        </p:nvSpPr>
        <p:spPr bwMode="auto">
          <a:xfrm>
            <a:off x="285720" y="6435749"/>
            <a:ext cx="2283295" cy="402291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Input buffer only</a:t>
            </a:r>
            <a:endParaRPr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図 28" descr="leak.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2357431"/>
            <a:ext cx="9209896" cy="4500570"/>
          </a:xfrm>
          <a:prstGeom prst="rect">
            <a:avLst/>
          </a:prstGeom>
        </p:spPr>
      </p:pic>
      <p:sp>
        <p:nvSpPr>
          <p:cNvPr id="3174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915400" cy="514350"/>
          </a:xfrm>
        </p:spPr>
        <p:txBody>
          <a:bodyPr/>
          <a:lstStyle/>
          <a:p>
            <a:pPr>
              <a:buNone/>
            </a:pPr>
            <a:r>
              <a:rPr lang="en-US" altLang="ja-JP" b="1" dirty="0" smtClean="0"/>
              <a:t>Level-1 PG: </a:t>
            </a:r>
            <a:r>
              <a:rPr lang="en-US" altLang="ja-JP" dirty="0" smtClean="0"/>
              <a:t>Input buffer only </a:t>
            </a:r>
            <a:r>
              <a:rPr lang="en-US" altLang="ja-JP" sz="2400" dirty="0" smtClean="0"/>
              <a:t>(3-cycle wakeup)</a:t>
            </a:r>
          </a:p>
        </p:txBody>
      </p:sp>
      <p:cxnSp>
        <p:nvCxnSpPr>
          <p:cNvPr id="16" name="直線コネクタ 13"/>
          <p:cNvCxnSpPr>
            <a:cxnSpLocks noChangeShapeType="1"/>
          </p:cNvCxnSpPr>
          <p:nvPr/>
        </p:nvCxnSpPr>
        <p:spPr bwMode="auto">
          <a:xfrm>
            <a:off x="928688" y="4888582"/>
            <a:ext cx="7858125" cy="0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grpSp>
        <p:nvGrpSpPr>
          <p:cNvPr id="2" name="グループ化 19"/>
          <p:cNvGrpSpPr/>
          <p:nvPr/>
        </p:nvGrpSpPr>
        <p:grpSpPr>
          <a:xfrm>
            <a:off x="928662" y="2243072"/>
            <a:ext cx="8001056" cy="400110"/>
            <a:chOff x="928662" y="2243072"/>
            <a:chExt cx="8001056" cy="400110"/>
          </a:xfrm>
        </p:grpSpPr>
        <p:cxnSp>
          <p:nvCxnSpPr>
            <p:cNvPr id="17" name="直線コネクタ 13"/>
            <p:cNvCxnSpPr>
              <a:cxnSpLocks noChangeShapeType="1"/>
            </p:cNvCxnSpPr>
            <p:nvPr/>
          </p:nvCxnSpPr>
          <p:spPr bwMode="auto">
            <a:xfrm>
              <a:off x="928662" y="2622634"/>
              <a:ext cx="7858125" cy="0"/>
            </a:xfrm>
            <a:prstGeom prst="line">
              <a:avLst/>
            </a:prstGeom>
            <a:noFill/>
            <a:ln w="57150" algn="ctr">
              <a:solidFill>
                <a:srgbClr val="FF0000">
                  <a:alpha val="25098"/>
                </a:srgbClr>
              </a:solidFill>
              <a:round/>
              <a:headEnd/>
              <a:tailEnd/>
            </a:ln>
          </p:spPr>
        </p:cxnSp>
        <p:sp>
          <p:nvSpPr>
            <p:cNvPr id="19" name="テキスト ボックス 18"/>
            <p:cNvSpPr txBox="1"/>
            <p:nvPr/>
          </p:nvSpPr>
          <p:spPr>
            <a:xfrm>
              <a:off x="3514453" y="2243072"/>
              <a:ext cx="54152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>
                  <a:solidFill>
                    <a:srgbClr val="FF0000"/>
                  </a:solidFill>
                </a:rPr>
                <a:t>Leakage power without power gating</a:t>
              </a:r>
              <a:r>
                <a:rPr lang="ja-JP" altLang="en-US" sz="2000" dirty="0" smtClean="0">
                  <a:solidFill>
                    <a:srgbClr val="FF0000"/>
                  </a:solidFill>
                </a:rPr>
                <a:t>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(100%)</a:t>
              </a:r>
              <a:endParaRPr kumimoji="1" lang="ja-JP" altLang="en-US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" name="グループ化 14"/>
          <p:cNvGrpSpPr/>
          <p:nvPr/>
        </p:nvGrpSpPr>
        <p:grpSpPr>
          <a:xfrm>
            <a:off x="1071538" y="2643196"/>
            <a:ext cx="7358114" cy="2214564"/>
            <a:chOff x="1071538" y="2663825"/>
            <a:chExt cx="7358114" cy="2214564"/>
          </a:xfrm>
        </p:grpSpPr>
        <p:cxnSp>
          <p:nvCxnSpPr>
            <p:cNvPr id="18" name="直線矢印コネクタ 17"/>
            <p:cNvCxnSpPr>
              <a:cxnSpLocks noChangeShapeType="1"/>
            </p:cNvCxnSpPr>
            <p:nvPr/>
          </p:nvCxnSpPr>
          <p:spPr bwMode="auto">
            <a:xfrm rot="16200000" flipH="1">
              <a:off x="7322357" y="3771094"/>
              <a:ext cx="2214564" cy="26"/>
            </a:xfrm>
            <a:prstGeom prst="straightConnector1">
              <a:avLst/>
            </a:prstGeom>
            <a:noFill/>
            <a:ln w="5715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sp>
          <p:nvSpPr>
            <p:cNvPr id="31758" name="フローチャート : 代替処理 218"/>
            <p:cNvSpPr>
              <a:spLocks noChangeArrowheads="1"/>
            </p:cNvSpPr>
            <p:nvPr/>
          </p:nvSpPr>
          <p:spPr bwMode="auto">
            <a:xfrm>
              <a:off x="1071538" y="2680694"/>
              <a:ext cx="7000924" cy="1126125"/>
            </a:xfrm>
            <a:prstGeom prst="flowChartAlternateProcess">
              <a:avLst/>
            </a:prstGeom>
            <a:solidFill>
              <a:srgbClr val="FFFF99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400" dirty="0" smtClean="0">
                  <a:solidFill>
                    <a:schemeClr val="tx2"/>
                  </a:solidFill>
                </a:rPr>
                <a:t>Input buffer PG reduces the leakage power by</a:t>
              </a:r>
            </a:p>
            <a:p>
              <a:pPr>
                <a:spcBef>
                  <a:spcPct val="50000"/>
                </a:spcBef>
              </a:pPr>
              <a:r>
                <a:rPr lang="en-US" altLang="ja-JP" sz="2400" dirty="0" smtClean="0">
                  <a:solidFill>
                    <a:schemeClr val="tx2"/>
                  </a:solidFill>
                </a:rPr>
                <a:t>64.6% when applications are running @ 1GHz</a:t>
              </a:r>
              <a:endParaRPr lang="ja-JP" altLang="en-US" sz="24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185315" y="1538575"/>
            <a:ext cx="8815841" cy="818565"/>
            <a:chOff x="185315" y="1538575"/>
            <a:chExt cx="8815841" cy="818565"/>
          </a:xfrm>
        </p:grpSpPr>
        <p:sp>
          <p:nvSpPr>
            <p:cNvPr id="22" name="正方形/長方形 21"/>
            <p:cNvSpPr/>
            <p:nvPr/>
          </p:nvSpPr>
          <p:spPr bwMode="auto">
            <a:xfrm>
              <a:off x="3000375" y="1714500"/>
              <a:ext cx="357188" cy="35718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3475710" y="1538575"/>
              <a:ext cx="2525050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solidFill>
                    <a:schemeClr val="accent6"/>
                  </a:solidFill>
                </a:rPr>
                <a:t>Look-ahead with</a:t>
              </a:r>
              <a:endParaRPr lang="ja-JP" altLang="en-US" sz="2400" dirty="0">
                <a:solidFill>
                  <a:schemeClr val="accent6"/>
                </a:solidFill>
              </a:endParaRPr>
            </a:p>
          </p:txBody>
        </p:sp>
        <p:sp>
          <p:nvSpPr>
            <p:cNvPr id="24" name="正方形/長方形 212"/>
            <p:cNvSpPr>
              <a:spLocks noChangeArrowheads="1"/>
            </p:cNvSpPr>
            <p:nvPr/>
          </p:nvSpPr>
          <p:spPr bwMode="auto">
            <a:xfrm>
              <a:off x="185315" y="1714500"/>
              <a:ext cx="357187" cy="357188"/>
            </a:xfrm>
            <a:prstGeom prst="rect">
              <a:avLst/>
            </a:prstGeom>
            <a:solidFill>
              <a:srgbClr val="F2F2F2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25" name="正方形/長方形 24"/>
            <p:cNvSpPr/>
            <p:nvPr/>
          </p:nvSpPr>
          <p:spPr bwMode="auto">
            <a:xfrm>
              <a:off x="6300754" y="1714500"/>
              <a:ext cx="357188" cy="357188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613940" y="1681163"/>
              <a:ext cx="1814920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solidFill>
                    <a:schemeClr val="accent6"/>
                  </a:solidFill>
                </a:rPr>
                <a:t>Look-ahead</a:t>
              </a:r>
              <a:endParaRPr lang="ja-JP" altLang="en-US" sz="2400" dirty="0">
                <a:solidFill>
                  <a:schemeClr val="accent6"/>
                </a:solidFill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6729380" y="1681163"/>
              <a:ext cx="2271776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>
                  <a:solidFill>
                    <a:schemeClr val="accent6"/>
                  </a:solidFill>
                </a:rPr>
                <a:t>Buffer </a:t>
              </a:r>
              <a:r>
                <a:rPr lang="en-US" altLang="ja-JP" sz="2400" dirty="0" smtClean="0">
                  <a:solidFill>
                    <a:schemeClr val="accent6"/>
                  </a:solidFill>
                </a:rPr>
                <a:t>window</a:t>
              </a:r>
              <a:endParaRPr lang="ja-JP" altLang="en-US" sz="2400" dirty="0">
                <a:solidFill>
                  <a:schemeClr val="accent6"/>
                </a:solidFill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3591597" y="1895475"/>
              <a:ext cx="1933543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solidFill>
                    <a:schemeClr val="accent6"/>
                  </a:solidFill>
                </a:rPr>
                <a:t>CPU</a:t>
              </a:r>
              <a:r>
                <a:rPr lang="ja-JP" altLang="en-US" sz="2400" dirty="0" smtClean="0">
                  <a:solidFill>
                    <a:schemeClr val="accent6"/>
                  </a:solidFill>
                </a:rPr>
                <a:t> </a:t>
              </a:r>
              <a:r>
                <a:rPr lang="en-US" altLang="ja-JP" sz="2400" dirty="0" smtClean="0">
                  <a:solidFill>
                    <a:schemeClr val="accent6"/>
                  </a:solidFill>
                </a:rPr>
                <a:t>ever-on</a:t>
              </a:r>
              <a:endParaRPr lang="ja-JP" altLang="en-US" sz="2400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21" name="タイトル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Evaluations: </a:t>
            </a:r>
            <a:r>
              <a:rPr kumimoji="1" lang="en-US" altLang="ja-JP" sz="3200" dirty="0" smtClean="0"/>
              <a:t>Leakage power reduction</a:t>
            </a:r>
            <a:endParaRPr kumimoji="1" lang="ja-JP" altLang="en-US" dirty="0"/>
          </a:p>
        </p:txBody>
      </p:sp>
      <p:grpSp>
        <p:nvGrpSpPr>
          <p:cNvPr id="30" name="グループ化 29"/>
          <p:cNvGrpSpPr/>
          <p:nvPr/>
        </p:nvGrpSpPr>
        <p:grpSpPr>
          <a:xfrm>
            <a:off x="958239" y="6208304"/>
            <a:ext cx="8042917" cy="649696"/>
            <a:chOff x="958239" y="6208304"/>
            <a:chExt cx="8042917" cy="649696"/>
          </a:xfrm>
        </p:grpSpPr>
        <p:sp>
          <p:nvSpPr>
            <p:cNvPr id="31" name="正方形/長方形 30"/>
            <p:cNvSpPr/>
            <p:nvPr/>
          </p:nvSpPr>
          <p:spPr bwMode="auto">
            <a:xfrm>
              <a:off x="1071538" y="6286520"/>
              <a:ext cx="7929618" cy="57148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958239" y="6211693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R</a:t>
              </a:r>
              <a:r>
                <a:rPr kumimoji="1" lang="en-US" altLang="ja-JP" dirty="0" smtClean="0">
                  <a:latin typeface="Arial" pitchFamily="34" charset="0"/>
                  <a:cs typeface="Arial" pitchFamily="34" charset="0"/>
                </a:rPr>
                <a:t>adix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1785918" y="6211693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Lu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2500298" y="6211693"/>
              <a:ext cx="453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err="1" smtClean="0">
                  <a:latin typeface="Arial" pitchFamily="34" charset="0"/>
                  <a:cs typeface="Arial" pitchFamily="34" charset="0"/>
                </a:rPr>
                <a:t>Fft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3000364" y="6211693"/>
              <a:ext cx="915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Barnes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3779099" y="6211693"/>
              <a:ext cx="8643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Ocean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4572000" y="620830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Ray-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4572000" y="6413865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trace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5357818" y="6211693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>
                  <a:latin typeface="Arial" pitchFamily="34" charset="0"/>
                  <a:cs typeface="Arial" pitchFamily="34" charset="0"/>
                </a:rPr>
                <a:t>Vol</a:t>
              </a:r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-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5357818" y="641725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rend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5929322" y="6211693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Water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5929322" y="641725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>
                  <a:latin typeface="Arial" pitchFamily="34" charset="0"/>
                  <a:cs typeface="Arial" pitchFamily="34" charset="0"/>
                </a:rPr>
                <a:t>NS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643702" y="6211693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Water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6643702" y="641725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SP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7429520" y="6211693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err="1" smtClean="0">
                  <a:latin typeface="Arial" pitchFamily="34" charset="0"/>
                  <a:cs typeface="Arial" pitchFamily="34" charset="0"/>
                </a:rPr>
                <a:t>Fmm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8208799" y="6211693"/>
              <a:ext cx="5780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Ave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 descr="leak.3x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2357430"/>
            <a:ext cx="9209898" cy="4500571"/>
          </a:xfrm>
          <a:prstGeom prst="rect">
            <a:avLst/>
          </a:prstGeom>
        </p:spPr>
      </p:pic>
      <p:cxnSp>
        <p:nvCxnSpPr>
          <p:cNvPr id="15" name="直線コネクタ 13"/>
          <p:cNvCxnSpPr>
            <a:cxnSpLocks noChangeShapeType="1"/>
          </p:cNvCxnSpPr>
          <p:nvPr/>
        </p:nvCxnSpPr>
        <p:spPr bwMode="auto">
          <a:xfrm>
            <a:off x="928688" y="5184608"/>
            <a:ext cx="7858125" cy="0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32784" name="直線矢印コネクタ 28"/>
          <p:cNvCxnSpPr>
            <a:cxnSpLocks noChangeShapeType="1"/>
          </p:cNvCxnSpPr>
          <p:nvPr/>
        </p:nvCxnSpPr>
        <p:spPr bwMode="auto">
          <a:xfrm rot="5400000">
            <a:off x="7322367" y="3760748"/>
            <a:ext cx="2214572" cy="1"/>
          </a:xfrm>
          <a:prstGeom prst="straightConnector1">
            <a:avLst/>
          </a:prstGeom>
          <a:noFill/>
          <a:ln w="57150" algn="ctr">
            <a:solidFill>
              <a:srgbClr val="FF0000">
                <a:alpha val="25098"/>
              </a:srgbClr>
            </a:solidFill>
            <a:round/>
            <a:headEnd/>
            <a:tailEnd type="arrow" w="med" len="med"/>
          </a:ln>
        </p:spPr>
      </p:cxnSp>
      <p:grpSp>
        <p:nvGrpSpPr>
          <p:cNvPr id="2" name="グループ化 20"/>
          <p:cNvGrpSpPr/>
          <p:nvPr/>
        </p:nvGrpSpPr>
        <p:grpSpPr>
          <a:xfrm>
            <a:off x="1428752" y="3078690"/>
            <a:ext cx="7000904" cy="2136260"/>
            <a:chOff x="1428752" y="3078690"/>
            <a:chExt cx="7000904" cy="2136260"/>
          </a:xfrm>
        </p:grpSpPr>
        <p:cxnSp>
          <p:nvCxnSpPr>
            <p:cNvPr id="17" name="直線矢印コネクタ 16"/>
            <p:cNvCxnSpPr>
              <a:cxnSpLocks noChangeShapeType="1"/>
            </p:cNvCxnSpPr>
            <p:nvPr/>
          </p:nvCxnSpPr>
          <p:spPr bwMode="auto">
            <a:xfrm rot="5400000">
              <a:off x="8251060" y="5036354"/>
              <a:ext cx="357189" cy="3"/>
            </a:xfrm>
            <a:prstGeom prst="straightConnector1">
              <a:avLst/>
            </a:prstGeom>
            <a:noFill/>
            <a:ln w="5715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sp>
          <p:nvSpPr>
            <p:cNvPr id="18" name="フローチャート : 代替処理 218"/>
            <p:cNvSpPr>
              <a:spLocks noChangeArrowheads="1"/>
            </p:cNvSpPr>
            <p:nvPr/>
          </p:nvSpPr>
          <p:spPr bwMode="auto">
            <a:xfrm>
              <a:off x="1428752" y="3078690"/>
              <a:ext cx="6286520" cy="921814"/>
            </a:xfrm>
            <a:prstGeom prst="flowChartAlternateProcess">
              <a:avLst/>
            </a:prstGeom>
            <a:solidFill>
              <a:srgbClr val="FFFF99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400" dirty="0" smtClean="0">
                  <a:solidFill>
                    <a:schemeClr val="tx2"/>
                  </a:solidFill>
                </a:rPr>
                <a:t>Input buffer PG + Crossbar PG reduce the leakage power by 72.7% @ 1GHz</a:t>
              </a:r>
              <a:endParaRPr lang="ja-JP" altLang="en-US" sz="24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3" name="グループ化 24"/>
          <p:cNvGrpSpPr/>
          <p:nvPr/>
        </p:nvGrpSpPr>
        <p:grpSpPr>
          <a:xfrm>
            <a:off x="928662" y="2243072"/>
            <a:ext cx="7997307" cy="400110"/>
            <a:chOff x="928662" y="2243072"/>
            <a:chExt cx="7997307" cy="400110"/>
          </a:xfrm>
        </p:grpSpPr>
        <p:cxnSp>
          <p:nvCxnSpPr>
            <p:cNvPr id="27" name="直線コネクタ 13"/>
            <p:cNvCxnSpPr>
              <a:cxnSpLocks noChangeShapeType="1"/>
            </p:cNvCxnSpPr>
            <p:nvPr/>
          </p:nvCxnSpPr>
          <p:spPr bwMode="auto">
            <a:xfrm>
              <a:off x="928662" y="2622634"/>
              <a:ext cx="7858125" cy="0"/>
            </a:xfrm>
            <a:prstGeom prst="line">
              <a:avLst/>
            </a:prstGeom>
            <a:noFill/>
            <a:ln w="57150" algn="ctr">
              <a:solidFill>
                <a:srgbClr val="FF0000">
                  <a:alpha val="25098"/>
                </a:srgbClr>
              </a:solidFill>
              <a:round/>
              <a:headEnd/>
              <a:tailEnd/>
            </a:ln>
          </p:spPr>
        </p:cxnSp>
        <p:sp>
          <p:nvSpPr>
            <p:cNvPr id="28" name="テキスト ボックス 27"/>
            <p:cNvSpPr txBox="1"/>
            <p:nvPr/>
          </p:nvSpPr>
          <p:spPr>
            <a:xfrm>
              <a:off x="3510704" y="2243072"/>
              <a:ext cx="54152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>
                  <a:solidFill>
                    <a:srgbClr val="FF0000"/>
                  </a:solidFill>
                </a:rPr>
                <a:t>Leakage power without power gating</a:t>
              </a:r>
              <a:r>
                <a:rPr lang="ja-JP" altLang="en-US" sz="2000" dirty="0" smtClean="0">
                  <a:solidFill>
                    <a:srgbClr val="FF0000"/>
                  </a:solidFill>
                </a:rPr>
                <a:t>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(100%)</a:t>
              </a:r>
              <a:endParaRPr kumimoji="1" lang="ja-JP" altLang="en-US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185315" y="1538575"/>
            <a:ext cx="8815841" cy="818565"/>
            <a:chOff x="185315" y="1538575"/>
            <a:chExt cx="8815841" cy="818565"/>
          </a:xfrm>
        </p:grpSpPr>
        <p:sp>
          <p:nvSpPr>
            <p:cNvPr id="25" name="正方形/長方形 24"/>
            <p:cNvSpPr/>
            <p:nvPr/>
          </p:nvSpPr>
          <p:spPr bwMode="auto">
            <a:xfrm>
              <a:off x="3000375" y="1714500"/>
              <a:ext cx="357188" cy="35718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475710" y="1538575"/>
              <a:ext cx="2525050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solidFill>
                    <a:schemeClr val="accent6"/>
                  </a:solidFill>
                </a:rPr>
                <a:t>Look-ahead with</a:t>
              </a:r>
              <a:endParaRPr lang="ja-JP" altLang="en-US" sz="2400" dirty="0">
                <a:solidFill>
                  <a:schemeClr val="accent6"/>
                </a:solidFill>
              </a:endParaRPr>
            </a:p>
          </p:txBody>
        </p:sp>
        <p:sp>
          <p:nvSpPr>
            <p:cNvPr id="30" name="正方形/長方形 212"/>
            <p:cNvSpPr>
              <a:spLocks noChangeArrowheads="1"/>
            </p:cNvSpPr>
            <p:nvPr/>
          </p:nvSpPr>
          <p:spPr bwMode="auto">
            <a:xfrm>
              <a:off x="185315" y="1714500"/>
              <a:ext cx="357187" cy="357188"/>
            </a:xfrm>
            <a:prstGeom prst="rect">
              <a:avLst/>
            </a:prstGeom>
            <a:solidFill>
              <a:srgbClr val="F2F2F2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31" name="正方形/長方形 30"/>
            <p:cNvSpPr/>
            <p:nvPr/>
          </p:nvSpPr>
          <p:spPr bwMode="auto">
            <a:xfrm>
              <a:off x="6300754" y="1714500"/>
              <a:ext cx="357188" cy="357188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613940" y="1681163"/>
              <a:ext cx="1814920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solidFill>
                    <a:schemeClr val="accent6"/>
                  </a:solidFill>
                </a:rPr>
                <a:t>Look-ahead</a:t>
              </a:r>
              <a:endParaRPr lang="ja-JP" altLang="en-US" sz="2400" dirty="0">
                <a:solidFill>
                  <a:schemeClr val="accent6"/>
                </a:solidFill>
              </a:endParaRP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6729380" y="1681163"/>
              <a:ext cx="2271776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>
                  <a:solidFill>
                    <a:schemeClr val="accent6"/>
                  </a:solidFill>
                </a:rPr>
                <a:t>Buffer </a:t>
              </a:r>
              <a:r>
                <a:rPr lang="en-US" altLang="ja-JP" sz="2400" dirty="0" smtClean="0">
                  <a:solidFill>
                    <a:schemeClr val="accent6"/>
                  </a:solidFill>
                </a:rPr>
                <a:t>window</a:t>
              </a:r>
              <a:endParaRPr lang="ja-JP" altLang="en-US" sz="2400" dirty="0">
                <a:solidFill>
                  <a:schemeClr val="accent6"/>
                </a:solidFill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591597" y="1895475"/>
              <a:ext cx="1933543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solidFill>
                    <a:schemeClr val="accent6"/>
                  </a:solidFill>
                </a:rPr>
                <a:t>CPU</a:t>
              </a:r>
              <a:r>
                <a:rPr lang="ja-JP" altLang="en-US" sz="2400" dirty="0" smtClean="0">
                  <a:solidFill>
                    <a:schemeClr val="accent6"/>
                  </a:solidFill>
                </a:rPr>
                <a:t> </a:t>
              </a:r>
              <a:r>
                <a:rPr lang="en-US" altLang="ja-JP" sz="2400" dirty="0" smtClean="0">
                  <a:solidFill>
                    <a:schemeClr val="accent6"/>
                  </a:solidFill>
                </a:rPr>
                <a:t>ever-on</a:t>
              </a:r>
              <a:endParaRPr lang="ja-JP" altLang="en-US" sz="2400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2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915400" cy="514350"/>
          </a:xfrm>
        </p:spPr>
        <p:txBody>
          <a:bodyPr/>
          <a:lstStyle/>
          <a:p>
            <a:pPr>
              <a:buNone/>
            </a:pPr>
            <a:r>
              <a:rPr lang="en-US" altLang="ja-JP" b="1" dirty="0" smtClean="0"/>
              <a:t>Level-2 PG: </a:t>
            </a:r>
            <a:r>
              <a:rPr lang="en-US" altLang="ja-JP" dirty="0" smtClean="0"/>
              <a:t>Input buffer + Crossbar </a:t>
            </a:r>
            <a:r>
              <a:rPr lang="en-US" altLang="ja-JP" sz="2400" dirty="0" smtClean="0"/>
              <a:t>(3-cycle wakeup)</a:t>
            </a:r>
          </a:p>
          <a:p>
            <a:pPr>
              <a:buNone/>
            </a:pPr>
            <a:endParaRPr lang="en-US" altLang="ja-JP" sz="2400" dirty="0" smtClean="0"/>
          </a:p>
        </p:txBody>
      </p:sp>
      <p:sp>
        <p:nvSpPr>
          <p:cNvPr id="26" name="タイトル 20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kumimoji="1" lang="en-US" altLang="ja-JP" dirty="0" smtClean="0"/>
              <a:t>Evaluations: </a:t>
            </a:r>
            <a:r>
              <a:rPr kumimoji="1" lang="en-US" altLang="ja-JP" sz="3200" dirty="0" smtClean="0"/>
              <a:t>Leakage power reduction</a:t>
            </a:r>
            <a:endParaRPr kumimoji="1" lang="ja-JP" altLang="en-US" dirty="0"/>
          </a:p>
        </p:txBody>
      </p:sp>
      <p:cxnSp>
        <p:nvCxnSpPr>
          <p:cNvPr id="24" name="直線コネクタ 13"/>
          <p:cNvCxnSpPr>
            <a:cxnSpLocks noChangeShapeType="1"/>
          </p:cNvCxnSpPr>
          <p:nvPr/>
        </p:nvCxnSpPr>
        <p:spPr bwMode="auto">
          <a:xfrm>
            <a:off x="928688" y="4888582"/>
            <a:ext cx="7858125" cy="0"/>
          </a:xfrm>
          <a:prstGeom prst="line">
            <a:avLst/>
          </a:prstGeom>
          <a:noFill/>
          <a:ln w="57150" algn="ctr">
            <a:solidFill>
              <a:srgbClr val="FF0000">
                <a:alpha val="25098"/>
              </a:srgbClr>
            </a:solidFill>
            <a:round/>
            <a:headEnd/>
            <a:tailEnd/>
          </a:ln>
        </p:spPr>
      </p:cxnSp>
      <p:grpSp>
        <p:nvGrpSpPr>
          <p:cNvPr id="35" name="グループ化 34"/>
          <p:cNvGrpSpPr/>
          <p:nvPr/>
        </p:nvGrpSpPr>
        <p:grpSpPr>
          <a:xfrm>
            <a:off x="958239" y="6208304"/>
            <a:ext cx="8042917" cy="649696"/>
            <a:chOff x="958239" y="6208304"/>
            <a:chExt cx="8042917" cy="649696"/>
          </a:xfrm>
        </p:grpSpPr>
        <p:sp>
          <p:nvSpPr>
            <p:cNvPr id="36" name="正方形/長方形 35"/>
            <p:cNvSpPr/>
            <p:nvPr/>
          </p:nvSpPr>
          <p:spPr bwMode="auto">
            <a:xfrm>
              <a:off x="1071538" y="6286520"/>
              <a:ext cx="7929618" cy="57148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958239" y="6211693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R</a:t>
              </a:r>
              <a:r>
                <a:rPr kumimoji="1" lang="en-US" altLang="ja-JP" dirty="0" smtClean="0">
                  <a:latin typeface="Arial" pitchFamily="34" charset="0"/>
                  <a:cs typeface="Arial" pitchFamily="34" charset="0"/>
                </a:rPr>
                <a:t>adix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1785918" y="6211693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Lu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2500298" y="6211693"/>
              <a:ext cx="453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err="1" smtClean="0">
                  <a:latin typeface="Arial" pitchFamily="34" charset="0"/>
                  <a:cs typeface="Arial" pitchFamily="34" charset="0"/>
                </a:rPr>
                <a:t>Fft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3000364" y="6211693"/>
              <a:ext cx="915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Barnes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779099" y="6211693"/>
              <a:ext cx="8643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Ocean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4572000" y="620830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Ray-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4572000" y="6413865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trace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5357818" y="6211693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>
                  <a:latin typeface="Arial" pitchFamily="34" charset="0"/>
                  <a:cs typeface="Arial" pitchFamily="34" charset="0"/>
                </a:rPr>
                <a:t>Vol</a:t>
              </a:r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-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5357818" y="641725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rend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5929322" y="6211693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Water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5929322" y="641725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>
                  <a:latin typeface="Arial" pitchFamily="34" charset="0"/>
                  <a:cs typeface="Arial" pitchFamily="34" charset="0"/>
                </a:rPr>
                <a:t>NS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6643702" y="6211693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Water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6643702" y="641725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SP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7429520" y="6211693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err="1" smtClean="0">
                  <a:latin typeface="Arial" pitchFamily="34" charset="0"/>
                  <a:cs typeface="Arial" pitchFamily="34" charset="0"/>
                </a:rPr>
                <a:t>Fmm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8208799" y="6211693"/>
              <a:ext cx="5780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Ave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図 24" descr="leak.3x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357431"/>
            <a:ext cx="9209895" cy="4500570"/>
          </a:xfrm>
          <a:prstGeom prst="rect">
            <a:avLst/>
          </a:prstGeom>
        </p:spPr>
      </p:pic>
      <p:cxnSp>
        <p:nvCxnSpPr>
          <p:cNvPr id="15" name="直線コネクタ 14"/>
          <p:cNvCxnSpPr>
            <a:cxnSpLocks noChangeShapeType="1"/>
          </p:cNvCxnSpPr>
          <p:nvPr/>
        </p:nvCxnSpPr>
        <p:spPr bwMode="auto">
          <a:xfrm>
            <a:off x="928688" y="5398922"/>
            <a:ext cx="7858125" cy="0"/>
          </a:xfrm>
          <a:prstGeom prst="lin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</p:spPr>
      </p:cxnSp>
      <p:grpSp>
        <p:nvGrpSpPr>
          <p:cNvPr id="2" name="グループ化 25"/>
          <p:cNvGrpSpPr/>
          <p:nvPr/>
        </p:nvGrpSpPr>
        <p:grpSpPr>
          <a:xfrm>
            <a:off x="1000100" y="3143248"/>
            <a:ext cx="7429553" cy="2286015"/>
            <a:chOff x="1000100" y="3143248"/>
            <a:chExt cx="7429553" cy="2286015"/>
          </a:xfrm>
        </p:grpSpPr>
        <p:cxnSp>
          <p:nvCxnSpPr>
            <p:cNvPr id="16" name="直線矢印コネクタ 15"/>
            <p:cNvCxnSpPr>
              <a:cxnSpLocks noChangeShapeType="1"/>
            </p:cNvCxnSpPr>
            <p:nvPr/>
          </p:nvCxnSpPr>
          <p:spPr bwMode="auto">
            <a:xfrm rot="5400000">
              <a:off x="8285985" y="5285595"/>
              <a:ext cx="285751" cy="1585"/>
            </a:xfrm>
            <a:prstGeom prst="straightConnector1">
              <a:avLst/>
            </a:prstGeom>
            <a:noFill/>
            <a:ln w="57150" algn="ctr">
              <a:solidFill>
                <a:srgbClr val="FF0000"/>
              </a:solidFill>
              <a:round/>
              <a:headEnd/>
              <a:tailEnd type="triangle" w="med" len="med"/>
            </a:ln>
          </p:spPr>
        </p:cxnSp>
        <p:sp>
          <p:nvSpPr>
            <p:cNvPr id="21" name="フローチャート : 代替処理 218"/>
            <p:cNvSpPr>
              <a:spLocks noChangeArrowheads="1"/>
            </p:cNvSpPr>
            <p:nvPr/>
          </p:nvSpPr>
          <p:spPr bwMode="auto">
            <a:xfrm>
              <a:off x="1000100" y="3143248"/>
              <a:ext cx="7286676" cy="921814"/>
            </a:xfrm>
            <a:prstGeom prst="flowChartAlternateProcess">
              <a:avLst/>
            </a:prstGeom>
            <a:solidFill>
              <a:srgbClr val="FFFF99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2400" dirty="0" smtClean="0">
                  <a:solidFill>
                    <a:schemeClr val="tx2"/>
                  </a:solidFill>
                </a:rPr>
                <a:t>Input buffer PG + Crossbar PG + Output latch PG reduce the leakage power by 77.7% @ 1GHz</a:t>
              </a:r>
              <a:endParaRPr lang="ja-JP" altLang="en-US" sz="2400" dirty="0" smtClean="0">
                <a:solidFill>
                  <a:schemeClr val="tx2"/>
                </a:solidFill>
              </a:endParaRPr>
            </a:p>
          </p:txBody>
        </p:sp>
      </p:grpSp>
      <p:grpSp>
        <p:nvGrpSpPr>
          <p:cNvPr id="3" name="グループ化 27"/>
          <p:cNvGrpSpPr/>
          <p:nvPr/>
        </p:nvGrpSpPr>
        <p:grpSpPr>
          <a:xfrm>
            <a:off x="928662" y="2243072"/>
            <a:ext cx="8001056" cy="400110"/>
            <a:chOff x="928662" y="2243072"/>
            <a:chExt cx="8001056" cy="400110"/>
          </a:xfrm>
        </p:grpSpPr>
        <p:cxnSp>
          <p:nvCxnSpPr>
            <p:cNvPr id="29" name="直線コネクタ 13"/>
            <p:cNvCxnSpPr>
              <a:cxnSpLocks noChangeShapeType="1"/>
            </p:cNvCxnSpPr>
            <p:nvPr/>
          </p:nvCxnSpPr>
          <p:spPr bwMode="auto">
            <a:xfrm>
              <a:off x="928662" y="2622634"/>
              <a:ext cx="7858125" cy="0"/>
            </a:xfrm>
            <a:prstGeom prst="line">
              <a:avLst/>
            </a:prstGeom>
            <a:noFill/>
            <a:ln w="57150" algn="ctr">
              <a:solidFill>
                <a:srgbClr val="FF0000">
                  <a:alpha val="25098"/>
                </a:srgbClr>
              </a:solidFill>
              <a:round/>
              <a:headEnd/>
              <a:tailEnd/>
            </a:ln>
          </p:spPr>
        </p:cxnSp>
        <p:sp>
          <p:nvSpPr>
            <p:cNvPr id="30" name="テキスト ボックス 29"/>
            <p:cNvSpPr txBox="1"/>
            <p:nvPr/>
          </p:nvSpPr>
          <p:spPr>
            <a:xfrm>
              <a:off x="3514453" y="2243072"/>
              <a:ext cx="54152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>
                  <a:solidFill>
                    <a:srgbClr val="FF0000"/>
                  </a:solidFill>
                </a:rPr>
                <a:t>Leakage power without power gating</a:t>
              </a:r>
              <a:r>
                <a:rPr lang="ja-JP" altLang="en-US" sz="2000" dirty="0" smtClean="0">
                  <a:solidFill>
                    <a:srgbClr val="FF0000"/>
                  </a:solidFill>
                </a:rPr>
                <a:t>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(100%)</a:t>
              </a:r>
              <a:endParaRPr kumimoji="1" lang="ja-JP" altLang="en-US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185315" y="1538575"/>
            <a:ext cx="8815841" cy="818565"/>
            <a:chOff x="185315" y="1538575"/>
            <a:chExt cx="8815841" cy="818565"/>
          </a:xfrm>
        </p:grpSpPr>
        <p:sp>
          <p:nvSpPr>
            <p:cNvPr id="28" name="正方形/長方形 27"/>
            <p:cNvSpPr/>
            <p:nvPr/>
          </p:nvSpPr>
          <p:spPr bwMode="auto">
            <a:xfrm>
              <a:off x="3000375" y="1714500"/>
              <a:ext cx="357188" cy="35718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3475710" y="1538575"/>
              <a:ext cx="2525050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solidFill>
                    <a:schemeClr val="accent6"/>
                  </a:solidFill>
                </a:rPr>
                <a:t>Look-ahead with</a:t>
              </a:r>
              <a:endParaRPr lang="ja-JP" altLang="en-US" sz="2400" dirty="0">
                <a:solidFill>
                  <a:schemeClr val="accent6"/>
                </a:solidFill>
              </a:endParaRPr>
            </a:p>
          </p:txBody>
        </p:sp>
        <p:sp>
          <p:nvSpPr>
            <p:cNvPr id="32" name="正方形/長方形 212"/>
            <p:cNvSpPr>
              <a:spLocks noChangeArrowheads="1"/>
            </p:cNvSpPr>
            <p:nvPr/>
          </p:nvSpPr>
          <p:spPr bwMode="auto">
            <a:xfrm>
              <a:off x="185315" y="1714500"/>
              <a:ext cx="357187" cy="357188"/>
            </a:xfrm>
            <a:prstGeom prst="rect">
              <a:avLst/>
            </a:prstGeom>
            <a:solidFill>
              <a:srgbClr val="F2F2F2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33" name="正方形/長方形 32"/>
            <p:cNvSpPr/>
            <p:nvPr/>
          </p:nvSpPr>
          <p:spPr bwMode="auto">
            <a:xfrm>
              <a:off x="6300754" y="1714500"/>
              <a:ext cx="357188" cy="357188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613940" y="1681163"/>
              <a:ext cx="1814920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solidFill>
                    <a:schemeClr val="accent6"/>
                  </a:solidFill>
                </a:rPr>
                <a:t>Look-ahead</a:t>
              </a:r>
              <a:endParaRPr lang="ja-JP" altLang="en-US" sz="2400" dirty="0">
                <a:solidFill>
                  <a:schemeClr val="accent6"/>
                </a:solidFill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6729380" y="1681163"/>
              <a:ext cx="2271776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>
                  <a:solidFill>
                    <a:schemeClr val="accent6"/>
                  </a:solidFill>
                </a:rPr>
                <a:t>Buffer </a:t>
              </a:r>
              <a:r>
                <a:rPr lang="en-US" altLang="ja-JP" sz="2400" dirty="0" smtClean="0">
                  <a:solidFill>
                    <a:schemeClr val="accent6"/>
                  </a:solidFill>
                </a:rPr>
                <a:t>window</a:t>
              </a:r>
              <a:endParaRPr lang="ja-JP" altLang="en-US" sz="2400" dirty="0">
                <a:solidFill>
                  <a:schemeClr val="accent6"/>
                </a:solidFill>
              </a:endParaRPr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3591597" y="1895475"/>
              <a:ext cx="1933543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solidFill>
                    <a:schemeClr val="accent6"/>
                  </a:solidFill>
                </a:rPr>
                <a:t>CPU</a:t>
              </a:r>
              <a:r>
                <a:rPr lang="ja-JP" altLang="en-US" sz="2400" dirty="0" smtClean="0">
                  <a:solidFill>
                    <a:schemeClr val="accent6"/>
                  </a:solidFill>
                </a:rPr>
                <a:t> </a:t>
              </a:r>
              <a:r>
                <a:rPr lang="en-US" altLang="ja-JP" sz="2400" dirty="0" smtClean="0">
                  <a:solidFill>
                    <a:schemeClr val="accent6"/>
                  </a:solidFill>
                </a:rPr>
                <a:t>ever-on</a:t>
              </a:r>
              <a:endParaRPr lang="ja-JP" altLang="en-US" sz="2400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3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9129746" cy="514350"/>
          </a:xfrm>
        </p:spPr>
        <p:txBody>
          <a:bodyPr/>
          <a:lstStyle/>
          <a:p>
            <a:pPr>
              <a:buNone/>
            </a:pPr>
            <a:r>
              <a:rPr lang="en-US" altLang="ja-JP" b="1" dirty="0" smtClean="0"/>
              <a:t>Level-3 PG: </a:t>
            </a:r>
            <a:r>
              <a:rPr lang="en-US" altLang="ja-JP" dirty="0" smtClean="0"/>
              <a:t>Input buffer + Crossbar + Output latch</a:t>
            </a:r>
          </a:p>
        </p:txBody>
      </p:sp>
      <p:sp>
        <p:nvSpPr>
          <p:cNvPr id="39" name="タイトル 20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kumimoji="1" lang="en-US" altLang="ja-JP" dirty="0" smtClean="0"/>
              <a:t>Evaluations: </a:t>
            </a:r>
            <a:r>
              <a:rPr kumimoji="1" lang="en-US" altLang="ja-JP" sz="3200" dirty="0" smtClean="0"/>
              <a:t>Leakage power reduction</a:t>
            </a:r>
            <a:endParaRPr kumimoji="1" lang="ja-JP" altLang="en-US" dirty="0"/>
          </a:p>
        </p:txBody>
      </p:sp>
      <p:cxnSp>
        <p:nvCxnSpPr>
          <p:cNvPr id="38" name="直線矢印コネクタ 28"/>
          <p:cNvCxnSpPr>
            <a:cxnSpLocks noChangeShapeType="1"/>
          </p:cNvCxnSpPr>
          <p:nvPr/>
        </p:nvCxnSpPr>
        <p:spPr bwMode="auto">
          <a:xfrm rot="5400000">
            <a:off x="7322367" y="3760748"/>
            <a:ext cx="2214572" cy="1"/>
          </a:xfrm>
          <a:prstGeom prst="straightConnector1">
            <a:avLst/>
          </a:prstGeom>
          <a:noFill/>
          <a:ln w="57150" algn="ctr">
            <a:solidFill>
              <a:srgbClr val="FF0000">
                <a:alpha val="25098"/>
              </a:srgbClr>
            </a:solidFill>
            <a:round/>
            <a:headEnd/>
            <a:tailEnd type="arrow" w="med" len="med"/>
          </a:ln>
        </p:spPr>
      </p:cxnSp>
      <p:cxnSp>
        <p:nvCxnSpPr>
          <p:cNvPr id="40" name="直線コネクタ 13"/>
          <p:cNvCxnSpPr>
            <a:cxnSpLocks noChangeShapeType="1"/>
          </p:cNvCxnSpPr>
          <p:nvPr/>
        </p:nvCxnSpPr>
        <p:spPr bwMode="auto">
          <a:xfrm>
            <a:off x="928688" y="4888582"/>
            <a:ext cx="7858125" cy="0"/>
          </a:xfrm>
          <a:prstGeom prst="line">
            <a:avLst/>
          </a:prstGeom>
          <a:noFill/>
          <a:ln w="57150" algn="ctr">
            <a:solidFill>
              <a:srgbClr val="FF0000">
                <a:alpha val="25098"/>
              </a:srgbClr>
            </a:solidFill>
            <a:round/>
            <a:headEnd/>
            <a:tailEnd/>
          </a:ln>
        </p:spPr>
      </p:cxnSp>
      <p:cxnSp>
        <p:nvCxnSpPr>
          <p:cNvPr id="41" name="直線矢印コネクタ 40"/>
          <p:cNvCxnSpPr>
            <a:cxnSpLocks noChangeShapeType="1"/>
          </p:cNvCxnSpPr>
          <p:nvPr/>
        </p:nvCxnSpPr>
        <p:spPr bwMode="auto">
          <a:xfrm rot="5400000">
            <a:off x="8251061" y="5036353"/>
            <a:ext cx="357189" cy="5"/>
          </a:xfrm>
          <a:prstGeom prst="straightConnector1">
            <a:avLst/>
          </a:prstGeom>
          <a:noFill/>
          <a:ln w="57150" algn="ctr">
            <a:solidFill>
              <a:srgbClr val="FF0000">
                <a:alpha val="25098"/>
              </a:srgbClr>
            </a:solidFill>
            <a:round/>
            <a:headEnd/>
            <a:tailEnd type="arrow" w="med" len="med"/>
          </a:ln>
        </p:spPr>
      </p:cxnSp>
      <p:cxnSp>
        <p:nvCxnSpPr>
          <p:cNvPr id="44" name="直線コネクタ 13"/>
          <p:cNvCxnSpPr>
            <a:cxnSpLocks noChangeShapeType="1"/>
          </p:cNvCxnSpPr>
          <p:nvPr/>
        </p:nvCxnSpPr>
        <p:spPr bwMode="auto">
          <a:xfrm>
            <a:off x="928688" y="5184608"/>
            <a:ext cx="7858125" cy="0"/>
          </a:xfrm>
          <a:prstGeom prst="line">
            <a:avLst/>
          </a:prstGeom>
          <a:noFill/>
          <a:ln w="57150" algn="ctr">
            <a:solidFill>
              <a:srgbClr val="FF0000">
                <a:alpha val="25098"/>
              </a:srgbClr>
            </a:solidFill>
            <a:round/>
            <a:headEnd/>
            <a:tailEnd/>
          </a:ln>
        </p:spPr>
      </p:cxnSp>
      <p:grpSp>
        <p:nvGrpSpPr>
          <p:cNvPr id="42" name="グループ化 41"/>
          <p:cNvGrpSpPr/>
          <p:nvPr/>
        </p:nvGrpSpPr>
        <p:grpSpPr>
          <a:xfrm>
            <a:off x="958239" y="6208304"/>
            <a:ext cx="8042917" cy="649696"/>
            <a:chOff x="958239" y="6208304"/>
            <a:chExt cx="8042917" cy="649696"/>
          </a:xfrm>
        </p:grpSpPr>
        <p:sp>
          <p:nvSpPr>
            <p:cNvPr id="43" name="正方形/長方形 42"/>
            <p:cNvSpPr/>
            <p:nvPr/>
          </p:nvSpPr>
          <p:spPr bwMode="auto">
            <a:xfrm>
              <a:off x="1071538" y="6286520"/>
              <a:ext cx="7929618" cy="571480"/>
            </a:xfrm>
            <a:prstGeom prst="rect">
              <a:avLst/>
            </a:prstGeom>
            <a:solidFill>
              <a:srgbClr val="FFFFFF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958239" y="6211693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R</a:t>
              </a:r>
              <a:r>
                <a:rPr kumimoji="1" lang="en-US" altLang="ja-JP" dirty="0" smtClean="0">
                  <a:latin typeface="Arial" pitchFamily="34" charset="0"/>
                  <a:cs typeface="Arial" pitchFamily="34" charset="0"/>
                </a:rPr>
                <a:t>adix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1785918" y="6211693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Lu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2500298" y="6211693"/>
              <a:ext cx="453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err="1" smtClean="0">
                  <a:latin typeface="Arial" pitchFamily="34" charset="0"/>
                  <a:cs typeface="Arial" pitchFamily="34" charset="0"/>
                </a:rPr>
                <a:t>Fft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3000364" y="6211693"/>
              <a:ext cx="9156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Barnes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3779099" y="6211693"/>
              <a:ext cx="8643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Ocean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4572000" y="620830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Ray-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4572000" y="6413865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trace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5357818" y="6211693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err="1" smtClean="0">
                  <a:latin typeface="Arial" pitchFamily="34" charset="0"/>
                  <a:cs typeface="Arial" pitchFamily="34" charset="0"/>
                </a:rPr>
                <a:t>Vol</a:t>
              </a:r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-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5357818" y="641725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rend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テキスト ボックス 53"/>
            <p:cNvSpPr txBox="1"/>
            <p:nvPr/>
          </p:nvSpPr>
          <p:spPr>
            <a:xfrm>
              <a:off x="5929322" y="6211693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Water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5929322" y="641725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>
                  <a:latin typeface="Arial" pitchFamily="34" charset="0"/>
                  <a:cs typeface="Arial" pitchFamily="34" charset="0"/>
                </a:rPr>
                <a:t>NS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テキスト ボックス 55"/>
            <p:cNvSpPr txBox="1"/>
            <p:nvPr/>
          </p:nvSpPr>
          <p:spPr>
            <a:xfrm>
              <a:off x="6643702" y="6211693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Water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6643702" y="641725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SP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7429520" y="6211693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err="1" smtClean="0">
                  <a:latin typeface="Arial" pitchFamily="34" charset="0"/>
                  <a:cs typeface="Arial" pitchFamily="34" charset="0"/>
                </a:rPr>
                <a:t>Fmm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テキスト ボックス 58"/>
            <p:cNvSpPr txBox="1"/>
            <p:nvPr/>
          </p:nvSpPr>
          <p:spPr>
            <a:xfrm>
              <a:off x="8208799" y="6211693"/>
              <a:ext cx="5780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>
                  <a:latin typeface="Arial" pitchFamily="34" charset="0"/>
                  <a:cs typeface="Arial" pitchFamily="34" charset="0"/>
                </a:rPr>
                <a:t>Ave</a:t>
              </a:r>
              <a:endParaRPr kumimoji="1" lang="ja-JP" altLang="en-US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Text Box 112"/>
          <p:cNvSpPr txBox="1">
            <a:spLocks noChangeArrowheads="1"/>
          </p:cNvSpPr>
          <p:nvPr/>
        </p:nvSpPr>
        <p:spPr bwMode="auto">
          <a:xfrm>
            <a:off x="71469" y="6324600"/>
            <a:ext cx="9072563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defRPr/>
            </a:pPr>
            <a:r>
              <a:rPr lang="en-US" altLang="ja-JP" sz="2400" dirty="0" smtClean="0">
                <a:ea typeface="ＭＳ Ｐゴシック" pitchFamily="50" charset="-128"/>
                <a:cs typeface="Arial" pitchFamily="34" charset="0"/>
              </a:rPr>
              <a:t>Fine-grain PG with early wakeup reduces the leakage by 77.7%</a:t>
            </a:r>
            <a:endParaRPr lang="en-US" altLang="ja-JP" sz="2400" dirty="0">
              <a:ea typeface="ＭＳ Ｐゴシック" pitchFamily="50" charset="-128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7986738" cy="5638800"/>
          </a:xfrm>
        </p:spPr>
        <p:txBody>
          <a:bodyPr/>
          <a:lstStyle/>
          <a:p>
            <a:r>
              <a:rPr lang="en-US" altLang="ja-JP" dirty="0" smtClean="0"/>
              <a:t>Power gating for router components</a:t>
            </a:r>
          </a:p>
          <a:p>
            <a:pPr lvl="1"/>
            <a:r>
              <a:rPr kumimoji="1" lang="en-US" altLang="ja-JP" dirty="0" smtClean="0"/>
              <a:t>Input </a:t>
            </a:r>
            <a:r>
              <a:rPr lang="en-US" altLang="ja-JP" dirty="0" smtClean="0"/>
              <a:t>VC </a:t>
            </a:r>
            <a:r>
              <a:rPr kumimoji="1" lang="en-US" altLang="ja-JP" dirty="0" smtClean="0"/>
              <a:t>buffers</a:t>
            </a:r>
          </a:p>
          <a:p>
            <a:pPr lvl="1"/>
            <a:r>
              <a:rPr lang="en-US" altLang="ja-JP" dirty="0" smtClean="0"/>
              <a:t>Crossbar </a:t>
            </a:r>
            <a:r>
              <a:rPr lang="en-US" altLang="ja-JP" dirty="0" err="1" smtClean="0"/>
              <a:t>MUXes</a:t>
            </a:r>
            <a:r>
              <a:rPr lang="en-US" altLang="ja-JP" dirty="0" smtClean="0"/>
              <a:t>, VC </a:t>
            </a:r>
            <a:r>
              <a:rPr lang="en-US" altLang="ja-JP" dirty="0" err="1" smtClean="0"/>
              <a:t>MUXes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Output latches</a:t>
            </a:r>
          </a:p>
          <a:p>
            <a:pPr lvl="1"/>
            <a:r>
              <a:rPr lang="en-US" altLang="ja-JP" dirty="0" smtClean="0"/>
              <a:t>Wakeup latency is at most 3nsec</a:t>
            </a:r>
            <a:endParaRPr kumimoji="1" lang="en-US" altLang="ja-JP" dirty="0" smtClean="0"/>
          </a:p>
          <a:p>
            <a:pPr lvl="1"/>
            <a:endParaRPr lang="en-US" altLang="ja-JP" sz="800" dirty="0" smtClean="0"/>
          </a:p>
          <a:p>
            <a:r>
              <a:rPr lang="en-US" altLang="ja-JP" dirty="0" smtClean="0"/>
              <a:t>Three early wakeup methods</a:t>
            </a:r>
          </a:p>
          <a:p>
            <a:pPr lvl="1"/>
            <a:r>
              <a:rPr lang="en-US" altLang="ja-JP" dirty="0" smtClean="0"/>
              <a:t>Look-ahead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Look-ahead with CPU ever-on</a:t>
            </a:r>
          </a:p>
          <a:p>
            <a:pPr lvl="1"/>
            <a:r>
              <a:rPr lang="en-US" altLang="ja-JP" dirty="0" smtClean="0"/>
              <a:t>Look-ahead with active buffer window</a:t>
            </a:r>
          </a:p>
          <a:p>
            <a:pPr lvl="1"/>
            <a:endParaRPr lang="en-US" altLang="ja-JP" sz="800" dirty="0" smtClean="0"/>
          </a:p>
          <a:p>
            <a:r>
              <a:rPr kumimoji="1" lang="en-US" altLang="ja-JP" dirty="0" smtClean="0"/>
              <a:t>Evaluation results</a:t>
            </a:r>
          </a:p>
          <a:p>
            <a:pPr lvl="1"/>
            <a:r>
              <a:rPr lang="en-US" altLang="ja-JP" dirty="0" smtClean="0"/>
              <a:t>Performance overhead is less than 4.0% @ 1GHz</a:t>
            </a:r>
          </a:p>
          <a:p>
            <a:pPr lvl="1"/>
            <a:r>
              <a:rPr kumimoji="1" lang="en-US" altLang="ja-JP" dirty="0" smtClean="0"/>
              <a:t>Leakage power </a:t>
            </a:r>
            <a:r>
              <a:rPr lang="en-US" altLang="ja-JP" dirty="0" smtClean="0"/>
              <a:t>is reduced by 77.7%</a:t>
            </a:r>
            <a:endParaRPr kumimoji="1" lang="ja-JP" altLang="en-US" dirty="0"/>
          </a:p>
        </p:txBody>
      </p:sp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71438" y="76200"/>
            <a:ext cx="9001156" cy="685800"/>
          </a:xfrm>
        </p:spPr>
        <p:txBody>
          <a:bodyPr/>
          <a:lstStyle/>
          <a:p>
            <a:r>
              <a:rPr kumimoji="1" lang="en-US" altLang="ja-JP" dirty="0" smtClean="0"/>
              <a:t>Summary:</a:t>
            </a:r>
            <a:r>
              <a:rPr kumimoji="1" lang="en-US" altLang="ja-JP" sz="3200" dirty="0" smtClean="0"/>
              <a:t> Run-time PG router for CMPs</a:t>
            </a:r>
            <a:endParaRPr kumimoji="1" lang="ja-JP" altLang="en-US" dirty="0"/>
          </a:p>
        </p:txBody>
      </p:sp>
      <p:sp>
        <p:nvSpPr>
          <p:cNvPr id="6" name="右中かっこ 5"/>
          <p:cNvSpPr>
            <a:spLocks/>
          </p:cNvSpPr>
          <p:nvPr/>
        </p:nvSpPr>
        <p:spPr bwMode="auto">
          <a:xfrm>
            <a:off x="5286399" y="1500182"/>
            <a:ext cx="285750" cy="1214438"/>
          </a:xfrm>
          <a:prstGeom prst="rightBrace">
            <a:avLst>
              <a:gd name="adj1" fmla="val 101823"/>
              <a:gd name="adj2" fmla="val 50000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endParaRPr lang="ja-JP" altLang="en-US" sz="20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8" name="テキスト ボックス 6"/>
          <p:cNvSpPr txBox="1">
            <a:spLocks noChangeArrowheads="1"/>
          </p:cNvSpPr>
          <p:nvPr/>
        </p:nvSpPr>
        <p:spPr bwMode="auto">
          <a:xfrm>
            <a:off x="5572149" y="1785932"/>
            <a:ext cx="24288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000" dirty="0" smtClean="0"/>
              <a:t>35 power domains</a:t>
            </a:r>
          </a:p>
          <a:p>
            <a:r>
              <a:rPr lang="en-US" altLang="ja-JP" sz="2000" dirty="0" smtClean="0"/>
              <a:t>in each router</a:t>
            </a:r>
            <a:endParaRPr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ctrTitle"/>
          </p:nvPr>
        </p:nvSpPr>
        <p:spPr>
          <a:xfrm>
            <a:off x="328642" y="2286000"/>
            <a:ext cx="8458200" cy="1143000"/>
          </a:xfrm>
        </p:spPr>
        <p:txBody>
          <a:bodyPr/>
          <a:lstStyle/>
          <a:p>
            <a:r>
              <a:rPr lang="en-US" altLang="ja-JP" dirty="0" smtClean="0"/>
              <a:t>Thank you for your attention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7" name="正方形/長方形 113"/>
          <p:cNvSpPr>
            <a:spLocks noChangeArrowheads="1"/>
          </p:cNvSpPr>
          <p:nvPr/>
        </p:nvSpPr>
        <p:spPr bwMode="auto">
          <a:xfrm>
            <a:off x="5429250" y="3786188"/>
            <a:ext cx="3357592" cy="2786084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7179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57250"/>
            <a:ext cx="8772525" cy="2071688"/>
          </a:xfrm>
        </p:spPr>
        <p:txBody>
          <a:bodyPr/>
          <a:lstStyle/>
          <a:p>
            <a:r>
              <a:rPr lang="en-US" altLang="ja-JP" dirty="0" smtClean="0"/>
              <a:t>8-CPU CMP example</a:t>
            </a:r>
          </a:p>
          <a:p>
            <a:pPr lvl="1"/>
            <a:r>
              <a:rPr lang="en-US" altLang="ja-JP" dirty="0" smtClean="0"/>
              <a:t>8 CPUs (each has a private L1 cache)</a:t>
            </a:r>
          </a:p>
          <a:p>
            <a:pPr lvl="1"/>
            <a:r>
              <a:rPr lang="en-US" altLang="ja-JP" dirty="0" smtClean="0"/>
              <a:t>Shared L2 cache (divided into 64 banks)</a:t>
            </a:r>
            <a:endParaRPr lang="en-US" altLang="ja-JP" dirty="0" smtClean="0">
              <a:latin typeface="Arial" charset="0"/>
            </a:endParaRPr>
          </a:p>
          <a:p>
            <a:pPr lvl="1"/>
            <a:r>
              <a:rPr lang="en-US" altLang="ja-JP" dirty="0" smtClean="0"/>
              <a:t>CPUs and cache banks are interconnected via NoC</a:t>
            </a:r>
          </a:p>
        </p:txBody>
      </p:sp>
      <p:sp>
        <p:nvSpPr>
          <p:cNvPr id="179" name="正方形/長方形 178"/>
          <p:cNvSpPr/>
          <p:nvPr/>
        </p:nvSpPr>
        <p:spPr bwMode="auto">
          <a:xfrm>
            <a:off x="6000750" y="6172221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7181" name="テキスト ボックス 179"/>
          <p:cNvSpPr txBox="1">
            <a:spLocks noChangeArrowheads="1"/>
          </p:cNvSpPr>
          <p:nvPr/>
        </p:nvSpPr>
        <p:spPr bwMode="auto">
          <a:xfrm>
            <a:off x="6357938" y="6029346"/>
            <a:ext cx="20505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On-chip router </a:t>
            </a:r>
            <a:endParaRPr lang="ja-JP" altLang="en-US" sz="2000" dirty="0">
              <a:cs typeface="Arial" charset="0"/>
            </a:endParaRPr>
          </a:p>
        </p:txBody>
      </p:sp>
      <p:grpSp>
        <p:nvGrpSpPr>
          <p:cNvPr id="2" name="グループ化 228"/>
          <p:cNvGrpSpPr/>
          <p:nvPr/>
        </p:nvGrpSpPr>
        <p:grpSpPr>
          <a:xfrm>
            <a:off x="357188" y="2714625"/>
            <a:ext cx="4214812" cy="4071938"/>
            <a:chOff x="357188" y="2714625"/>
            <a:chExt cx="4214812" cy="4071938"/>
          </a:xfrm>
        </p:grpSpPr>
        <p:sp>
          <p:nvSpPr>
            <p:cNvPr id="7185" name="Rectangle 50"/>
            <p:cNvSpPr>
              <a:spLocks noChangeArrowheads="1"/>
            </p:cNvSpPr>
            <p:nvPr/>
          </p:nvSpPr>
          <p:spPr bwMode="auto">
            <a:xfrm>
              <a:off x="1071563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186" name="Rectangle 50"/>
            <p:cNvSpPr>
              <a:spLocks noChangeArrowheads="1"/>
            </p:cNvSpPr>
            <p:nvPr/>
          </p:nvSpPr>
          <p:spPr bwMode="auto">
            <a:xfrm>
              <a:off x="1428750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187" name="Rectangle 50"/>
            <p:cNvSpPr>
              <a:spLocks noChangeArrowheads="1"/>
            </p:cNvSpPr>
            <p:nvPr/>
          </p:nvSpPr>
          <p:spPr bwMode="auto">
            <a:xfrm>
              <a:off x="1785938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188" name="Rectangle 50"/>
            <p:cNvSpPr>
              <a:spLocks noChangeArrowheads="1"/>
            </p:cNvSpPr>
            <p:nvPr/>
          </p:nvSpPr>
          <p:spPr bwMode="auto">
            <a:xfrm>
              <a:off x="2143125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189" name="Rectangle 50"/>
            <p:cNvSpPr>
              <a:spLocks noChangeArrowheads="1"/>
            </p:cNvSpPr>
            <p:nvPr/>
          </p:nvSpPr>
          <p:spPr bwMode="auto">
            <a:xfrm>
              <a:off x="2489200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190" name="Rectangle 50"/>
            <p:cNvSpPr>
              <a:spLocks noChangeArrowheads="1"/>
            </p:cNvSpPr>
            <p:nvPr/>
          </p:nvSpPr>
          <p:spPr bwMode="auto">
            <a:xfrm>
              <a:off x="2846388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191" name="Rectangle 50"/>
            <p:cNvSpPr>
              <a:spLocks noChangeArrowheads="1"/>
            </p:cNvSpPr>
            <p:nvPr/>
          </p:nvSpPr>
          <p:spPr bwMode="auto">
            <a:xfrm>
              <a:off x="3203575" y="3357562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192" name="Rectangle 50"/>
            <p:cNvSpPr>
              <a:spLocks noChangeArrowheads="1"/>
            </p:cNvSpPr>
            <p:nvPr/>
          </p:nvSpPr>
          <p:spPr bwMode="auto">
            <a:xfrm>
              <a:off x="3560763" y="3357562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193" name="Rectangle 50"/>
            <p:cNvSpPr>
              <a:spLocks noChangeArrowheads="1"/>
            </p:cNvSpPr>
            <p:nvPr/>
          </p:nvSpPr>
          <p:spPr bwMode="auto">
            <a:xfrm>
              <a:off x="1071563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194" name="Rectangle 50"/>
            <p:cNvSpPr>
              <a:spLocks noChangeArrowheads="1"/>
            </p:cNvSpPr>
            <p:nvPr/>
          </p:nvSpPr>
          <p:spPr bwMode="auto">
            <a:xfrm>
              <a:off x="1428750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195" name="Rectangle 50"/>
            <p:cNvSpPr>
              <a:spLocks noChangeArrowheads="1"/>
            </p:cNvSpPr>
            <p:nvPr/>
          </p:nvSpPr>
          <p:spPr bwMode="auto">
            <a:xfrm>
              <a:off x="1785938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196" name="Rectangle 50"/>
            <p:cNvSpPr>
              <a:spLocks noChangeArrowheads="1"/>
            </p:cNvSpPr>
            <p:nvPr/>
          </p:nvSpPr>
          <p:spPr bwMode="auto">
            <a:xfrm>
              <a:off x="2143125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197" name="Rectangle 50"/>
            <p:cNvSpPr>
              <a:spLocks noChangeArrowheads="1"/>
            </p:cNvSpPr>
            <p:nvPr/>
          </p:nvSpPr>
          <p:spPr bwMode="auto">
            <a:xfrm>
              <a:off x="2489200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198" name="Rectangle 50"/>
            <p:cNvSpPr>
              <a:spLocks noChangeArrowheads="1"/>
            </p:cNvSpPr>
            <p:nvPr/>
          </p:nvSpPr>
          <p:spPr bwMode="auto">
            <a:xfrm>
              <a:off x="2846388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199" name="Rectangle 50"/>
            <p:cNvSpPr>
              <a:spLocks noChangeArrowheads="1"/>
            </p:cNvSpPr>
            <p:nvPr/>
          </p:nvSpPr>
          <p:spPr bwMode="auto">
            <a:xfrm>
              <a:off x="3203575" y="3714750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00" name="Rectangle 50"/>
            <p:cNvSpPr>
              <a:spLocks noChangeArrowheads="1"/>
            </p:cNvSpPr>
            <p:nvPr/>
          </p:nvSpPr>
          <p:spPr bwMode="auto">
            <a:xfrm>
              <a:off x="3560763" y="3714750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01" name="Rectangle 50"/>
            <p:cNvSpPr>
              <a:spLocks noChangeArrowheads="1"/>
            </p:cNvSpPr>
            <p:nvPr/>
          </p:nvSpPr>
          <p:spPr bwMode="auto">
            <a:xfrm>
              <a:off x="1071563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02" name="Rectangle 50"/>
            <p:cNvSpPr>
              <a:spLocks noChangeArrowheads="1"/>
            </p:cNvSpPr>
            <p:nvPr/>
          </p:nvSpPr>
          <p:spPr bwMode="auto">
            <a:xfrm>
              <a:off x="1428750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03" name="Rectangle 50"/>
            <p:cNvSpPr>
              <a:spLocks noChangeArrowheads="1"/>
            </p:cNvSpPr>
            <p:nvPr/>
          </p:nvSpPr>
          <p:spPr bwMode="auto">
            <a:xfrm>
              <a:off x="1785938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04" name="Rectangle 50"/>
            <p:cNvSpPr>
              <a:spLocks noChangeArrowheads="1"/>
            </p:cNvSpPr>
            <p:nvPr/>
          </p:nvSpPr>
          <p:spPr bwMode="auto">
            <a:xfrm>
              <a:off x="2143125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05" name="Rectangle 50"/>
            <p:cNvSpPr>
              <a:spLocks noChangeArrowheads="1"/>
            </p:cNvSpPr>
            <p:nvPr/>
          </p:nvSpPr>
          <p:spPr bwMode="auto">
            <a:xfrm>
              <a:off x="2489200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06" name="Rectangle 50"/>
            <p:cNvSpPr>
              <a:spLocks noChangeArrowheads="1"/>
            </p:cNvSpPr>
            <p:nvPr/>
          </p:nvSpPr>
          <p:spPr bwMode="auto">
            <a:xfrm>
              <a:off x="2846388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07" name="Rectangle 50"/>
            <p:cNvSpPr>
              <a:spLocks noChangeArrowheads="1"/>
            </p:cNvSpPr>
            <p:nvPr/>
          </p:nvSpPr>
          <p:spPr bwMode="auto">
            <a:xfrm>
              <a:off x="3203575" y="4071937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08" name="Rectangle 50"/>
            <p:cNvSpPr>
              <a:spLocks noChangeArrowheads="1"/>
            </p:cNvSpPr>
            <p:nvPr/>
          </p:nvSpPr>
          <p:spPr bwMode="auto">
            <a:xfrm>
              <a:off x="3560763" y="4071937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09" name="Rectangle 50"/>
            <p:cNvSpPr>
              <a:spLocks noChangeArrowheads="1"/>
            </p:cNvSpPr>
            <p:nvPr/>
          </p:nvSpPr>
          <p:spPr bwMode="auto">
            <a:xfrm>
              <a:off x="1071563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10" name="Rectangle 50"/>
            <p:cNvSpPr>
              <a:spLocks noChangeArrowheads="1"/>
            </p:cNvSpPr>
            <p:nvPr/>
          </p:nvSpPr>
          <p:spPr bwMode="auto">
            <a:xfrm>
              <a:off x="1428750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11" name="Rectangle 50"/>
            <p:cNvSpPr>
              <a:spLocks noChangeArrowheads="1"/>
            </p:cNvSpPr>
            <p:nvPr/>
          </p:nvSpPr>
          <p:spPr bwMode="auto">
            <a:xfrm>
              <a:off x="1785938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12" name="Rectangle 50"/>
            <p:cNvSpPr>
              <a:spLocks noChangeArrowheads="1"/>
            </p:cNvSpPr>
            <p:nvPr/>
          </p:nvSpPr>
          <p:spPr bwMode="auto">
            <a:xfrm>
              <a:off x="2143125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13" name="Rectangle 50"/>
            <p:cNvSpPr>
              <a:spLocks noChangeArrowheads="1"/>
            </p:cNvSpPr>
            <p:nvPr/>
          </p:nvSpPr>
          <p:spPr bwMode="auto">
            <a:xfrm>
              <a:off x="2489200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14" name="Rectangle 50"/>
            <p:cNvSpPr>
              <a:spLocks noChangeArrowheads="1"/>
            </p:cNvSpPr>
            <p:nvPr/>
          </p:nvSpPr>
          <p:spPr bwMode="auto">
            <a:xfrm>
              <a:off x="2846388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15" name="Rectangle 50"/>
            <p:cNvSpPr>
              <a:spLocks noChangeArrowheads="1"/>
            </p:cNvSpPr>
            <p:nvPr/>
          </p:nvSpPr>
          <p:spPr bwMode="auto">
            <a:xfrm>
              <a:off x="3203575" y="4429125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16" name="Rectangle 50"/>
            <p:cNvSpPr>
              <a:spLocks noChangeArrowheads="1"/>
            </p:cNvSpPr>
            <p:nvPr/>
          </p:nvSpPr>
          <p:spPr bwMode="auto">
            <a:xfrm>
              <a:off x="3560763" y="4429125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17" name="Rectangle 50"/>
            <p:cNvSpPr>
              <a:spLocks noChangeArrowheads="1"/>
            </p:cNvSpPr>
            <p:nvPr/>
          </p:nvSpPr>
          <p:spPr bwMode="auto">
            <a:xfrm>
              <a:off x="1071563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18" name="Rectangle 50"/>
            <p:cNvSpPr>
              <a:spLocks noChangeArrowheads="1"/>
            </p:cNvSpPr>
            <p:nvPr/>
          </p:nvSpPr>
          <p:spPr bwMode="auto">
            <a:xfrm>
              <a:off x="1428750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19" name="Rectangle 50"/>
            <p:cNvSpPr>
              <a:spLocks noChangeArrowheads="1"/>
            </p:cNvSpPr>
            <p:nvPr/>
          </p:nvSpPr>
          <p:spPr bwMode="auto">
            <a:xfrm>
              <a:off x="1785938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20" name="Rectangle 50"/>
            <p:cNvSpPr>
              <a:spLocks noChangeArrowheads="1"/>
            </p:cNvSpPr>
            <p:nvPr/>
          </p:nvSpPr>
          <p:spPr bwMode="auto">
            <a:xfrm>
              <a:off x="2143125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21" name="Rectangle 50"/>
            <p:cNvSpPr>
              <a:spLocks noChangeArrowheads="1"/>
            </p:cNvSpPr>
            <p:nvPr/>
          </p:nvSpPr>
          <p:spPr bwMode="auto">
            <a:xfrm>
              <a:off x="2489200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22" name="Rectangle 50"/>
            <p:cNvSpPr>
              <a:spLocks noChangeArrowheads="1"/>
            </p:cNvSpPr>
            <p:nvPr/>
          </p:nvSpPr>
          <p:spPr bwMode="auto">
            <a:xfrm>
              <a:off x="2846388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23" name="Rectangle 50"/>
            <p:cNvSpPr>
              <a:spLocks noChangeArrowheads="1"/>
            </p:cNvSpPr>
            <p:nvPr/>
          </p:nvSpPr>
          <p:spPr bwMode="auto">
            <a:xfrm>
              <a:off x="3203575" y="4786313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24" name="Rectangle 50"/>
            <p:cNvSpPr>
              <a:spLocks noChangeArrowheads="1"/>
            </p:cNvSpPr>
            <p:nvPr/>
          </p:nvSpPr>
          <p:spPr bwMode="auto">
            <a:xfrm>
              <a:off x="3560763" y="4786313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25" name="Rectangle 50"/>
            <p:cNvSpPr>
              <a:spLocks noChangeArrowheads="1"/>
            </p:cNvSpPr>
            <p:nvPr/>
          </p:nvSpPr>
          <p:spPr bwMode="auto">
            <a:xfrm>
              <a:off x="1071563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26" name="Rectangle 50"/>
            <p:cNvSpPr>
              <a:spLocks noChangeArrowheads="1"/>
            </p:cNvSpPr>
            <p:nvPr/>
          </p:nvSpPr>
          <p:spPr bwMode="auto">
            <a:xfrm>
              <a:off x="1428750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27" name="Rectangle 50"/>
            <p:cNvSpPr>
              <a:spLocks noChangeArrowheads="1"/>
            </p:cNvSpPr>
            <p:nvPr/>
          </p:nvSpPr>
          <p:spPr bwMode="auto">
            <a:xfrm>
              <a:off x="1785938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28" name="Rectangle 50"/>
            <p:cNvSpPr>
              <a:spLocks noChangeArrowheads="1"/>
            </p:cNvSpPr>
            <p:nvPr/>
          </p:nvSpPr>
          <p:spPr bwMode="auto">
            <a:xfrm>
              <a:off x="2143125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29" name="Rectangle 50"/>
            <p:cNvSpPr>
              <a:spLocks noChangeArrowheads="1"/>
            </p:cNvSpPr>
            <p:nvPr/>
          </p:nvSpPr>
          <p:spPr bwMode="auto">
            <a:xfrm>
              <a:off x="2489200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30" name="Rectangle 50"/>
            <p:cNvSpPr>
              <a:spLocks noChangeArrowheads="1"/>
            </p:cNvSpPr>
            <p:nvPr/>
          </p:nvSpPr>
          <p:spPr bwMode="auto">
            <a:xfrm>
              <a:off x="2846388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31" name="Rectangle 50"/>
            <p:cNvSpPr>
              <a:spLocks noChangeArrowheads="1"/>
            </p:cNvSpPr>
            <p:nvPr/>
          </p:nvSpPr>
          <p:spPr bwMode="auto">
            <a:xfrm>
              <a:off x="3203575" y="5143501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32" name="Rectangle 50"/>
            <p:cNvSpPr>
              <a:spLocks noChangeArrowheads="1"/>
            </p:cNvSpPr>
            <p:nvPr/>
          </p:nvSpPr>
          <p:spPr bwMode="auto">
            <a:xfrm>
              <a:off x="3560763" y="5143501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33" name="Rectangle 50"/>
            <p:cNvSpPr>
              <a:spLocks noChangeArrowheads="1"/>
            </p:cNvSpPr>
            <p:nvPr/>
          </p:nvSpPr>
          <p:spPr bwMode="auto">
            <a:xfrm>
              <a:off x="1071563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34" name="Rectangle 50"/>
            <p:cNvSpPr>
              <a:spLocks noChangeArrowheads="1"/>
            </p:cNvSpPr>
            <p:nvPr/>
          </p:nvSpPr>
          <p:spPr bwMode="auto">
            <a:xfrm>
              <a:off x="1428750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35" name="Rectangle 50"/>
            <p:cNvSpPr>
              <a:spLocks noChangeArrowheads="1"/>
            </p:cNvSpPr>
            <p:nvPr/>
          </p:nvSpPr>
          <p:spPr bwMode="auto">
            <a:xfrm>
              <a:off x="1785938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36" name="Rectangle 50"/>
            <p:cNvSpPr>
              <a:spLocks noChangeArrowheads="1"/>
            </p:cNvSpPr>
            <p:nvPr/>
          </p:nvSpPr>
          <p:spPr bwMode="auto">
            <a:xfrm>
              <a:off x="2143125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37" name="Rectangle 50"/>
            <p:cNvSpPr>
              <a:spLocks noChangeArrowheads="1"/>
            </p:cNvSpPr>
            <p:nvPr/>
          </p:nvSpPr>
          <p:spPr bwMode="auto">
            <a:xfrm>
              <a:off x="2489200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38" name="Rectangle 50"/>
            <p:cNvSpPr>
              <a:spLocks noChangeArrowheads="1"/>
            </p:cNvSpPr>
            <p:nvPr/>
          </p:nvSpPr>
          <p:spPr bwMode="auto">
            <a:xfrm>
              <a:off x="2846388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39" name="Rectangle 50"/>
            <p:cNvSpPr>
              <a:spLocks noChangeArrowheads="1"/>
            </p:cNvSpPr>
            <p:nvPr/>
          </p:nvSpPr>
          <p:spPr bwMode="auto">
            <a:xfrm>
              <a:off x="3203575" y="5500688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40" name="Rectangle 50"/>
            <p:cNvSpPr>
              <a:spLocks noChangeArrowheads="1"/>
            </p:cNvSpPr>
            <p:nvPr/>
          </p:nvSpPr>
          <p:spPr bwMode="auto">
            <a:xfrm>
              <a:off x="3560763" y="5500688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41" name="Rectangle 50"/>
            <p:cNvSpPr>
              <a:spLocks noChangeArrowheads="1"/>
            </p:cNvSpPr>
            <p:nvPr/>
          </p:nvSpPr>
          <p:spPr bwMode="auto">
            <a:xfrm>
              <a:off x="1071563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42" name="Rectangle 50"/>
            <p:cNvSpPr>
              <a:spLocks noChangeArrowheads="1"/>
            </p:cNvSpPr>
            <p:nvPr/>
          </p:nvSpPr>
          <p:spPr bwMode="auto">
            <a:xfrm>
              <a:off x="1428750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43" name="Rectangle 50"/>
            <p:cNvSpPr>
              <a:spLocks noChangeArrowheads="1"/>
            </p:cNvSpPr>
            <p:nvPr/>
          </p:nvSpPr>
          <p:spPr bwMode="auto">
            <a:xfrm>
              <a:off x="1785938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44" name="Rectangle 50"/>
            <p:cNvSpPr>
              <a:spLocks noChangeArrowheads="1"/>
            </p:cNvSpPr>
            <p:nvPr/>
          </p:nvSpPr>
          <p:spPr bwMode="auto">
            <a:xfrm>
              <a:off x="2143125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45" name="Rectangle 50"/>
            <p:cNvSpPr>
              <a:spLocks noChangeArrowheads="1"/>
            </p:cNvSpPr>
            <p:nvPr/>
          </p:nvSpPr>
          <p:spPr bwMode="auto">
            <a:xfrm>
              <a:off x="2489200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46" name="Rectangle 50"/>
            <p:cNvSpPr>
              <a:spLocks noChangeArrowheads="1"/>
            </p:cNvSpPr>
            <p:nvPr/>
          </p:nvSpPr>
          <p:spPr bwMode="auto">
            <a:xfrm>
              <a:off x="2846388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47" name="Rectangle 50"/>
            <p:cNvSpPr>
              <a:spLocks noChangeArrowheads="1"/>
            </p:cNvSpPr>
            <p:nvPr/>
          </p:nvSpPr>
          <p:spPr bwMode="auto">
            <a:xfrm>
              <a:off x="3203575" y="5857876"/>
              <a:ext cx="296863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48" name="Rectangle 50"/>
            <p:cNvSpPr>
              <a:spLocks noChangeArrowheads="1"/>
            </p:cNvSpPr>
            <p:nvPr/>
          </p:nvSpPr>
          <p:spPr bwMode="auto">
            <a:xfrm>
              <a:off x="3560763" y="5857876"/>
              <a:ext cx="296862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49" name="Rectangle 50"/>
            <p:cNvSpPr>
              <a:spLocks noChangeArrowheads="1"/>
            </p:cNvSpPr>
            <p:nvPr/>
          </p:nvSpPr>
          <p:spPr bwMode="auto">
            <a:xfrm>
              <a:off x="2143125" y="2714625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50" name="Rectangle 50"/>
            <p:cNvSpPr>
              <a:spLocks noChangeArrowheads="1"/>
            </p:cNvSpPr>
            <p:nvPr/>
          </p:nvSpPr>
          <p:spPr bwMode="auto">
            <a:xfrm>
              <a:off x="357188" y="2714625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51" name="Rectangle 50"/>
            <p:cNvSpPr>
              <a:spLocks noChangeArrowheads="1"/>
            </p:cNvSpPr>
            <p:nvPr/>
          </p:nvSpPr>
          <p:spPr bwMode="auto">
            <a:xfrm>
              <a:off x="2857500" y="6215063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52" name="Rectangle 50"/>
            <p:cNvSpPr>
              <a:spLocks noChangeArrowheads="1"/>
            </p:cNvSpPr>
            <p:nvPr/>
          </p:nvSpPr>
          <p:spPr bwMode="auto">
            <a:xfrm>
              <a:off x="1071563" y="6215063"/>
              <a:ext cx="1714500" cy="571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53" name="Rectangle 50"/>
            <p:cNvSpPr>
              <a:spLocks noChangeArrowheads="1"/>
            </p:cNvSpPr>
            <p:nvPr/>
          </p:nvSpPr>
          <p:spPr bwMode="auto">
            <a:xfrm>
              <a:off x="357188" y="3357562"/>
              <a:ext cx="642937" cy="1714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54" name="Rectangle 50"/>
            <p:cNvSpPr>
              <a:spLocks noChangeArrowheads="1"/>
            </p:cNvSpPr>
            <p:nvPr/>
          </p:nvSpPr>
          <p:spPr bwMode="auto">
            <a:xfrm>
              <a:off x="357188" y="5143501"/>
              <a:ext cx="642937" cy="1643062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55" name="Rectangle 50"/>
            <p:cNvSpPr>
              <a:spLocks noChangeArrowheads="1"/>
            </p:cNvSpPr>
            <p:nvPr/>
          </p:nvSpPr>
          <p:spPr bwMode="auto">
            <a:xfrm>
              <a:off x="3929063" y="4429125"/>
              <a:ext cx="642937" cy="1714500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56" name="Rectangle 50"/>
            <p:cNvSpPr>
              <a:spLocks noChangeArrowheads="1"/>
            </p:cNvSpPr>
            <p:nvPr/>
          </p:nvSpPr>
          <p:spPr bwMode="auto">
            <a:xfrm>
              <a:off x="3929063" y="2714625"/>
              <a:ext cx="642937" cy="1643062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57" name="Rectangle 50"/>
            <p:cNvSpPr>
              <a:spLocks noChangeArrowheads="1"/>
            </p:cNvSpPr>
            <p:nvPr/>
          </p:nvSpPr>
          <p:spPr bwMode="auto">
            <a:xfrm>
              <a:off x="1703388" y="292893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58" name="Rectangle 50"/>
            <p:cNvSpPr>
              <a:spLocks noChangeArrowheads="1"/>
            </p:cNvSpPr>
            <p:nvPr/>
          </p:nvSpPr>
          <p:spPr bwMode="auto">
            <a:xfrm>
              <a:off x="1346200" y="2928937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59" name="Rectangle 50"/>
            <p:cNvSpPr>
              <a:spLocks noChangeArrowheads="1"/>
            </p:cNvSpPr>
            <p:nvPr/>
          </p:nvSpPr>
          <p:spPr bwMode="auto">
            <a:xfrm>
              <a:off x="3489325" y="2928937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60" name="Rectangle 50"/>
            <p:cNvSpPr>
              <a:spLocks noChangeArrowheads="1"/>
            </p:cNvSpPr>
            <p:nvPr/>
          </p:nvSpPr>
          <p:spPr bwMode="auto">
            <a:xfrm>
              <a:off x="3132138" y="292893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61" name="Rectangle 50"/>
            <p:cNvSpPr>
              <a:spLocks noChangeArrowheads="1"/>
            </p:cNvSpPr>
            <p:nvPr/>
          </p:nvSpPr>
          <p:spPr bwMode="auto">
            <a:xfrm>
              <a:off x="3989388" y="400050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62" name="Rectangle 50"/>
            <p:cNvSpPr>
              <a:spLocks noChangeArrowheads="1"/>
            </p:cNvSpPr>
            <p:nvPr/>
          </p:nvSpPr>
          <p:spPr bwMode="auto">
            <a:xfrm>
              <a:off x="3989388" y="3643312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63" name="Rectangle 50"/>
            <p:cNvSpPr>
              <a:spLocks noChangeArrowheads="1"/>
            </p:cNvSpPr>
            <p:nvPr/>
          </p:nvSpPr>
          <p:spPr bwMode="auto">
            <a:xfrm>
              <a:off x="4000500" y="5786438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64" name="Rectangle 50"/>
            <p:cNvSpPr>
              <a:spLocks noChangeArrowheads="1"/>
            </p:cNvSpPr>
            <p:nvPr/>
          </p:nvSpPr>
          <p:spPr bwMode="auto">
            <a:xfrm>
              <a:off x="4000500" y="542925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65" name="Rectangle 50"/>
            <p:cNvSpPr>
              <a:spLocks noChangeArrowheads="1"/>
            </p:cNvSpPr>
            <p:nvPr/>
          </p:nvSpPr>
          <p:spPr bwMode="auto">
            <a:xfrm>
              <a:off x="2928938" y="6286501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66" name="Rectangle 50"/>
            <p:cNvSpPr>
              <a:spLocks noChangeArrowheads="1"/>
            </p:cNvSpPr>
            <p:nvPr/>
          </p:nvSpPr>
          <p:spPr bwMode="auto">
            <a:xfrm>
              <a:off x="3286125" y="628650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67" name="Rectangle 50"/>
            <p:cNvSpPr>
              <a:spLocks noChangeArrowheads="1"/>
            </p:cNvSpPr>
            <p:nvPr/>
          </p:nvSpPr>
          <p:spPr bwMode="auto">
            <a:xfrm>
              <a:off x="1143000" y="6286501"/>
              <a:ext cx="296863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68" name="Rectangle 50"/>
            <p:cNvSpPr>
              <a:spLocks noChangeArrowheads="1"/>
            </p:cNvSpPr>
            <p:nvPr/>
          </p:nvSpPr>
          <p:spPr bwMode="auto">
            <a:xfrm>
              <a:off x="1500188" y="6286501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69" name="Rectangle 50"/>
            <p:cNvSpPr>
              <a:spLocks noChangeArrowheads="1"/>
            </p:cNvSpPr>
            <p:nvPr/>
          </p:nvSpPr>
          <p:spPr bwMode="auto">
            <a:xfrm>
              <a:off x="642938" y="3786187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70" name="Rectangle 50"/>
            <p:cNvSpPr>
              <a:spLocks noChangeArrowheads="1"/>
            </p:cNvSpPr>
            <p:nvPr/>
          </p:nvSpPr>
          <p:spPr bwMode="auto">
            <a:xfrm>
              <a:off x="642938" y="3429000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71" name="Rectangle 50"/>
            <p:cNvSpPr>
              <a:spLocks noChangeArrowheads="1"/>
            </p:cNvSpPr>
            <p:nvPr/>
          </p:nvSpPr>
          <p:spPr bwMode="auto">
            <a:xfrm>
              <a:off x="642938" y="5572126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7272" name="Rectangle 50"/>
            <p:cNvSpPr>
              <a:spLocks noChangeArrowheads="1"/>
            </p:cNvSpPr>
            <p:nvPr/>
          </p:nvSpPr>
          <p:spPr bwMode="auto">
            <a:xfrm>
              <a:off x="642938" y="5214938"/>
              <a:ext cx="296862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/>
            </a:p>
          </p:txBody>
        </p:sp>
        <p:sp>
          <p:nvSpPr>
            <p:cNvPr id="296" name="正方形/長方形 295"/>
            <p:cNvSpPr/>
            <p:nvPr/>
          </p:nvSpPr>
          <p:spPr bwMode="auto">
            <a:xfrm>
              <a:off x="128585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98" name="正方形/長方形 297"/>
            <p:cNvSpPr/>
            <p:nvPr/>
          </p:nvSpPr>
          <p:spPr bwMode="auto">
            <a:xfrm>
              <a:off x="200023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00" name="正方形/長方形 299"/>
            <p:cNvSpPr/>
            <p:nvPr/>
          </p:nvSpPr>
          <p:spPr bwMode="auto">
            <a:xfrm>
              <a:off x="271461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02" name="正方形/長方形 301"/>
            <p:cNvSpPr/>
            <p:nvPr/>
          </p:nvSpPr>
          <p:spPr bwMode="auto">
            <a:xfrm>
              <a:off x="3428993" y="357187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2" name="正方形/長方形 311"/>
            <p:cNvSpPr/>
            <p:nvPr/>
          </p:nvSpPr>
          <p:spPr bwMode="auto">
            <a:xfrm>
              <a:off x="128585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4" name="正方形/長方形 313"/>
            <p:cNvSpPr/>
            <p:nvPr/>
          </p:nvSpPr>
          <p:spPr bwMode="auto">
            <a:xfrm>
              <a:off x="200023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6" name="正方形/長方形 315"/>
            <p:cNvSpPr/>
            <p:nvPr/>
          </p:nvSpPr>
          <p:spPr bwMode="auto">
            <a:xfrm>
              <a:off x="271461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8" name="正方形/長方形 317"/>
            <p:cNvSpPr/>
            <p:nvPr/>
          </p:nvSpPr>
          <p:spPr bwMode="auto">
            <a:xfrm>
              <a:off x="3428993" y="428625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8" name="正方形/長方形 327"/>
            <p:cNvSpPr/>
            <p:nvPr/>
          </p:nvSpPr>
          <p:spPr bwMode="auto">
            <a:xfrm>
              <a:off x="128585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0" name="正方形/長方形 329"/>
            <p:cNvSpPr/>
            <p:nvPr/>
          </p:nvSpPr>
          <p:spPr bwMode="auto">
            <a:xfrm>
              <a:off x="200023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2" name="正方形/長方形 331"/>
            <p:cNvSpPr/>
            <p:nvPr/>
          </p:nvSpPr>
          <p:spPr bwMode="auto">
            <a:xfrm>
              <a:off x="271461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34" name="正方形/長方形 333"/>
            <p:cNvSpPr/>
            <p:nvPr/>
          </p:nvSpPr>
          <p:spPr bwMode="auto">
            <a:xfrm>
              <a:off x="3428993" y="500063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4" name="正方形/長方形 343"/>
            <p:cNvSpPr/>
            <p:nvPr/>
          </p:nvSpPr>
          <p:spPr bwMode="auto">
            <a:xfrm>
              <a:off x="128585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6" name="正方形/長方形 345"/>
            <p:cNvSpPr/>
            <p:nvPr/>
          </p:nvSpPr>
          <p:spPr bwMode="auto">
            <a:xfrm>
              <a:off x="200023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48" name="正方形/長方形 347"/>
            <p:cNvSpPr/>
            <p:nvPr/>
          </p:nvSpPr>
          <p:spPr bwMode="auto">
            <a:xfrm>
              <a:off x="271461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50" name="正方形/長方形 349"/>
            <p:cNvSpPr/>
            <p:nvPr/>
          </p:nvSpPr>
          <p:spPr bwMode="auto">
            <a:xfrm>
              <a:off x="3428993" y="5715017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206" name="直線コネクタ 205"/>
            <p:cNvCxnSpPr/>
            <p:nvPr/>
          </p:nvCxnSpPr>
          <p:spPr bwMode="auto">
            <a:xfrm rot="5400000">
              <a:off x="100010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7" name="直線コネクタ 206"/>
            <p:cNvCxnSpPr/>
            <p:nvPr/>
          </p:nvCxnSpPr>
          <p:spPr bwMode="auto">
            <a:xfrm rot="5400000">
              <a:off x="171448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8" name="直線コネクタ 207"/>
            <p:cNvCxnSpPr/>
            <p:nvPr/>
          </p:nvCxnSpPr>
          <p:spPr bwMode="auto">
            <a:xfrm rot="5400000">
              <a:off x="2428867" y="4714891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0" name="直線コネクタ 209"/>
            <p:cNvCxnSpPr/>
            <p:nvPr/>
          </p:nvCxnSpPr>
          <p:spPr bwMode="auto">
            <a:xfrm rot="16200000" flipH="1">
              <a:off x="2428867" y="2500314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1" name="直線コネクタ 210"/>
            <p:cNvCxnSpPr/>
            <p:nvPr/>
          </p:nvCxnSpPr>
          <p:spPr bwMode="auto">
            <a:xfrm rot="16200000" flipH="1">
              <a:off x="2357415" y="321469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2" name="直線コネクタ 211"/>
            <p:cNvCxnSpPr/>
            <p:nvPr/>
          </p:nvCxnSpPr>
          <p:spPr bwMode="auto">
            <a:xfrm rot="16200000" flipH="1">
              <a:off x="2357415" y="392907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3" name="直線コネクタ 212"/>
            <p:cNvCxnSpPr/>
            <p:nvPr/>
          </p:nvCxnSpPr>
          <p:spPr bwMode="auto">
            <a:xfrm rot="16200000" flipH="1">
              <a:off x="2357415" y="4643453"/>
              <a:ext cx="0" cy="214312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4" name="直線コネクタ 213"/>
            <p:cNvCxnSpPr/>
            <p:nvPr/>
          </p:nvCxnSpPr>
          <p:spPr bwMode="auto">
            <a:xfrm rot="5400000">
              <a:off x="285727" y="4714877"/>
              <a:ext cx="2000250" cy="0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6" name="直線コネクタ 215"/>
            <p:cNvCxnSpPr/>
            <p:nvPr/>
          </p:nvCxnSpPr>
          <p:spPr bwMode="auto">
            <a:xfrm rot="16200000" flipH="1">
              <a:off x="1714479" y="3214685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0" name="直線コネクタ 219"/>
            <p:cNvCxnSpPr/>
            <p:nvPr/>
          </p:nvCxnSpPr>
          <p:spPr bwMode="auto">
            <a:xfrm rot="16200000" flipH="1">
              <a:off x="3143240" y="321468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1" name="直線コネクタ 220"/>
            <p:cNvCxnSpPr/>
            <p:nvPr/>
          </p:nvCxnSpPr>
          <p:spPr bwMode="auto">
            <a:xfrm rot="16200000" flipH="1">
              <a:off x="1285851" y="600076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2" name="直線コネクタ 221"/>
            <p:cNvCxnSpPr/>
            <p:nvPr/>
          </p:nvCxnSpPr>
          <p:spPr bwMode="auto">
            <a:xfrm rot="16200000" flipH="1">
              <a:off x="2714612" y="6000767"/>
              <a:ext cx="500067" cy="214315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4" name="直線コネクタ 223"/>
            <p:cNvCxnSpPr/>
            <p:nvPr/>
          </p:nvCxnSpPr>
          <p:spPr bwMode="auto">
            <a:xfrm flipV="1">
              <a:off x="785786" y="3643314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5" name="直線コネクタ 224"/>
            <p:cNvCxnSpPr/>
            <p:nvPr/>
          </p:nvCxnSpPr>
          <p:spPr bwMode="auto">
            <a:xfrm flipV="1">
              <a:off x="785786" y="5072074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7" name="直線コネクタ 226"/>
            <p:cNvCxnSpPr/>
            <p:nvPr/>
          </p:nvCxnSpPr>
          <p:spPr bwMode="auto">
            <a:xfrm flipV="1">
              <a:off x="3571867" y="5500703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8" name="直線コネクタ 227"/>
            <p:cNvCxnSpPr/>
            <p:nvPr/>
          </p:nvCxnSpPr>
          <p:spPr bwMode="auto">
            <a:xfrm flipV="1">
              <a:off x="3571868" y="4071943"/>
              <a:ext cx="500067" cy="28575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49" name="テキスト ボックス 100"/>
          <p:cNvSpPr txBox="1">
            <a:spLocks noChangeArrowheads="1"/>
          </p:cNvSpPr>
          <p:nvPr/>
        </p:nvSpPr>
        <p:spPr bwMode="auto">
          <a:xfrm>
            <a:off x="6354763" y="4071938"/>
            <a:ext cx="1663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>
                <a:cs typeface="Arial" charset="0"/>
              </a:rPr>
              <a:t>UltraSPARC </a:t>
            </a:r>
            <a:endParaRPr lang="ja-JP" altLang="en-US" sz="2000">
              <a:cs typeface="Arial" charset="0"/>
            </a:endParaRPr>
          </a:p>
        </p:txBody>
      </p:sp>
      <p:sp>
        <p:nvSpPr>
          <p:cNvPr id="151" name="Rectangle 50"/>
          <p:cNvSpPr>
            <a:spLocks noChangeArrowheads="1"/>
          </p:cNvSpPr>
          <p:nvPr/>
        </p:nvSpPr>
        <p:spPr bwMode="auto">
          <a:xfrm>
            <a:off x="5661025" y="4000500"/>
            <a:ext cx="642938" cy="5715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2" name="Rectangle 50"/>
          <p:cNvSpPr>
            <a:spLocks noChangeArrowheads="1"/>
          </p:cNvSpPr>
          <p:nvPr/>
        </p:nvSpPr>
        <p:spPr bwMode="auto">
          <a:xfrm>
            <a:off x="6007100" y="4857750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3" name="Rectangle 50"/>
          <p:cNvSpPr>
            <a:spLocks noChangeArrowheads="1"/>
          </p:cNvSpPr>
          <p:nvPr/>
        </p:nvSpPr>
        <p:spPr bwMode="auto">
          <a:xfrm>
            <a:off x="5649913" y="4857750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4" name="テキスト ボックス 106"/>
          <p:cNvSpPr txBox="1">
            <a:spLocks noChangeArrowheads="1"/>
          </p:cNvSpPr>
          <p:nvPr/>
        </p:nvSpPr>
        <p:spPr bwMode="auto">
          <a:xfrm>
            <a:off x="6354763" y="4671964"/>
            <a:ext cx="219002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L1</a:t>
            </a:r>
            <a:r>
              <a:rPr lang="ja-JP" altLang="en-US" sz="2000" dirty="0" smtClean="0">
                <a:cs typeface="Arial" charset="0"/>
              </a:rPr>
              <a:t> </a:t>
            </a:r>
            <a:r>
              <a:rPr lang="en-US" altLang="ja-JP" sz="2000" dirty="0" smtClean="0">
                <a:cs typeface="Arial" charset="0"/>
              </a:rPr>
              <a:t>cache</a:t>
            </a:r>
            <a:r>
              <a:rPr lang="ja-JP" altLang="en-US" sz="2000" dirty="0" smtClean="0">
                <a:cs typeface="Arial" charset="0"/>
              </a:rPr>
              <a:t> </a:t>
            </a:r>
            <a:r>
              <a:rPr lang="en-US" altLang="ja-JP" sz="2000" dirty="0">
                <a:cs typeface="Arial" charset="0"/>
              </a:rPr>
              <a:t>(I &amp; D) 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55" name="Rectangle 50"/>
          <p:cNvSpPr>
            <a:spLocks noChangeArrowheads="1"/>
          </p:cNvSpPr>
          <p:nvPr/>
        </p:nvSpPr>
        <p:spPr bwMode="auto">
          <a:xfrm>
            <a:off x="5846763" y="550068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6" name="テキスト ボックス 108"/>
          <p:cNvSpPr txBox="1">
            <a:spLocks noChangeArrowheads="1"/>
          </p:cNvSpPr>
          <p:nvPr/>
        </p:nvSpPr>
        <p:spPr bwMode="auto">
          <a:xfrm>
            <a:off x="6357938" y="5314892"/>
            <a:ext cx="19527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L2</a:t>
            </a:r>
            <a:r>
              <a:rPr lang="ja-JP" altLang="en-US" sz="2000" dirty="0" smtClean="0">
                <a:cs typeface="Arial" charset="0"/>
              </a:rPr>
              <a:t> </a:t>
            </a:r>
            <a:r>
              <a:rPr lang="en-US" altLang="ja-JP" sz="2000" dirty="0" smtClean="0">
                <a:cs typeface="Arial" charset="0"/>
              </a:rPr>
              <a:t>cache bank 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57" name="テキスト ボックス 106"/>
          <p:cNvSpPr txBox="1">
            <a:spLocks noChangeArrowheads="1"/>
          </p:cNvSpPr>
          <p:nvPr/>
        </p:nvSpPr>
        <p:spPr bwMode="auto">
          <a:xfrm>
            <a:off x="7500958" y="4957716"/>
            <a:ext cx="9460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(16kB)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58" name="テキスト ボックス 106"/>
          <p:cNvSpPr txBox="1">
            <a:spLocks noChangeArrowheads="1"/>
          </p:cNvSpPr>
          <p:nvPr/>
        </p:nvSpPr>
        <p:spPr bwMode="auto">
          <a:xfrm>
            <a:off x="6572264" y="5600658"/>
            <a:ext cx="19960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(256kB, 4-way)</a:t>
            </a:r>
            <a:endParaRPr lang="ja-JP" altLang="en-US" sz="2000" dirty="0">
              <a:cs typeface="Arial" charset="0"/>
            </a:endParaRPr>
          </a:p>
        </p:txBody>
      </p:sp>
      <p:sp>
        <p:nvSpPr>
          <p:cNvPr id="159" name="テキスト ボックス 114"/>
          <p:cNvSpPr txBox="1">
            <a:spLocks noChangeArrowheads="1"/>
          </p:cNvSpPr>
          <p:nvPr/>
        </p:nvSpPr>
        <p:spPr bwMode="auto">
          <a:xfrm>
            <a:off x="5554690" y="2786058"/>
            <a:ext cx="294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000" dirty="0">
                <a:latin typeface="Arial" pitchFamily="34" charset="0"/>
                <a:cs typeface="Arial" pitchFamily="34" charset="0"/>
              </a:rPr>
              <a:t>[Beckmann, MICRO’04] </a:t>
            </a:r>
            <a:endParaRPr lang="ja-JP" alt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角丸四角形 159"/>
          <p:cNvSpPr/>
          <p:nvPr/>
        </p:nvSpPr>
        <p:spPr bwMode="auto">
          <a:xfrm>
            <a:off x="714348" y="1857364"/>
            <a:ext cx="7858148" cy="3071834"/>
          </a:xfrm>
          <a:prstGeom prst="round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400" dirty="0" smtClean="0">
                <a:solidFill>
                  <a:schemeClr val="tx2"/>
                </a:solidFill>
                <a:cs typeface="Arial" pitchFamily="34" charset="0"/>
              </a:rPr>
              <a:t>On-chip network is an infrastructure of CMPs.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400" dirty="0" smtClean="0">
                <a:solidFill>
                  <a:schemeClr val="tx2"/>
                </a:solidFill>
                <a:cs typeface="Arial" pitchFamily="34" charset="0"/>
              </a:rPr>
              <a:t>It must be always ready for the packet transfers. 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800" dirty="0" smtClean="0">
              <a:solidFill>
                <a:schemeClr val="tx2"/>
              </a:solidFill>
              <a:cs typeface="Arial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400" dirty="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 I</a:t>
            </a:r>
            <a:r>
              <a:rPr lang="en-US" altLang="ja-JP" sz="2400" dirty="0" smtClean="0">
                <a:solidFill>
                  <a:srgbClr val="FF0000"/>
                </a:solidFill>
                <a:cs typeface="Arial" pitchFamily="34" charset="0"/>
              </a:rPr>
              <a:t>t consumes leakage power at any time!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800" dirty="0" smtClean="0">
              <a:solidFill>
                <a:schemeClr val="tx2"/>
              </a:solidFill>
              <a:cs typeface="Arial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cs typeface="Arial" pitchFamily="34" charset="0"/>
              </a:rPr>
              <a:t>Run-time</a:t>
            </a:r>
            <a:r>
              <a:rPr kumimoji="1" lang="en-US" altLang="ja-JP" sz="24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cs typeface="Arial" pitchFamily="34" charset="0"/>
              </a:rPr>
              <a:t> power gating that stops the power supply to the routers whenever possible is required.</a:t>
            </a:r>
            <a:endParaRPr kumimoji="1" lang="ja-JP" alt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cs typeface="Arial" pitchFamily="34" charset="0"/>
            </a:endParaRPr>
          </a:p>
        </p:txBody>
      </p:sp>
      <p:sp>
        <p:nvSpPr>
          <p:cNvPr id="140" name="タイトル 105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Our target</a:t>
            </a:r>
            <a:r>
              <a:rPr kumimoji="1" lang="en-US" altLang="ja-JP" dirty="0" smtClean="0"/>
              <a:t>: </a:t>
            </a:r>
            <a:r>
              <a:rPr lang="en-US" altLang="ja-JP" sz="3200" dirty="0" smtClean="0"/>
              <a:t>NoC for future CMPs</a:t>
            </a:r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7986738" cy="5638800"/>
          </a:xfrm>
        </p:spPr>
        <p:txBody>
          <a:bodyPr/>
          <a:lstStyle/>
          <a:p>
            <a:r>
              <a:rPr lang="en-US" altLang="ja-JP" dirty="0" smtClean="0"/>
              <a:t>Fine-grained power gating router</a:t>
            </a:r>
          </a:p>
          <a:p>
            <a:pPr lvl="1"/>
            <a:r>
              <a:rPr kumimoji="1" lang="en-US" altLang="ja-JP" dirty="0" smtClean="0"/>
              <a:t>Input </a:t>
            </a:r>
            <a:r>
              <a:rPr lang="en-US" altLang="ja-JP" dirty="0" smtClean="0"/>
              <a:t>VC </a:t>
            </a:r>
            <a:r>
              <a:rPr kumimoji="1" lang="en-US" altLang="ja-JP" dirty="0" smtClean="0"/>
              <a:t>buffers</a:t>
            </a:r>
          </a:p>
          <a:p>
            <a:pPr lvl="1"/>
            <a:r>
              <a:rPr lang="en-US" altLang="ja-JP" dirty="0" smtClean="0"/>
              <a:t>Crossbar </a:t>
            </a:r>
            <a:r>
              <a:rPr lang="en-US" altLang="ja-JP" dirty="0" err="1" smtClean="0"/>
              <a:t>MUXes</a:t>
            </a:r>
            <a:r>
              <a:rPr lang="en-US" altLang="ja-JP" dirty="0" smtClean="0"/>
              <a:t>, VC </a:t>
            </a:r>
            <a:r>
              <a:rPr lang="en-US" altLang="ja-JP" dirty="0" err="1" smtClean="0"/>
              <a:t>MUXes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Output latches</a:t>
            </a:r>
          </a:p>
          <a:p>
            <a:pPr lvl="1"/>
            <a:endParaRPr lang="en-US" altLang="ja-JP" sz="800" dirty="0" smtClean="0"/>
          </a:p>
          <a:p>
            <a:r>
              <a:rPr lang="en-US" altLang="ja-JP" dirty="0" smtClean="0"/>
              <a:t>Power domain implementation @ 65nm</a:t>
            </a:r>
          </a:p>
          <a:p>
            <a:pPr lvl="1"/>
            <a:r>
              <a:rPr lang="en-US" altLang="ja-JP" dirty="0" smtClean="0"/>
              <a:t>Design flow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Wakeup latency </a:t>
            </a:r>
            <a:r>
              <a:rPr lang="en-US" altLang="ja-JP" dirty="0" smtClean="0"/>
              <a:t>estimation and its impact</a:t>
            </a:r>
          </a:p>
          <a:p>
            <a:pPr lvl="1"/>
            <a:endParaRPr kumimoji="1" lang="en-US" altLang="ja-JP" sz="800" dirty="0" smtClean="0"/>
          </a:p>
          <a:p>
            <a:r>
              <a:rPr lang="en-US" altLang="ja-JP" dirty="0" smtClean="0"/>
              <a:t>Three early wakeup methods</a:t>
            </a:r>
          </a:p>
          <a:p>
            <a:pPr lvl="1"/>
            <a:endParaRPr lang="en-US" altLang="ja-JP" sz="800" dirty="0" smtClean="0"/>
          </a:p>
          <a:p>
            <a:r>
              <a:rPr kumimoji="1" lang="en-US" altLang="ja-JP" dirty="0" smtClean="0"/>
              <a:t>Evaluation results</a:t>
            </a:r>
          </a:p>
          <a:p>
            <a:pPr lvl="1"/>
            <a:r>
              <a:rPr lang="en-US" altLang="ja-JP" dirty="0" smtClean="0"/>
              <a:t>Application performance w/ early wakeup</a:t>
            </a:r>
          </a:p>
          <a:p>
            <a:pPr lvl="1"/>
            <a:r>
              <a:rPr kumimoji="1" lang="en-US" altLang="ja-JP" dirty="0" smtClean="0"/>
              <a:t>Leakage power reduction</a:t>
            </a:r>
            <a:endParaRPr kumimoji="1" lang="ja-JP" altLang="en-US" dirty="0"/>
          </a:p>
        </p:txBody>
      </p:sp>
      <p:sp>
        <p:nvSpPr>
          <p:cNvPr id="4" name="右中かっこ 5"/>
          <p:cNvSpPr>
            <a:spLocks/>
          </p:cNvSpPr>
          <p:nvPr/>
        </p:nvSpPr>
        <p:spPr bwMode="auto">
          <a:xfrm>
            <a:off x="5286399" y="1500182"/>
            <a:ext cx="285750" cy="1214438"/>
          </a:xfrm>
          <a:prstGeom prst="rightBrace">
            <a:avLst>
              <a:gd name="adj1" fmla="val 101823"/>
              <a:gd name="adj2" fmla="val 50000"/>
            </a:avLst>
          </a:prstGeom>
          <a:noFill/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endParaRPr lang="ja-JP" altLang="en-US" sz="200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5" name="テキスト ボックス 6"/>
          <p:cNvSpPr txBox="1">
            <a:spLocks noChangeArrowheads="1"/>
          </p:cNvSpPr>
          <p:nvPr/>
        </p:nvSpPr>
        <p:spPr bwMode="auto">
          <a:xfrm>
            <a:off x="5572149" y="1785932"/>
            <a:ext cx="24288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000" dirty="0" smtClean="0"/>
              <a:t>35 power domains</a:t>
            </a:r>
          </a:p>
          <a:p>
            <a:r>
              <a:rPr lang="en-US" altLang="ja-JP" sz="2000" dirty="0" smtClean="0"/>
              <a:t>in each router</a:t>
            </a:r>
            <a:endParaRPr lang="ja-JP" altLang="en-US" sz="2000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85720" y="857232"/>
            <a:ext cx="7643866" cy="2000250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Outline: </a:t>
            </a:r>
            <a:r>
              <a:rPr lang="en-US" altLang="ja-JP" sz="3200" dirty="0" smtClean="0"/>
              <a:t>Fine-grain power gating router</a:t>
            </a:r>
            <a:endParaRPr kumimoji="1" lang="ja-JP" altLang="en-US" sz="32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コンテンツ プレースホルダ 13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267200" cy="1871658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Coarse-grain approach</a:t>
            </a:r>
          </a:p>
          <a:p>
            <a:pPr lvl="1" eaLnBrk="1" hangingPunct="1"/>
            <a:r>
              <a:rPr lang="en-US" altLang="ja-JP" dirty="0" smtClean="0"/>
              <a:t>IP core (module) level</a:t>
            </a:r>
          </a:p>
          <a:p>
            <a:pPr lvl="1" eaLnBrk="1" hangingPunct="1"/>
            <a:r>
              <a:rPr lang="en-US" altLang="ja-JP" dirty="0" smtClean="0"/>
              <a:t>Surrounded by VGND</a:t>
            </a:r>
          </a:p>
          <a:p>
            <a:pPr lvl="1" eaLnBrk="1" hangingPunct="1"/>
            <a:r>
              <a:rPr lang="en-US" altLang="ja-JP" dirty="0" smtClean="0"/>
              <a:t>Power switch between VGND and GND </a:t>
            </a:r>
          </a:p>
          <a:p>
            <a:pPr lvl="1" eaLnBrk="1" hangingPunct="1"/>
            <a:endParaRPr lang="en-US" altLang="ja-JP" dirty="0" smtClean="0"/>
          </a:p>
          <a:p>
            <a:pPr lvl="1" eaLnBrk="1" hangingPunct="1"/>
            <a:endParaRPr lang="en-US" altLang="ja-JP" dirty="0" smtClean="0"/>
          </a:p>
          <a:p>
            <a:pPr lvl="1" eaLnBrk="1" hangingPunct="1"/>
            <a:endParaRPr lang="ja-JP" altLang="en-US" dirty="0" smtClean="0">
              <a:latin typeface="Arial" charset="0"/>
            </a:endParaRPr>
          </a:p>
        </p:txBody>
      </p:sp>
      <p:sp>
        <p:nvSpPr>
          <p:cNvPr id="10243" name="コンテンツ プレースホルダ 133"/>
          <p:cNvSpPr>
            <a:spLocks noGrp="1"/>
          </p:cNvSpPr>
          <p:nvPr>
            <p:ph sz="half" idx="2"/>
          </p:nvPr>
        </p:nvSpPr>
        <p:spPr>
          <a:xfrm>
            <a:off x="4643438" y="857232"/>
            <a:ext cx="4643470" cy="2214578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Fine-grain approach</a:t>
            </a:r>
          </a:p>
          <a:p>
            <a:pPr lvl="1" eaLnBrk="1" hangingPunct="1"/>
            <a:r>
              <a:rPr lang="en-US" altLang="ja-JP" dirty="0" smtClean="0"/>
              <a:t>Standard cell level</a:t>
            </a:r>
          </a:p>
          <a:p>
            <a:pPr lvl="1" eaLnBrk="1" hangingPunct="1"/>
            <a:r>
              <a:rPr lang="en-US" altLang="ja-JP" dirty="0" smtClean="0"/>
              <a:t>Each cell has VGND port</a:t>
            </a:r>
          </a:p>
          <a:p>
            <a:pPr lvl="1" eaLnBrk="1" hangingPunct="1"/>
            <a:r>
              <a:rPr lang="en-US" altLang="ja-JP" dirty="0" smtClean="0"/>
              <a:t>All cells in a domain share the same VGND line</a:t>
            </a:r>
            <a:endParaRPr lang="ja-JP" altLang="en-US" dirty="0" smtClean="0"/>
          </a:p>
        </p:txBody>
      </p:sp>
      <p:sp>
        <p:nvSpPr>
          <p:cNvPr id="189" name="タイトル 12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Power gating: </a:t>
            </a:r>
            <a:r>
              <a:rPr lang="en-US" altLang="ja-JP" sz="3200" dirty="0" smtClean="0"/>
              <a:t>Coarse- vs. fine-grain</a:t>
            </a:r>
            <a:endParaRPr kumimoji="1" lang="ja-JP" altLang="en-US" dirty="0"/>
          </a:p>
        </p:txBody>
      </p:sp>
      <p:sp>
        <p:nvSpPr>
          <p:cNvPr id="188" name="Rectangle 2"/>
          <p:cNvSpPr>
            <a:spLocks noChangeArrowheads="1"/>
          </p:cNvSpPr>
          <p:nvPr/>
        </p:nvSpPr>
        <p:spPr bwMode="auto">
          <a:xfrm>
            <a:off x="357158" y="3500438"/>
            <a:ext cx="3500462" cy="3143272"/>
          </a:xfrm>
          <a:prstGeom prst="rect">
            <a:avLst/>
          </a:prstGeom>
          <a:solidFill>
            <a:srgbClr val="FFFFFF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5" name="Rectangle 2"/>
          <p:cNvSpPr>
            <a:spLocks noChangeArrowheads="1"/>
          </p:cNvSpPr>
          <p:nvPr/>
        </p:nvSpPr>
        <p:spPr bwMode="auto">
          <a:xfrm>
            <a:off x="1500166" y="4036724"/>
            <a:ext cx="2143140" cy="1357322"/>
          </a:xfrm>
          <a:prstGeom prst="rect">
            <a:avLst/>
          </a:prstGeom>
          <a:solidFill>
            <a:srgbClr val="FFFF99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6" name="テキスト ボックス 205"/>
          <p:cNvSpPr txBox="1"/>
          <p:nvPr/>
        </p:nvSpPr>
        <p:spPr>
          <a:xfrm>
            <a:off x="1928794" y="4536790"/>
            <a:ext cx="126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IP Core</a:t>
            </a:r>
            <a:endParaRPr kumimoji="1" lang="ja-JP" altLang="en-US" sz="2400" dirty="0"/>
          </a:p>
        </p:txBody>
      </p:sp>
      <p:sp>
        <p:nvSpPr>
          <p:cNvPr id="207" name="Text Box 122"/>
          <p:cNvSpPr txBox="1">
            <a:spLocks noChangeArrowheads="1"/>
          </p:cNvSpPr>
          <p:nvPr/>
        </p:nvSpPr>
        <p:spPr bwMode="auto">
          <a:xfrm>
            <a:off x="500034" y="6179864"/>
            <a:ext cx="1531486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GND ring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8" name="Text Box 122"/>
          <p:cNvSpPr txBox="1">
            <a:spLocks noChangeArrowheads="1"/>
          </p:cNvSpPr>
          <p:nvPr/>
        </p:nvSpPr>
        <p:spPr bwMode="auto">
          <a:xfrm>
            <a:off x="500034" y="3536658"/>
            <a:ext cx="3167383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Virtual GND (VGND)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9" name="フリーフォーム 208"/>
          <p:cNvSpPr/>
          <p:nvPr/>
        </p:nvSpPr>
        <p:spPr bwMode="auto">
          <a:xfrm>
            <a:off x="857224" y="3965286"/>
            <a:ext cx="534256" cy="412573"/>
          </a:xfrm>
          <a:custGeom>
            <a:avLst/>
            <a:gdLst>
              <a:gd name="connsiteX0" fmla="*/ 0 w 534256"/>
              <a:gd name="connsiteY0" fmla="*/ 0 h 339048"/>
              <a:gd name="connsiteX1" fmla="*/ 0 w 534256"/>
              <a:gd name="connsiteY1" fmla="*/ 339048 h 339048"/>
              <a:gd name="connsiteX2" fmla="*/ 534256 w 534256"/>
              <a:gd name="connsiteY2" fmla="*/ 339048 h 339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4256" h="339048">
                <a:moveTo>
                  <a:pt x="0" y="0"/>
                </a:moveTo>
                <a:lnTo>
                  <a:pt x="0" y="339048"/>
                </a:lnTo>
                <a:lnTo>
                  <a:pt x="534256" y="339048"/>
                </a:ln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210" name="直線コネクタ 209"/>
          <p:cNvCxnSpPr/>
          <p:nvPr/>
        </p:nvCxnSpPr>
        <p:spPr>
          <a:xfrm rot="16200000" flipH="1">
            <a:off x="2268374" y="6340348"/>
            <a:ext cx="606722" cy="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直線コネクタ 211"/>
          <p:cNvCxnSpPr/>
          <p:nvPr/>
        </p:nvCxnSpPr>
        <p:spPr>
          <a:xfrm>
            <a:off x="2428859" y="5751238"/>
            <a:ext cx="1428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直線コネクタ 212"/>
          <p:cNvCxnSpPr/>
          <p:nvPr/>
        </p:nvCxnSpPr>
        <p:spPr>
          <a:xfrm>
            <a:off x="2428859" y="6036988"/>
            <a:ext cx="1428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直線コネクタ 213"/>
          <p:cNvCxnSpPr/>
          <p:nvPr/>
        </p:nvCxnSpPr>
        <p:spPr>
          <a:xfrm rot="5400000">
            <a:off x="2143109" y="5894113"/>
            <a:ext cx="2857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直線コネクタ 214"/>
          <p:cNvCxnSpPr/>
          <p:nvPr/>
        </p:nvCxnSpPr>
        <p:spPr>
          <a:xfrm rot="5400000">
            <a:off x="2295509" y="5894113"/>
            <a:ext cx="2857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 Box 122"/>
          <p:cNvSpPr txBox="1">
            <a:spLocks noChangeArrowheads="1"/>
          </p:cNvSpPr>
          <p:nvPr/>
        </p:nvSpPr>
        <p:spPr bwMode="auto">
          <a:xfrm>
            <a:off x="2643174" y="5536922"/>
            <a:ext cx="1214438" cy="83317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r>
              <a:rPr lang="en-US" altLang="ja-JP" sz="2400" b="1" dirty="0" err="1" smtClean="0">
                <a:solidFill>
                  <a:schemeClr val="accent6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rPr>
              <a:t>PowerSwitch</a:t>
            </a:r>
            <a:endParaRPr lang="en-US" altLang="ja-JP" sz="2400" b="1" dirty="0">
              <a:solidFill>
                <a:schemeClr val="accent6"/>
              </a:solidFill>
              <a:latin typeface="Arial" pitchFamily="34" charset="0"/>
              <a:ea typeface="ＭＳ Ｐゴシック" pitchFamily="50" charset="-128"/>
              <a:cs typeface="Arial" pitchFamily="34" charset="0"/>
            </a:endParaRPr>
          </a:p>
        </p:txBody>
      </p:sp>
      <p:cxnSp>
        <p:nvCxnSpPr>
          <p:cNvPr id="221" name="直線コネクタ 220"/>
          <p:cNvCxnSpPr>
            <a:stCxn id="205" idx="2"/>
          </p:cNvCxnSpPr>
          <p:nvPr/>
        </p:nvCxnSpPr>
        <p:spPr>
          <a:xfrm rot="16200000" flipH="1">
            <a:off x="2393141" y="5572641"/>
            <a:ext cx="357192" cy="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直線矢印コネクタ 229"/>
          <p:cNvCxnSpPr/>
          <p:nvPr/>
        </p:nvCxnSpPr>
        <p:spPr bwMode="auto">
          <a:xfrm>
            <a:off x="1000100" y="5929330"/>
            <a:ext cx="1214446" cy="1588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1" name="Text Box 122"/>
          <p:cNvSpPr txBox="1">
            <a:spLocks noChangeArrowheads="1"/>
          </p:cNvSpPr>
          <p:nvPr/>
        </p:nvSpPr>
        <p:spPr bwMode="auto">
          <a:xfrm>
            <a:off x="571472" y="5465484"/>
            <a:ext cx="1214438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r>
              <a:rPr lang="en-US" altLang="ja-JP" sz="2400" b="1" dirty="0" smtClean="0">
                <a:solidFill>
                  <a:schemeClr val="accent6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rPr>
              <a:t>On/Off</a:t>
            </a:r>
            <a:endParaRPr lang="en-US" altLang="ja-JP" sz="2400" b="1" dirty="0">
              <a:solidFill>
                <a:schemeClr val="accent6"/>
              </a:solidFill>
              <a:latin typeface="Arial" pitchFamily="34" charset="0"/>
              <a:ea typeface="ＭＳ Ｐゴシック" pitchFamily="50" charset="-128"/>
              <a:cs typeface="Arial" pitchFamily="34" charset="0"/>
            </a:endParaRPr>
          </a:p>
        </p:txBody>
      </p:sp>
      <p:grpSp>
        <p:nvGrpSpPr>
          <p:cNvPr id="240" name="グループ化 239"/>
          <p:cNvGrpSpPr/>
          <p:nvPr/>
        </p:nvGrpSpPr>
        <p:grpSpPr>
          <a:xfrm>
            <a:off x="1500166" y="4031326"/>
            <a:ext cx="2143140" cy="1357322"/>
            <a:chOff x="1938318" y="1785926"/>
            <a:chExt cx="2143140" cy="1357322"/>
          </a:xfrm>
        </p:grpSpPr>
        <p:sp>
          <p:nvSpPr>
            <p:cNvPr id="233" name="Rectangle 2"/>
            <p:cNvSpPr>
              <a:spLocks noChangeArrowheads="1"/>
            </p:cNvSpPr>
            <p:nvPr/>
          </p:nvSpPr>
          <p:spPr bwMode="auto">
            <a:xfrm>
              <a:off x="1938318" y="1785926"/>
              <a:ext cx="2143140" cy="135732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762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4" name="テキスト ボックス 233"/>
            <p:cNvSpPr txBox="1"/>
            <p:nvPr/>
          </p:nvSpPr>
          <p:spPr>
            <a:xfrm>
              <a:off x="2366946" y="2285992"/>
              <a:ext cx="12682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/>
                <a:t>IP Core</a:t>
              </a:r>
              <a:endParaRPr kumimoji="1" lang="ja-JP" altLang="en-US" sz="2400" dirty="0"/>
            </a:p>
          </p:txBody>
        </p:sp>
      </p:grpSp>
      <p:sp>
        <p:nvSpPr>
          <p:cNvPr id="269" name="Rectangle 2"/>
          <p:cNvSpPr>
            <a:spLocks noChangeArrowheads="1"/>
          </p:cNvSpPr>
          <p:nvPr/>
        </p:nvSpPr>
        <p:spPr bwMode="auto">
          <a:xfrm>
            <a:off x="5214942" y="3500438"/>
            <a:ext cx="3500462" cy="3143272"/>
          </a:xfrm>
          <a:prstGeom prst="rect">
            <a:avLst/>
          </a:prstGeom>
          <a:solidFill>
            <a:srgbClr val="FFFFFF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70" name="Rectangle 2"/>
          <p:cNvSpPr>
            <a:spLocks noChangeArrowheads="1"/>
          </p:cNvSpPr>
          <p:nvPr/>
        </p:nvSpPr>
        <p:spPr bwMode="auto">
          <a:xfrm>
            <a:off x="6357950" y="4036724"/>
            <a:ext cx="2143140" cy="1357322"/>
          </a:xfrm>
          <a:prstGeom prst="rect">
            <a:avLst/>
          </a:prstGeom>
          <a:solidFill>
            <a:srgbClr val="FFFF99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71" name="テキスト ボックス 270"/>
          <p:cNvSpPr txBox="1"/>
          <p:nvPr/>
        </p:nvSpPr>
        <p:spPr>
          <a:xfrm>
            <a:off x="6786578" y="4536790"/>
            <a:ext cx="126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IP Core</a:t>
            </a:r>
            <a:endParaRPr kumimoji="1" lang="ja-JP" altLang="en-US" sz="2400" dirty="0"/>
          </a:p>
        </p:txBody>
      </p:sp>
      <p:grpSp>
        <p:nvGrpSpPr>
          <p:cNvPr id="295" name="グループ化 294"/>
          <p:cNvGrpSpPr/>
          <p:nvPr/>
        </p:nvGrpSpPr>
        <p:grpSpPr>
          <a:xfrm>
            <a:off x="6357950" y="4030846"/>
            <a:ext cx="2143140" cy="1357322"/>
            <a:chOff x="6500826" y="1714488"/>
            <a:chExt cx="2143140" cy="1357322"/>
          </a:xfrm>
        </p:grpSpPr>
        <p:sp>
          <p:nvSpPr>
            <p:cNvPr id="292" name="Rectangle 2"/>
            <p:cNvSpPr>
              <a:spLocks noChangeArrowheads="1"/>
            </p:cNvSpPr>
            <p:nvPr/>
          </p:nvSpPr>
          <p:spPr bwMode="auto">
            <a:xfrm>
              <a:off x="6500826" y="1714488"/>
              <a:ext cx="2143140" cy="135732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762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93" name="円/楕円 292"/>
            <p:cNvSpPr/>
            <p:nvPr/>
          </p:nvSpPr>
          <p:spPr bwMode="auto">
            <a:xfrm>
              <a:off x="6705616" y="2000240"/>
              <a:ext cx="714380" cy="428628"/>
            </a:xfrm>
            <a:prstGeom prst="ellipse">
              <a:avLst/>
            </a:prstGeom>
            <a:solidFill>
              <a:srgbClr val="FFFF99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94" name="テキスト ボックス 293"/>
            <p:cNvSpPr txBox="1"/>
            <p:nvPr/>
          </p:nvSpPr>
          <p:spPr>
            <a:xfrm>
              <a:off x="6929454" y="2214554"/>
              <a:ext cx="12682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/>
                <a:t>IP Core</a:t>
              </a:r>
              <a:endParaRPr kumimoji="1" lang="ja-JP" altLang="en-US" sz="2400" dirty="0"/>
            </a:p>
          </p:txBody>
        </p:sp>
      </p:grpSp>
      <p:grpSp>
        <p:nvGrpSpPr>
          <p:cNvPr id="299" name="グループ化 298"/>
          <p:cNvGrpSpPr/>
          <p:nvPr/>
        </p:nvGrpSpPr>
        <p:grpSpPr>
          <a:xfrm>
            <a:off x="6357950" y="4031326"/>
            <a:ext cx="2143140" cy="1357322"/>
            <a:chOff x="6662750" y="1785926"/>
            <a:chExt cx="2143140" cy="1357322"/>
          </a:xfrm>
        </p:grpSpPr>
        <p:sp>
          <p:nvSpPr>
            <p:cNvPr id="296" name="Rectangle 2"/>
            <p:cNvSpPr>
              <a:spLocks noChangeArrowheads="1"/>
            </p:cNvSpPr>
            <p:nvPr/>
          </p:nvSpPr>
          <p:spPr bwMode="auto">
            <a:xfrm>
              <a:off x="6662750" y="1785926"/>
              <a:ext cx="2143140" cy="135732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762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97" name="円/楕円 296"/>
            <p:cNvSpPr/>
            <p:nvPr/>
          </p:nvSpPr>
          <p:spPr bwMode="auto">
            <a:xfrm>
              <a:off x="7715272" y="2285992"/>
              <a:ext cx="1071570" cy="785818"/>
            </a:xfrm>
            <a:prstGeom prst="ellipse">
              <a:avLst/>
            </a:prstGeom>
            <a:solidFill>
              <a:srgbClr val="FFFF99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98" name="テキスト ボックス 297"/>
            <p:cNvSpPr txBox="1"/>
            <p:nvPr/>
          </p:nvSpPr>
          <p:spPr>
            <a:xfrm>
              <a:off x="7091378" y="2285992"/>
              <a:ext cx="12682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/>
                <a:t>IP Core</a:t>
              </a:r>
              <a:endParaRPr kumimoji="1" lang="ja-JP" altLang="en-US" sz="2400" dirty="0"/>
            </a:p>
          </p:txBody>
        </p:sp>
      </p:grpSp>
      <p:grpSp>
        <p:nvGrpSpPr>
          <p:cNvPr id="303" name="グループ化 302"/>
          <p:cNvGrpSpPr/>
          <p:nvPr/>
        </p:nvGrpSpPr>
        <p:grpSpPr>
          <a:xfrm>
            <a:off x="6357950" y="4030846"/>
            <a:ext cx="2143140" cy="1357322"/>
            <a:chOff x="6662750" y="1643050"/>
            <a:chExt cx="2143140" cy="1357322"/>
          </a:xfrm>
        </p:grpSpPr>
        <p:sp>
          <p:nvSpPr>
            <p:cNvPr id="300" name="Rectangle 2"/>
            <p:cNvSpPr>
              <a:spLocks noChangeArrowheads="1"/>
            </p:cNvSpPr>
            <p:nvPr/>
          </p:nvSpPr>
          <p:spPr bwMode="auto">
            <a:xfrm>
              <a:off x="6662750" y="1643050"/>
              <a:ext cx="2143140" cy="135732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762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301" name="円/楕円 300"/>
            <p:cNvSpPr/>
            <p:nvPr/>
          </p:nvSpPr>
          <p:spPr bwMode="auto">
            <a:xfrm>
              <a:off x="6858016" y="2571744"/>
              <a:ext cx="1714512" cy="285752"/>
            </a:xfrm>
            <a:prstGeom prst="ellipse">
              <a:avLst/>
            </a:prstGeom>
            <a:solidFill>
              <a:srgbClr val="FFFF99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02" name="テキスト ボックス 301"/>
            <p:cNvSpPr txBox="1"/>
            <p:nvPr/>
          </p:nvSpPr>
          <p:spPr>
            <a:xfrm>
              <a:off x="7091378" y="2143116"/>
              <a:ext cx="12682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/>
                <a:t>IP Core</a:t>
              </a:r>
              <a:endParaRPr kumimoji="1" lang="ja-JP" altLang="en-US" sz="2400" dirty="0"/>
            </a:p>
          </p:txBody>
        </p:sp>
      </p:grpSp>
      <p:grpSp>
        <p:nvGrpSpPr>
          <p:cNvPr id="309" name="グループ化 308"/>
          <p:cNvGrpSpPr/>
          <p:nvPr/>
        </p:nvGrpSpPr>
        <p:grpSpPr>
          <a:xfrm>
            <a:off x="6357950" y="4031326"/>
            <a:ext cx="2143140" cy="1357322"/>
            <a:chOff x="6510350" y="1785926"/>
            <a:chExt cx="2143140" cy="1357322"/>
          </a:xfrm>
        </p:grpSpPr>
        <p:sp>
          <p:nvSpPr>
            <p:cNvPr id="306" name="Rectangle 2"/>
            <p:cNvSpPr>
              <a:spLocks noChangeArrowheads="1"/>
            </p:cNvSpPr>
            <p:nvPr/>
          </p:nvSpPr>
          <p:spPr bwMode="auto">
            <a:xfrm>
              <a:off x="6510350" y="1785926"/>
              <a:ext cx="2143140" cy="135732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762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307" name="円/楕円 306"/>
            <p:cNvSpPr/>
            <p:nvPr/>
          </p:nvSpPr>
          <p:spPr bwMode="auto">
            <a:xfrm>
              <a:off x="6643702" y="1928802"/>
              <a:ext cx="500066" cy="500066"/>
            </a:xfrm>
            <a:prstGeom prst="ellipse">
              <a:avLst/>
            </a:prstGeom>
            <a:solidFill>
              <a:srgbClr val="FFFF99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08" name="テキスト ボックス 307"/>
            <p:cNvSpPr txBox="1"/>
            <p:nvPr/>
          </p:nvSpPr>
          <p:spPr>
            <a:xfrm>
              <a:off x="6938978" y="2285992"/>
              <a:ext cx="12682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/>
                <a:t>IP Core</a:t>
              </a:r>
              <a:endParaRPr kumimoji="1" lang="ja-JP" altLang="en-US" sz="2400" dirty="0"/>
            </a:p>
          </p:txBody>
        </p:sp>
      </p:grpSp>
      <p:grpSp>
        <p:nvGrpSpPr>
          <p:cNvPr id="304" name="グループ化 303"/>
          <p:cNvGrpSpPr/>
          <p:nvPr/>
        </p:nvGrpSpPr>
        <p:grpSpPr>
          <a:xfrm>
            <a:off x="6357950" y="4031326"/>
            <a:ext cx="2143140" cy="1357322"/>
            <a:chOff x="6510350" y="142852"/>
            <a:chExt cx="2143140" cy="1357322"/>
          </a:xfrm>
        </p:grpSpPr>
        <p:sp>
          <p:nvSpPr>
            <p:cNvPr id="287" name="Rectangle 2"/>
            <p:cNvSpPr>
              <a:spLocks noChangeArrowheads="1"/>
            </p:cNvSpPr>
            <p:nvPr/>
          </p:nvSpPr>
          <p:spPr bwMode="auto">
            <a:xfrm>
              <a:off x="6510350" y="142852"/>
              <a:ext cx="2143140" cy="135732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762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91" name="円/楕円 290"/>
            <p:cNvSpPr/>
            <p:nvPr/>
          </p:nvSpPr>
          <p:spPr bwMode="auto">
            <a:xfrm>
              <a:off x="7643834" y="285728"/>
              <a:ext cx="357190" cy="357190"/>
            </a:xfrm>
            <a:prstGeom prst="ellipse">
              <a:avLst/>
            </a:prstGeom>
            <a:solidFill>
              <a:srgbClr val="FFFF99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88" name="テキスト ボックス 287"/>
            <p:cNvSpPr txBox="1"/>
            <p:nvPr/>
          </p:nvSpPr>
          <p:spPr>
            <a:xfrm>
              <a:off x="6938978" y="642918"/>
              <a:ext cx="12682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/>
                <a:t>IP Core</a:t>
              </a:r>
              <a:endParaRPr kumimoji="1" lang="ja-JP" altLang="en-US" sz="2400" dirty="0"/>
            </a:p>
          </p:txBody>
        </p:sp>
      </p:grpSp>
      <p:sp>
        <p:nvSpPr>
          <p:cNvPr id="310" name="テキスト ボックス 309"/>
          <p:cNvSpPr txBox="1"/>
          <p:nvPr/>
        </p:nvSpPr>
        <p:spPr>
          <a:xfrm>
            <a:off x="7000892" y="2928934"/>
            <a:ext cx="21659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altLang="ja-JP" sz="2000" dirty="0" err="1" smtClean="0">
                <a:latin typeface="Arial" pitchFamily="34" charset="0"/>
                <a:cs typeface="Arial" pitchFamily="34" charset="0"/>
              </a:rPr>
              <a:t>Usami</a:t>
            </a:r>
            <a:r>
              <a:rPr lang="en-US" altLang="ja-JP" sz="2000" dirty="0" smtClean="0">
                <a:latin typeface="Arial" pitchFamily="34" charset="0"/>
                <a:cs typeface="Arial" pitchFamily="34" charset="0"/>
              </a:rPr>
              <a:t>,</a:t>
            </a:r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 ICCD’06]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コンテンツ プレースホルダ 13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267200" cy="1871658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Coarse-grain approach</a:t>
            </a:r>
          </a:p>
          <a:p>
            <a:pPr lvl="1" eaLnBrk="1" hangingPunct="1"/>
            <a:r>
              <a:rPr lang="en-US" altLang="ja-JP" dirty="0" smtClean="0"/>
              <a:t>IP core (module) level</a:t>
            </a:r>
          </a:p>
          <a:p>
            <a:pPr lvl="1" eaLnBrk="1" hangingPunct="1"/>
            <a:r>
              <a:rPr lang="en-US" altLang="ja-JP" dirty="0" smtClean="0"/>
              <a:t>Surrounded by VGND</a:t>
            </a:r>
          </a:p>
          <a:p>
            <a:pPr lvl="1" eaLnBrk="1" hangingPunct="1"/>
            <a:r>
              <a:rPr lang="en-US" altLang="ja-JP" dirty="0" smtClean="0"/>
              <a:t>Power switch between VGND and GND </a:t>
            </a:r>
          </a:p>
          <a:p>
            <a:pPr lvl="1" eaLnBrk="1" hangingPunct="1"/>
            <a:endParaRPr lang="en-US" altLang="ja-JP" dirty="0" smtClean="0"/>
          </a:p>
          <a:p>
            <a:pPr lvl="1" eaLnBrk="1" hangingPunct="1"/>
            <a:endParaRPr lang="en-US" altLang="ja-JP" dirty="0" smtClean="0"/>
          </a:p>
          <a:p>
            <a:pPr lvl="1" eaLnBrk="1" hangingPunct="1"/>
            <a:endParaRPr lang="ja-JP" altLang="en-US" dirty="0" smtClean="0">
              <a:latin typeface="Arial" charset="0"/>
            </a:endParaRPr>
          </a:p>
        </p:txBody>
      </p:sp>
      <p:sp>
        <p:nvSpPr>
          <p:cNvPr id="10243" name="コンテンツ プレースホルダ 133"/>
          <p:cNvSpPr>
            <a:spLocks noGrp="1"/>
          </p:cNvSpPr>
          <p:nvPr>
            <p:ph sz="half" idx="2"/>
          </p:nvPr>
        </p:nvSpPr>
        <p:spPr>
          <a:xfrm>
            <a:off x="4643438" y="857232"/>
            <a:ext cx="4643470" cy="2214578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Fine-grain approach</a:t>
            </a:r>
          </a:p>
          <a:p>
            <a:pPr lvl="1" eaLnBrk="1" hangingPunct="1"/>
            <a:r>
              <a:rPr lang="en-US" altLang="ja-JP" dirty="0" smtClean="0"/>
              <a:t>Standard cell level</a:t>
            </a:r>
          </a:p>
          <a:p>
            <a:pPr lvl="1" eaLnBrk="1" hangingPunct="1"/>
            <a:r>
              <a:rPr lang="en-US" altLang="ja-JP" dirty="0" smtClean="0"/>
              <a:t>Each cell has VGND port</a:t>
            </a:r>
          </a:p>
          <a:p>
            <a:pPr lvl="1" eaLnBrk="1" hangingPunct="1"/>
            <a:r>
              <a:rPr lang="en-US" altLang="ja-JP" dirty="0" smtClean="0"/>
              <a:t>All cells in a domain share the same VGND line</a:t>
            </a:r>
            <a:endParaRPr lang="ja-JP" altLang="en-US" dirty="0" smtClean="0"/>
          </a:p>
        </p:txBody>
      </p:sp>
      <p:sp>
        <p:nvSpPr>
          <p:cNvPr id="189" name="タイトル 12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Power gating: </a:t>
            </a:r>
            <a:r>
              <a:rPr lang="en-US" altLang="ja-JP" sz="3200" dirty="0" smtClean="0"/>
              <a:t>Coarse- vs. fine-grain</a:t>
            </a:r>
            <a:endParaRPr kumimoji="1" lang="ja-JP" altLang="en-US" dirty="0"/>
          </a:p>
        </p:txBody>
      </p:sp>
      <p:sp>
        <p:nvSpPr>
          <p:cNvPr id="188" name="Rectangle 2"/>
          <p:cNvSpPr>
            <a:spLocks noChangeArrowheads="1"/>
          </p:cNvSpPr>
          <p:nvPr/>
        </p:nvSpPr>
        <p:spPr bwMode="auto">
          <a:xfrm>
            <a:off x="357158" y="3500438"/>
            <a:ext cx="3500462" cy="3143272"/>
          </a:xfrm>
          <a:prstGeom prst="rect">
            <a:avLst/>
          </a:prstGeom>
          <a:solidFill>
            <a:srgbClr val="FFFFFF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5" name="Rectangle 2"/>
          <p:cNvSpPr>
            <a:spLocks noChangeArrowheads="1"/>
          </p:cNvSpPr>
          <p:nvPr/>
        </p:nvSpPr>
        <p:spPr bwMode="auto">
          <a:xfrm>
            <a:off x="1500166" y="4036724"/>
            <a:ext cx="2143140" cy="1357322"/>
          </a:xfrm>
          <a:prstGeom prst="rect">
            <a:avLst/>
          </a:prstGeom>
          <a:solidFill>
            <a:srgbClr val="FFFF99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6" name="テキスト ボックス 205"/>
          <p:cNvSpPr txBox="1"/>
          <p:nvPr/>
        </p:nvSpPr>
        <p:spPr>
          <a:xfrm>
            <a:off x="1928794" y="4536790"/>
            <a:ext cx="126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IP Core</a:t>
            </a:r>
            <a:endParaRPr kumimoji="1" lang="ja-JP" altLang="en-US" sz="2400" dirty="0"/>
          </a:p>
        </p:txBody>
      </p:sp>
      <p:sp>
        <p:nvSpPr>
          <p:cNvPr id="207" name="Text Box 122"/>
          <p:cNvSpPr txBox="1">
            <a:spLocks noChangeArrowheads="1"/>
          </p:cNvSpPr>
          <p:nvPr/>
        </p:nvSpPr>
        <p:spPr bwMode="auto">
          <a:xfrm>
            <a:off x="500034" y="6179864"/>
            <a:ext cx="1531486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GND ring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8" name="Text Box 122"/>
          <p:cNvSpPr txBox="1">
            <a:spLocks noChangeArrowheads="1"/>
          </p:cNvSpPr>
          <p:nvPr/>
        </p:nvSpPr>
        <p:spPr bwMode="auto">
          <a:xfrm>
            <a:off x="500034" y="3536658"/>
            <a:ext cx="3167383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400" b="1" dirty="0" smtClean="0">
                <a:latin typeface="Arial" pitchFamily="34" charset="0"/>
                <a:cs typeface="Arial" pitchFamily="34" charset="0"/>
              </a:rPr>
              <a:t>Virtual GND (VGND)</a:t>
            </a:r>
            <a:endParaRPr lang="en-US" altLang="ja-JP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9" name="フリーフォーム 208"/>
          <p:cNvSpPr/>
          <p:nvPr/>
        </p:nvSpPr>
        <p:spPr bwMode="auto">
          <a:xfrm>
            <a:off x="857224" y="3965286"/>
            <a:ext cx="534256" cy="412573"/>
          </a:xfrm>
          <a:custGeom>
            <a:avLst/>
            <a:gdLst>
              <a:gd name="connsiteX0" fmla="*/ 0 w 534256"/>
              <a:gd name="connsiteY0" fmla="*/ 0 h 339048"/>
              <a:gd name="connsiteX1" fmla="*/ 0 w 534256"/>
              <a:gd name="connsiteY1" fmla="*/ 339048 h 339048"/>
              <a:gd name="connsiteX2" fmla="*/ 534256 w 534256"/>
              <a:gd name="connsiteY2" fmla="*/ 339048 h 339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4256" h="339048">
                <a:moveTo>
                  <a:pt x="0" y="0"/>
                </a:moveTo>
                <a:lnTo>
                  <a:pt x="0" y="339048"/>
                </a:lnTo>
                <a:lnTo>
                  <a:pt x="534256" y="339048"/>
                </a:ln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210" name="直線コネクタ 209"/>
          <p:cNvCxnSpPr/>
          <p:nvPr/>
        </p:nvCxnSpPr>
        <p:spPr>
          <a:xfrm rot="16200000" flipH="1">
            <a:off x="2268374" y="6340348"/>
            <a:ext cx="606722" cy="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直線コネクタ 211"/>
          <p:cNvCxnSpPr/>
          <p:nvPr/>
        </p:nvCxnSpPr>
        <p:spPr>
          <a:xfrm>
            <a:off x="2428859" y="5751238"/>
            <a:ext cx="1428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直線コネクタ 212"/>
          <p:cNvCxnSpPr/>
          <p:nvPr/>
        </p:nvCxnSpPr>
        <p:spPr>
          <a:xfrm>
            <a:off x="2428859" y="6036988"/>
            <a:ext cx="14287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直線コネクタ 213"/>
          <p:cNvCxnSpPr/>
          <p:nvPr/>
        </p:nvCxnSpPr>
        <p:spPr>
          <a:xfrm rot="5400000">
            <a:off x="2143109" y="5894113"/>
            <a:ext cx="2857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直線コネクタ 214"/>
          <p:cNvCxnSpPr/>
          <p:nvPr/>
        </p:nvCxnSpPr>
        <p:spPr>
          <a:xfrm rot="5400000">
            <a:off x="2295509" y="5894113"/>
            <a:ext cx="2857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 Box 122"/>
          <p:cNvSpPr txBox="1">
            <a:spLocks noChangeArrowheads="1"/>
          </p:cNvSpPr>
          <p:nvPr/>
        </p:nvSpPr>
        <p:spPr bwMode="auto">
          <a:xfrm>
            <a:off x="2643174" y="5536922"/>
            <a:ext cx="1214438" cy="83317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r>
              <a:rPr lang="en-US" altLang="ja-JP" sz="2400" b="1" dirty="0" err="1" smtClean="0">
                <a:solidFill>
                  <a:schemeClr val="accent6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rPr>
              <a:t>PowerSwitch</a:t>
            </a:r>
            <a:endParaRPr lang="en-US" altLang="ja-JP" sz="2400" b="1" dirty="0">
              <a:solidFill>
                <a:schemeClr val="accent6"/>
              </a:solidFill>
              <a:latin typeface="Arial" pitchFamily="34" charset="0"/>
              <a:ea typeface="ＭＳ Ｐゴシック" pitchFamily="50" charset="-128"/>
              <a:cs typeface="Arial" pitchFamily="34" charset="0"/>
            </a:endParaRPr>
          </a:p>
        </p:txBody>
      </p:sp>
      <p:cxnSp>
        <p:nvCxnSpPr>
          <p:cNvPr id="221" name="直線コネクタ 220"/>
          <p:cNvCxnSpPr>
            <a:stCxn id="205" idx="2"/>
          </p:cNvCxnSpPr>
          <p:nvPr/>
        </p:nvCxnSpPr>
        <p:spPr>
          <a:xfrm rot="16200000" flipH="1">
            <a:off x="2393141" y="5572641"/>
            <a:ext cx="357192" cy="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直線矢印コネクタ 229"/>
          <p:cNvCxnSpPr/>
          <p:nvPr/>
        </p:nvCxnSpPr>
        <p:spPr bwMode="auto">
          <a:xfrm>
            <a:off x="1000100" y="5929330"/>
            <a:ext cx="1214446" cy="1588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1" name="Text Box 122"/>
          <p:cNvSpPr txBox="1">
            <a:spLocks noChangeArrowheads="1"/>
          </p:cNvSpPr>
          <p:nvPr/>
        </p:nvSpPr>
        <p:spPr bwMode="auto">
          <a:xfrm>
            <a:off x="571472" y="5465484"/>
            <a:ext cx="1214438" cy="46384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r>
              <a:rPr lang="en-US" altLang="ja-JP" sz="2400" b="1" dirty="0" smtClean="0">
                <a:solidFill>
                  <a:schemeClr val="accent6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rPr>
              <a:t>On/Off</a:t>
            </a:r>
            <a:endParaRPr lang="en-US" altLang="ja-JP" sz="2400" b="1" dirty="0">
              <a:solidFill>
                <a:schemeClr val="accent6"/>
              </a:solidFill>
              <a:latin typeface="Arial" pitchFamily="34" charset="0"/>
              <a:ea typeface="ＭＳ Ｐゴシック" pitchFamily="50" charset="-128"/>
              <a:cs typeface="Arial" pitchFamily="34" charset="0"/>
            </a:endParaRPr>
          </a:p>
        </p:txBody>
      </p:sp>
      <p:grpSp>
        <p:nvGrpSpPr>
          <p:cNvPr id="2" name="グループ化 239"/>
          <p:cNvGrpSpPr/>
          <p:nvPr/>
        </p:nvGrpSpPr>
        <p:grpSpPr>
          <a:xfrm>
            <a:off x="1500166" y="4031326"/>
            <a:ext cx="2143140" cy="1357322"/>
            <a:chOff x="1938318" y="1785926"/>
            <a:chExt cx="2143140" cy="1357322"/>
          </a:xfrm>
        </p:grpSpPr>
        <p:sp>
          <p:nvSpPr>
            <p:cNvPr id="233" name="Rectangle 2"/>
            <p:cNvSpPr>
              <a:spLocks noChangeArrowheads="1"/>
            </p:cNvSpPr>
            <p:nvPr/>
          </p:nvSpPr>
          <p:spPr bwMode="auto">
            <a:xfrm>
              <a:off x="1938318" y="1785926"/>
              <a:ext cx="2143140" cy="1357322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762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34" name="テキスト ボックス 233"/>
            <p:cNvSpPr txBox="1"/>
            <p:nvPr/>
          </p:nvSpPr>
          <p:spPr>
            <a:xfrm>
              <a:off x="2366946" y="2285992"/>
              <a:ext cx="12682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/>
                <a:t>IP Core</a:t>
              </a:r>
              <a:endParaRPr kumimoji="1" lang="ja-JP" altLang="en-US" sz="2400" dirty="0"/>
            </a:p>
          </p:txBody>
        </p:sp>
      </p:grpSp>
      <p:grpSp>
        <p:nvGrpSpPr>
          <p:cNvPr id="99" name="グループ化 98"/>
          <p:cNvGrpSpPr/>
          <p:nvPr/>
        </p:nvGrpSpPr>
        <p:grpSpPr>
          <a:xfrm>
            <a:off x="4500562" y="3357562"/>
            <a:ext cx="2643206" cy="3571900"/>
            <a:chOff x="4500562" y="3214686"/>
            <a:chExt cx="2643206" cy="3571900"/>
          </a:xfrm>
        </p:grpSpPr>
        <p:sp>
          <p:nvSpPr>
            <p:cNvPr id="241" name="正方形/長方形 240"/>
            <p:cNvSpPr/>
            <p:nvPr/>
          </p:nvSpPr>
          <p:spPr bwMode="auto">
            <a:xfrm>
              <a:off x="5567323" y="3321342"/>
              <a:ext cx="642942" cy="1428760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42" name="テキスト ボックス 241"/>
            <p:cNvSpPr txBox="1"/>
            <p:nvPr/>
          </p:nvSpPr>
          <p:spPr>
            <a:xfrm>
              <a:off x="5587073" y="3892846"/>
              <a:ext cx="5517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OR</a:t>
              </a:r>
              <a:endParaRPr kumimoji="1" lang="ja-JP" altLang="en-US" sz="2000" dirty="0"/>
            </a:p>
          </p:txBody>
        </p:sp>
        <p:sp>
          <p:nvSpPr>
            <p:cNvPr id="243" name="正方形/長方形 242"/>
            <p:cNvSpPr/>
            <p:nvPr/>
          </p:nvSpPr>
          <p:spPr bwMode="auto">
            <a:xfrm>
              <a:off x="5567323" y="3321342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44" name="正方形/長方形 243"/>
            <p:cNvSpPr/>
            <p:nvPr/>
          </p:nvSpPr>
          <p:spPr bwMode="auto">
            <a:xfrm>
              <a:off x="5567323" y="4473874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45" name="正方形/長方形 244"/>
            <p:cNvSpPr/>
            <p:nvPr/>
          </p:nvSpPr>
          <p:spPr bwMode="auto">
            <a:xfrm>
              <a:off x="6210265" y="3321342"/>
              <a:ext cx="642942" cy="1428760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46" name="テキスト ボックス 245"/>
            <p:cNvSpPr txBox="1"/>
            <p:nvPr/>
          </p:nvSpPr>
          <p:spPr>
            <a:xfrm>
              <a:off x="6143636" y="3892846"/>
              <a:ext cx="7617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AND</a:t>
              </a:r>
              <a:endParaRPr kumimoji="1" lang="ja-JP" altLang="en-US" sz="2000" dirty="0"/>
            </a:p>
          </p:txBody>
        </p:sp>
        <p:sp>
          <p:nvSpPr>
            <p:cNvPr id="247" name="正方形/長方形 246"/>
            <p:cNvSpPr/>
            <p:nvPr/>
          </p:nvSpPr>
          <p:spPr bwMode="auto">
            <a:xfrm>
              <a:off x="6210265" y="3321342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48" name="正方形/長方形 247"/>
            <p:cNvSpPr/>
            <p:nvPr/>
          </p:nvSpPr>
          <p:spPr bwMode="auto">
            <a:xfrm>
              <a:off x="6210265" y="4473872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53" name="Text Box 122"/>
            <p:cNvSpPr txBox="1">
              <a:spLocks noChangeArrowheads="1"/>
            </p:cNvSpPr>
            <p:nvPr/>
          </p:nvSpPr>
          <p:spPr bwMode="auto">
            <a:xfrm>
              <a:off x="4500562" y="3214686"/>
              <a:ext cx="832577" cy="46384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400" b="1" dirty="0" smtClean="0">
                  <a:latin typeface="Arial" pitchFamily="34" charset="0"/>
                  <a:cs typeface="Arial" pitchFamily="34" charset="0"/>
                </a:rPr>
                <a:t>VDD</a:t>
              </a:r>
              <a:endParaRPr lang="en-US" altLang="ja-JP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4" name="Text Box 122"/>
            <p:cNvSpPr txBox="1">
              <a:spLocks noChangeArrowheads="1"/>
            </p:cNvSpPr>
            <p:nvPr/>
          </p:nvSpPr>
          <p:spPr bwMode="auto">
            <a:xfrm>
              <a:off x="4500562" y="4357694"/>
              <a:ext cx="866241" cy="46384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400" b="1" dirty="0" smtClean="0">
                  <a:latin typeface="Arial" pitchFamily="34" charset="0"/>
                  <a:cs typeface="Arial" pitchFamily="34" charset="0"/>
                </a:rPr>
                <a:t>GND</a:t>
              </a:r>
              <a:endParaRPr lang="en-US" altLang="ja-JP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5" name="正方形/長方形 254"/>
            <p:cNvSpPr/>
            <p:nvPr/>
          </p:nvSpPr>
          <p:spPr bwMode="auto">
            <a:xfrm>
              <a:off x="5567323" y="5251170"/>
              <a:ext cx="642942" cy="1428760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56" name="テキスト ボックス 255"/>
            <p:cNvSpPr txBox="1"/>
            <p:nvPr/>
          </p:nvSpPr>
          <p:spPr>
            <a:xfrm>
              <a:off x="5572132" y="5822674"/>
              <a:ext cx="6960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INV</a:t>
              </a:r>
              <a:endParaRPr kumimoji="1" lang="ja-JP" altLang="en-US" sz="2000" dirty="0"/>
            </a:p>
          </p:txBody>
        </p:sp>
        <p:sp>
          <p:nvSpPr>
            <p:cNvPr id="257" name="正方形/長方形 256"/>
            <p:cNvSpPr/>
            <p:nvPr/>
          </p:nvSpPr>
          <p:spPr bwMode="auto">
            <a:xfrm>
              <a:off x="5567323" y="5251170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58" name="正方形/長方形 257"/>
            <p:cNvSpPr/>
            <p:nvPr/>
          </p:nvSpPr>
          <p:spPr bwMode="auto">
            <a:xfrm>
              <a:off x="5567323" y="6403702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59" name="正方形/長方形 258"/>
            <p:cNvSpPr/>
            <p:nvPr/>
          </p:nvSpPr>
          <p:spPr bwMode="auto">
            <a:xfrm>
              <a:off x="6210264" y="5251170"/>
              <a:ext cx="933504" cy="1428760"/>
            </a:xfrm>
            <a:prstGeom prst="rect">
              <a:avLst/>
            </a:prstGeom>
            <a:solidFill>
              <a:srgbClr val="FFFFFF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60" name="テキスト ボックス 259"/>
            <p:cNvSpPr txBox="1"/>
            <p:nvPr/>
          </p:nvSpPr>
          <p:spPr>
            <a:xfrm>
              <a:off x="6320898" y="5822674"/>
              <a:ext cx="6799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DFF</a:t>
              </a:r>
              <a:endParaRPr kumimoji="1" lang="ja-JP" altLang="en-US" sz="2000" dirty="0"/>
            </a:p>
          </p:txBody>
        </p:sp>
        <p:sp>
          <p:nvSpPr>
            <p:cNvPr id="261" name="正方形/長方形 260"/>
            <p:cNvSpPr/>
            <p:nvPr/>
          </p:nvSpPr>
          <p:spPr bwMode="auto">
            <a:xfrm>
              <a:off x="6210264" y="5251170"/>
              <a:ext cx="933503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62" name="正方形/長方形 261"/>
            <p:cNvSpPr/>
            <p:nvPr/>
          </p:nvSpPr>
          <p:spPr bwMode="auto">
            <a:xfrm>
              <a:off x="6210264" y="6403702"/>
              <a:ext cx="933503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267" name="Text Box 122"/>
            <p:cNvSpPr txBox="1">
              <a:spLocks noChangeArrowheads="1"/>
            </p:cNvSpPr>
            <p:nvPr/>
          </p:nvSpPr>
          <p:spPr bwMode="auto">
            <a:xfrm>
              <a:off x="4500562" y="5179732"/>
              <a:ext cx="866241" cy="46384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400" b="1" dirty="0" smtClean="0">
                  <a:latin typeface="Arial" pitchFamily="34" charset="0"/>
                  <a:cs typeface="Arial" pitchFamily="34" charset="0"/>
                </a:rPr>
                <a:t>GND</a:t>
              </a:r>
              <a:endParaRPr lang="en-US" altLang="ja-JP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8" name="Text Box 122"/>
            <p:cNvSpPr txBox="1">
              <a:spLocks noChangeArrowheads="1"/>
            </p:cNvSpPr>
            <p:nvPr/>
          </p:nvSpPr>
          <p:spPr bwMode="auto">
            <a:xfrm>
              <a:off x="4500562" y="6322740"/>
              <a:ext cx="832577" cy="46384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400" b="1" dirty="0" smtClean="0">
                  <a:latin typeface="Arial" pitchFamily="34" charset="0"/>
                  <a:cs typeface="Arial" pitchFamily="34" charset="0"/>
                </a:rPr>
                <a:t>VDD</a:t>
              </a:r>
              <a:endParaRPr lang="en-US" altLang="ja-JP" sz="24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2" name="直線コネクタ 51"/>
            <p:cNvCxnSpPr/>
            <p:nvPr/>
          </p:nvCxnSpPr>
          <p:spPr bwMode="auto">
            <a:xfrm rot="5400000">
              <a:off x="5750728" y="3607596"/>
              <a:ext cx="357190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直線コネクタ 55"/>
            <p:cNvCxnSpPr/>
            <p:nvPr/>
          </p:nvCxnSpPr>
          <p:spPr bwMode="auto">
            <a:xfrm rot="5400000">
              <a:off x="6322231" y="3607596"/>
              <a:ext cx="357190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直線コネクタ 57"/>
            <p:cNvCxnSpPr/>
            <p:nvPr/>
          </p:nvCxnSpPr>
          <p:spPr bwMode="auto">
            <a:xfrm rot="16200000" flipV="1">
              <a:off x="5679289" y="6393677"/>
              <a:ext cx="357190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直線コネクタ 58"/>
            <p:cNvCxnSpPr/>
            <p:nvPr/>
          </p:nvCxnSpPr>
          <p:spPr bwMode="auto">
            <a:xfrm rot="16200000" flipV="1">
              <a:off x="6546860" y="6393678"/>
              <a:ext cx="357190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直線コネクタ 60"/>
            <p:cNvCxnSpPr/>
            <p:nvPr/>
          </p:nvCxnSpPr>
          <p:spPr bwMode="auto">
            <a:xfrm rot="16200000" flipV="1">
              <a:off x="5857886" y="4500569"/>
              <a:ext cx="285752" cy="1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直線コネクタ 62"/>
            <p:cNvCxnSpPr/>
            <p:nvPr/>
          </p:nvCxnSpPr>
          <p:spPr bwMode="auto">
            <a:xfrm rot="16200000" flipV="1">
              <a:off x="6429390" y="4500569"/>
              <a:ext cx="285753" cy="1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" name="直線コネクタ 64"/>
            <p:cNvCxnSpPr/>
            <p:nvPr/>
          </p:nvCxnSpPr>
          <p:spPr bwMode="auto">
            <a:xfrm rot="5400000">
              <a:off x="5715011" y="5500701"/>
              <a:ext cx="285749" cy="2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直線コネクタ 65"/>
            <p:cNvCxnSpPr/>
            <p:nvPr/>
          </p:nvCxnSpPr>
          <p:spPr bwMode="auto">
            <a:xfrm rot="16200000" flipH="1">
              <a:off x="6572265" y="5500702"/>
              <a:ext cx="285750" cy="1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06" name="グループ化 105"/>
          <p:cNvGrpSpPr/>
          <p:nvPr/>
        </p:nvGrpSpPr>
        <p:grpSpPr>
          <a:xfrm>
            <a:off x="5572132" y="4500568"/>
            <a:ext cx="3357586" cy="1285887"/>
            <a:chOff x="5572132" y="4357692"/>
            <a:chExt cx="3357586" cy="1285887"/>
          </a:xfrm>
        </p:grpSpPr>
        <p:grpSp>
          <p:nvGrpSpPr>
            <p:cNvPr id="107" name="グループ化 67"/>
            <p:cNvGrpSpPr/>
            <p:nvPr/>
          </p:nvGrpSpPr>
          <p:grpSpPr>
            <a:xfrm>
              <a:off x="5572132" y="4357692"/>
              <a:ext cx="2286016" cy="1285887"/>
              <a:chOff x="5572132" y="4357692"/>
              <a:chExt cx="2286016" cy="1285887"/>
            </a:xfrm>
          </p:grpSpPr>
          <p:cxnSp>
            <p:nvCxnSpPr>
              <p:cNvPr id="109" name="直線コネクタ 108"/>
              <p:cNvCxnSpPr/>
              <p:nvPr/>
            </p:nvCxnSpPr>
            <p:spPr bwMode="auto">
              <a:xfrm rot="5400000" flipH="1" flipV="1">
                <a:off x="5679289" y="4679165"/>
                <a:ext cx="642943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0" name="直線コネクタ 109"/>
              <p:cNvCxnSpPr/>
              <p:nvPr/>
            </p:nvCxnSpPr>
            <p:spPr bwMode="auto">
              <a:xfrm rot="5400000" flipH="1" flipV="1">
                <a:off x="6250793" y="4679164"/>
                <a:ext cx="642943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1" name="直線コネクタ 110"/>
              <p:cNvCxnSpPr/>
              <p:nvPr/>
            </p:nvCxnSpPr>
            <p:spPr bwMode="auto">
              <a:xfrm rot="16200000" flipH="1">
                <a:off x="5536412" y="5322106"/>
                <a:ext cx="642943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2" name="直線コネクタ 111"/>
              <p:cNvCxnSpPr/>
              <p:nvPr/>
            </p:nvCxnSpPr>
            <p:spPr bwMode="auto">
              <a:xfrm rot="16200000" flipH="1">
                <a:off x="6393668" y="5322108"/>
                <a:ext cx="642943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13" name="直線コネクタ 112"/>
              <p:cNvCxnSpPr/>
              <p:nvPr/>
            </p:nvCxnSpPr>
            <p:spPr bwMode="auto">
              <a:xfrm>
                <a:off x="5572132" y="5000636"/>
                <a:ext cx="228601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08" name="Text Box 122"/>
            <p:cNvSpPr txBox="1">
              <a:spLocks noChangeArrowheads="1"/>
            </p:cNvSpPr>
            <p:nvPr/>
          </p:nvSpPr>
          <p:spPr bwMode="auto">
            <a:xfrm>
              <a:off x="7858293" y="4786322"/>
              <a:ext cx="1071425" cy="46384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400" b="1" dirty="0" smtClean="0">
                  <a:latin typeface="Arial" pitchFamily="34" charset="0"/>
                  <a:cs typeface="Arial" pitchFamily="34" charset="0"/>
                </a:rPr>
                <a:t>VGND</a:t>
              </a:r>
              <a:endParaRPr lang="en-US" altLang="ja-JP" sz="24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3" name="グループ化 142"/>
          <p:cNvGrpSpPr/>
          <p:nvPr/>
        </p:nvGrpSpPr>
        <p:grpSpPr>
          <a:xfrm>
            <a:off x="6929454" y="3286124"/>
            <a:ext cx="2214570" cy="1857391"/>
            <a:chOff x="6929454" y="3143248"/>
            <a:chExt cx="2214570" cy="1857391"/>
          </a:xfrm>
        </p:grpSpPr>
        <p:grpSp>
          <p:nvGrpSpPr>
            <p:cNvPr id="127" name="グループ化 126"/>
            <p:cNvGrpSpPr/>
            <p:nvPr/>
          </p:nvGrpSpPr>
          <p:grpSpPr>
            <a:xfrm>
              <a:off x="6929454" y="3143248"/>
              <a:ext cx="2071702" cy="1857391"/>
              <a:chOff x="6929454" y="3143248"/>
              <a:chExt cx="2071702" cy="1857391"/>
            </a:xfrm>
          </p:grpSpPr>
          <p:sp>
            <p:nvSpPr>
              <p:cNvPr id="128" name="正方形/長方形 127"/>
              <p:cNvSpPr/>
              <p:nvPr/>
            </p:nvSpPr>
            <p:spPr bwMode="auto">
              <a:xfrm>
                <a:off x="6929454" y="3321342"/>
                <a:ext cx="857256" cy="1428760"/>
              </a:xfrm>
              <a:prstGeom prst="rect">
                <a:avLst/>
              </a:prstGeom>
              <a:solidFill>
                <a:srgbClr val="FFFFFF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129" name="正方形/長方形 128"/>
              <p:cNvSpPr/>
              <p:nvPr/>
            </p:nvSpPr>
            <p:spPr bwMode="auto">
              <a:xfrm>
                <a:off x="6929454" y="3321342"/>
                <a:ext cx="857256" cy="27622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 bwMode="auto">
              <a:xfrm>
                <a:off x="6929454" y="4473872"/>
                <a:ext cx="857256" cy="27622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cxnSp>
            <p:nvCxnSpPr>
              <p:cNvPr id="131" name="直線コネクタ 130"/>
              <p:cNvCxnSpPr/>
              <p:nvPr/>
            </p:nvCxnSpPr>
            <p:spPr bwMode="auto">
              <a:xfrm rot="5400000">
                <a:off x="7041421" y="3607596"/>
                <a:ext cx="357190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2" name="直線コネクタ 131"/>
              <p:cNvCxnSpPr/>
              <p:nvPr/>
            </p:nvCxnSpPr>
            <p:spPr bwMode="auto">
              <a:xfrm rot="16200000" flipV="1">
                <a:off x="6536545" y="4464852"/>
                <a:ext cx="1071573" cy="1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3" name="直線コネクタ 132"/>
              <p:cNvCxnSpPr/>
              <p:nvPr/>
            </p:nvCxnSpPr>
            <p:spPr bwMode="auto">
              <a:xfrm rot="5400000" flipH="1" flipV="1">
                <a:off x="7036609" y="4464851"/>
                <a:ext cx="357192" cy="2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4" name="直線コネクタ 133"/>
              <p:cNvCxnSpPr/>
              <p:nvPr/>
            </p:nvCxnSpPr>
            <p:spPr bwMode="auto">
              <a:xfrm rot="5400000" flipH="1" flipV="1">
                <a:off x="7250924" y="4179100"/>
                <a:ext cx="21431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5" name="直線コネクタ 134"/>
              <p:cNvCxnSpPr/>
              <p:nvPr/>
            </p:nvCxnSpPr>
            <p:spPr bwMode="auto">
              <a:xfrm>
                <a:off x="7215206" y="4286256"/>
                <a:ext cx="14287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6" name="直線コネクタ 135"/>
              <p:cNvCxnSpPr/>
              <p:nvPr/>
            </p:nvCxnSpPr>
            <p:spPr bwMode="auto">
              <a:xfrm>
                <a:off x="7215206" y="4071942"/>
                <a:ext cx="14287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7" name="直線コネクタ 136"/>
              <p:cNvCxnSpPr/>
              <p:nvPr/>
            </p:nvCxnSpPr>
            <p:spPr bwMode="auto">
              <a:xfrm rot="5400000" flipH="1" flipV="1">
                <a:off x="7143768" y="4000504"/>
                <a:ext cx="14287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8" name="直線コネクタ 137"/>
              <p:cNvCxnSpPr/>
              <p:nvPr/>
            </p:nvCxnSpPr>
            <p:spPr bwMode="auto">
              <a:xfrm>
                <a:off x="7072330" y="3929066"/>
                <a:ext cx="14287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9" name="直線コネクタ 138"/>
              <p:cNvCxnSpPr/>
              <p:nvPr/>
            </p:nvCxnSpPr>
            <p:spPr bwMode="auto">
              <a:xfrm rot="5400000" flipH="1" flipV="1">
                <a:off x="7322362" y="4179100"/>
                <a:ext cx="214316" cy="0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40" name="Text Box 122"/>
              <p:cNvSpPr txBox="1">
                <a:spLocks noChangeArrowheads="1"/>
              </p:cNvSpPr>
              <p:nvPr/>
            </p:nvSpPr>
            <p:spPr bwMode="auto">
              <a:xfrm>
                <a:off x="7786718" y="3143248"/>
                <a:ext cx="1214438" cy="83317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defRPr/>
                </a:pPr>
                <a:r>
                  <a:rPr lang="en-US" altLang="ja-JP" sz="2400" b="1" dirty="0" err="1" smtClean="0">
                    <a:solidFill>
                      <a:schemeClr val="accent6"/>
                    </a:solidFill>
                    <a:latin typeface="Arial" pitchFamily="34" charset="0"/>
                    <a:ea typeface="ＭＳ Ｐゴシック" pitchFamily="50" charset="-128"/>
                    <a:cs typeface="Arial" pitchFamily="34" charset="0"/>
                  </a:rPr>
                  <a:t>PowerSwitch</a:t>
                </a:r>
                <a:endParaRPr lang="en-US" altLang="ja-JP" sz="2400" b="1" dirty="0">
                  <a:solidFill>
                    <a:schemeClr val="accent6"/>
                  </a:solidFill>
                  <a:latin typeface="Arial" pitchFamily="34" charset="0"/>
                  <a:ea typeface="ＭＳ Ｐゴシック" pitchFamily="50" charset="-128"/>
                  <a:cs typeface="Arial" pitchFamily="34" charset="0"/>
                </a:endParaRPr>
              </a:p>
            </p:txBody>
          </p:sp>
        </p:grpSp>
        <p:cxnSp>
          <p:nvCxnSpPr>
            <p:cNvPr id="141" name="直線矢印コネクタ 140"/>
            <p:cNvCxnSpPr/>
            <p:nvPr/>
          </p:nvCxnSpPr>
          <p:spPr bwMode="auto">
            <a:xfrm rot="10800000" flipV="1">
              <a:off x="7500958" y="4213230"/>
              <a:ext cx="1071570" cy="1588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42" name="Text Box 122"/>
            <p:cNvSpPr txBox="1">
              <a:spLocks noChangeArrowheads="1"/>
            </p:cNvSpPr>
            <p:nvPr/>
          </p:nvSpPr>
          <p:spPr bwMode="auto">
            <a:xfrm>
              <a:off x="7929586" y="4179600"/>
              <a:ext cx="1214438" cy="46384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r>
                <a:rPr lang="en-US" altLang="ja-JP" sz="2400" b="1" dirty="0" smtClean="0">
                  <a:solidFill>
                    <a:schemeClr val="accent6"/>
                  </a:solidFill>
                  <a:latin typeface="Arial" pitchFamily="34" charset="0"/>
                  <a:ea typeface="ＭＳ Ｐゴシック" pitchFamily="50" charset="-128"/>
                  <a:cs typeface="Arial" pitchFamily="34" charset="0"/>
                </a:rPr>
                <a:t>On/Off</a:t>
              </a:r>
              <a:endParaRPr lang="en-US" altLang="ja-JP" sz="2400" b="1" dirty="0">
                <a:solidFill>
                  <a:schemeClr val="accent6"/>
                </a:solidFill>
                <a:latin typeface="Arial" pitchFamily="34" charset="0"/>
                <a:ea typeface="ＭＳ Ｐゴシック" pitchFamily="50" charset="-128"/>
                <a:cs typeface="Arial" pitchFamily="34" charset="0"/>
              </a:endParaRPr>
            </a:p>
          </p:txBody>
        </p:sp>
      </p:grpSp>
      <p:sp>
        <p:nvSpPr>
          <p:cNvPr id="144" name="テキスト ボックス 143"/>
          <p:cNvSpPr txBox="1"/>
          <p:nvPr/>
        </p:nvSpPr>
        <p:spPr>
          <a:xfrm>
            <a:off x="7000892" y="2928934"/>
            <a:ext cx="21659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altLang="ja-JP" sz="2000" dirty="0" err="1" smtClean="0">
                <a:latin typeface="Arial" pitchFamily="34" charset="0"/>
                <a:cs typeface="Arial" pitchFamily="34" charset="0"/>
              </a:rPr>
              <a:t>Usami</a:t>
            </a:r>
            <a:r>
              <a:rPr lang="en-US" altLang="ja-JP" sz="2000" dirty="0" smtClean="0">
                <a:latin typeface="Arial" pitchFamily="34" charset="0"/>
                <a:cs typeface="Arial" pitchFamily="34" charset="0"/>
              </a:rPr>
              <a:t>,</a:t>
            </a:r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 ICCD’06]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8" name="グループ化 98"/>
          <p:cNvGrpSpPr/>
          <p:nvPr/>
        </p:nvGrpSpPr>
        <p:grpSpPr>
          <a:xfrm>
            <a:off x="4500562" y="3357562"/>
            <a:ext cx="2643206" cy="3571900"/>
            <a:chOff x="4500562" y="3214686"/>
            <a:chExt cx="2643206" cy="3571900"/>
          </a:xfrm>
        </p:grpSpPr>
        <p:sp>
          <p:nvSpPr>
            <p:cNvPr id="79" name="正方形/長方形 78"/>
            <p:cNvSpPr/>
            <p:nvPr/>
          </p:nvSpPr>
          <p:spPr bwMode="auto">
            <a:xfrm>
              <a:off x="5567323" y="3321342"/>
              <a:ext cx="642942" cy="1428760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0" name="テキスト ボックス 79"/>
            <p:cNvSpPr txBox="1"/>
            <p:nvPr/>
          </p:nvSpPr>
          <p:spPr>
            <a:xfrm>
              <a:off x="5587073" y="3892846"/>
              <a:ext cx="5517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OR</a:t>
              </a:r>
              <a:endParaRPr kumimoji="1" lang="ja-JP" altLang="en-US" sz="2000" dirty="0"/>
            </a:p>
          </p:txBody>
        </p:sp>
        <p:sp>
          <p:nvSpPr>
            <p:cNvPr id="81" name="正方形/長方形 80"/>
            <p:cNvSpPr/>
            <p:nvPr/>
          </p:nvSpPr>
          <p:spPr bwMode="auto">
            <a:xfrm>
              <a:off x="5567323" y="3321342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2" name="正方形/長方形 81"/>
            <p:cNvSpPr/>
            <p:nvPr/>
          </p:nvSpPr>
          <p:spPr bwMode="auto">
            <a:xfrm>
              <a:off x="5567323" y="4473874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3" name="正方形/長方形 82"/>
            <p:cNvSpPr/>
            <p:nvPr/>
          </p:nvSpPr>
          <p:spPr bwMode="auto">
            <a:xfrm>
              <a:off x="6210265" y="3321342"/>
              <a:ext cx="642942" cy="1428760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6143636" y="3892846"/>
              <a:ext cx="7617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AND</a:t>
              </a:r>
              <a:endParaRPr kumimoji="1" lang="ja-JP" altLang="en-US" sz="2000" dirty="0"/>
            </a:p>
          </p:txBody>
        </p:sp>
        <p:sp>
          <p:nvSpPr>
            <p:cNvPr id="85" name="正方形/長方形 84"/>
            <p:cNvSpPr/>
            <p:nvPr/>
          </p:nvSpPr>
          <p:spPr bwMode="auto">
            <a:xfrm>
              <a:off x="6210265" y="3321342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6" name="正方形/長方形 85"/>
            <p:cNvSpPr/>
            <p:nvPr/>
          </p:nvSpPr>
          <p:spPr bwMode="auto">
            <a:xfrm>
              <a:off x="6210265" y="4473872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87" name="Text Box 122"/>
            <p:cNvSpPr txBox="1">
              <a:spLocks noChangeArrowheads="1"/>
            </p:cNvSpPr>
            <p:nvPr/>
          </p:nvSpPr>
          <p:spPr bwMode="auto">
            <a:xfrm>
              <a:off x="4500562" y="3214686"/>
              <a:ext cx="832577" cy="46384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400" b="1" dirty="0" smtClean="0">
                  <a:latin typeface="Arial" pitchFamily="34" charset="0"/>
                  <a:cs typeface="Arial" pitchFamily="34" charset="0"/>
                </a:rPr>
                <a:t>VDD</a:t>
              </a:r>
              <a:endParaRPr lang="en-US" altLang="ja-JP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8" name="Text Box 122"/>
            <p:cNvSpPr txBox="1">
              <a:spLocks noChangeArrowheads="1"/>
            </p:cNvSpPr>
            <p:nvPr/>
          </p:nvSpPr>
          <p:spPr bwMode="auto">
            <a:xfrm>
              <a:off x="4500562" y="4357694"/>
              <a:ext cx="866241" cy="46384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400" b="1" dirty="0" smtClean="0">
                  <a:latin typeface="Arial" pitchFamily="34" charset="0"/>
                  <a:cs typeface="Arial" pitchFamily="34" charset="0"/>
                </a:rPr>
                <a:t>GND</a:t>
              </a:r>
              <a:endParaRPr lang="en-US" altLang="ja-JP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正方形/長方形 88"/>
            <p:cNvSpPr/>
            <p:nvPr/>
          </p:nvSpPr>
          <p:spPr bwMode="auto">
            <a:xfrm>
              <a:off x="5567323" y="5251170"/>
              <a:ext cx="642942" cy="1428760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0" name="テキスト ボックス 89"/>
            <p:cNvSpPr txBox="1"/>
            <p:nvPr/>
          </p:nvSpPr>
          <p:spPr>
            <a:xfrm>
              <a:off x="5572132" y="5822674"/>
              <a:ext cx="6960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INV</a:t>
              </a:r>
              <a:endParaRPr kumimoji="1" lang="ja-JP" altLang="en-US" sz="2000" dirty="0"/>
            </a:p>
          </p:txBody>
        </p:sp>
        <p:sp>
          <p:nvSpPr>
            <p:cNvPr id="91" name="正方形/長方形 90"/>
            <p:cNvSpPr/>
            <p:nvPr/>
          </p:nvSpPr>
          <p:spPr bwMode="auto">
            <a:xfrm>
              <a:off x="5567323" y="5251170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2" name="正方形/長方形 91"/>
            <p:cNvSpPr/>
            <p:nvPr/>
          </p:nvSpPr>
          <p:spPr bwMode="auto">
            <a:xfrm>
              <a:off x="5567323" y="6403702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3" name="正方形/長方形 92"/>
            <p:cNvSpPr/>
            <p:nvPr/>
          </p:nvSpPr>
          <p:spPr bwMode="auto">
            <a:xfrm>
              <a:off x="6210264" y="5251170"/>
              <a:ext cx="933504" cy="1428760"/>
            </a:xfrm>
            <a:prstGeom prst="rect">
              <a:avLst/>
            </a:prstGeom>
            <a:solidFill>
              <a:srgbClr val="FFFF99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4" name="テキスト ボックス 93"/>
            <p:cNvSpPr txBox="1"/>
            <p:nvPr/>
          </p:nvSpPr>
          <p:spPr>
            <a:xfrm>
              <a:off x="6320898" y="5822674"/>
              <a:ext cx="6799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DFF</a:t>
              </a:r>
              <a:endParaRPr kumimoji="1" lang="ja-JP" altLang="en-US" sz="2000" dirty="0"/>
            </a:p>
          </p:txBody>
        </p:sp>
        <p:sp>
          <p:nvSpPr>
            <p:cNvPr id="95" name="正方形/長方形 94"/>
            <p:cNvSpPr/>
            <p:nvPr/>
          </p:nvSpPr>
          <p:spPr bwMode="auto">
            <a:xfrm>
              <a:off x="6210264" y="5251170"/>
              <a:ext cx="933503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6" name="正方形/長方形 95"/>
            <p:cNvSpPr/>
            <p:nvPr/>
          </p:nvSpPr>
          <p:spPr bwMode="auto">
            <a:xfrm>
              <a:off x="6210264" y="6403702"/>
              <a:ext cx="933503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97" name="Text Box 122"/>
            <p:cNvSpPr txBox="1">
              <a:spLocks noChangeArrowheads="1"/>
            </p:cNvSpPr>
            <p:nvPr/>
          </p:nvSpPr>
          <p:spPr bwMode="auto">
            <a:xfrm>
              <a:off x="4500562" y="5179732"/>
              <a:ext cx="866241" cy="46384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400" b="1" dirty="0" smtClean="0">
                  <a:latin typeface="Arial" pitchFamily="34" charset="0"/>
                  <a:cs typeface="Arial" pitchFamily="34" charset="0"/>
                </a:rPr>
                <a:t>GND</a:t>
              </a:r>
              <a:endParaRPr lang="en-US" altLang="ja-JP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Text Box 122"/>
            <p:cNvSpPr txBox="1">
              <a:spLocks noChangeArrowheads="1"/>
            </p:cNvSpPr>
            <p:nvPr/>
          </p:nvSpPr>
          <p:spPr bwMode="auto">
            <a:xfrm>
              <a:off x="4500562" y="6322740"/>
              <a:ext cx="832577" cy="46384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400" b="1" dirty="0" smtClean="0">
                  <a:latin typeface="Arial" pitchFamily="34" charset="0"/>
                  <a:cs typeface="Arial" pitchFamily="34" charset="0"/>
                </a:rPr>
                <a:t>VDD</a:t>
              </a:r>
              <a:endParaRPr lang="en-US" altLang="ja-JP" sz="24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0" name="直線コネクタ 99"/>
            <p:cNvCxnSpPr/>
            <p:nvPr/>
          </p:nvCxnSpPr>
          <p:spPr bwMode="auto">
            <a:xfrm rot="5400000">
              <a:off x="5750728" y="3607596"/>
              <a:ext cx="357190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1" name="直線コネクタ 100"/>
            <p:cNvCxnSpPr/>
            <p:nvPr/>
          </p:nvCxnSpPr>
          <p:spPr bwMode="auto">
            <a:xfrm rot="5400000">
              <a:off x="6322231" y="3607596"/>
              <a:ext cx="357190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2" name="直線コネクタ 101"/>
            <p:cNvCxnSpPr/>
            <p:nvPr/>
          </p:nvCxnSpPr>
          <p:spPr bwMode="auto">
            <a:xfrm rot="16200000" flipV="1">
              <a:off x="5679289" y="6393677"/>
              <a:ext cx="357190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3" name="直線コネクタ 102"/>
            <p:cNvCxnSpPr/>
            <p:nvPr/>
          </p:nvCxnSpPr>
          <p:spPr bwMode="auto">
            <a:xfrm rot="16200000" flipV="1">
              <a:off x="6546860" y="6393678"/>
              <a:ext cx="357190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4" name="直線コネクタ 103"/>
            <p:cNvCxnSpPr/>
            <p:nvPr/>
          </p:nvCxnSpPr>
          <p:spPr bwMode="auto">
            <a:xfrm rot="5400000" flipH="1" flipV="1">
              <a:off x="5786447" y="4572007"/>
              <a:ext cx="428628" cy="2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直線コネクタ 104"/>
            <p:cNvCxnSpPr/>
            <p:nvPr/>
          </p:nvCxnSpPr>
          <p:spPr bwMode="auto">
            <a:xfrm rot="5400000" flipH="1" flipV="1">
              <a:off x="6322232" y="4607726"/>
              <a:ext cx="500066" cy="3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4" name="直線コネクタ 113"/>
            <p:cNvCxnSpPr/>
            <p:nvPr/>
          </p:nvCxnSpPr>
          <p:spPr bwMode="auto">
            <a:xfrm rot="16200000" flipH="1">
              <a:off x="5607853" y="5393544"/>
              <a:ext cx="500062" cy="1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5" name="直線コネクタ 114"/>
            <p:cNvCxnSpPr/>
            <p:nvPr/>
          </p:nvCxnSpPr>
          <p:spPr bwMode="auto">
            <a:xfrm rot="5400000">
              <a:off x="6465109" y="5393545"/>
              <a:ext cx="500064" cy="2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16" name="グループ化 98"/>
          <p:cNvGrpSpPr/>
          <p:nvPr/>
        </p:nvGrpSpPr>
        <p:grpSpPr>
          <a:xfrm>
            <a:off x="4500562" y="3357562"/>
            <a:ext cx="2643206" cy="3571900"/>
            <a:chOff x="4500562" y="3214686"/>
            <a:chExt cx="2643206" cy="3571900"/>
          </a:xfrm>
        </p:grpSpPr>
        <p:sp>
          <p:nvSpPr>
            <p:cNvPr id="117" name="正方形/長方形 116"/>
            <p:cNvSpPr/>
            <p:nvPr/>
          </p:nvSpPr>
          <p:spPr bwMode="auto">
            <a:xfrm>
              <a:off x="5567323" y="3321342"/>
              <a:ext cx="642942" cy="142876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18" name="テキスト ボックス 117"/>
            <p:cNvSpPr txBox="1"/>
            <p:nvPr/>
          </p:nvSpPr>
          <p:spPr>
            <a:xfrm>
              <a:off x="5587073" y="3892846"/>
              <a:ext cx="5517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OR</a:t>
              </a:r>
              <a:endParaRPr kumimoji="1" lang="ja-JP" altLang="en-US" sz="2000" dirty="0"/>
            </a:p>
          </p:txBody>
        </p:sp>
        <p:sp>
          <p:nvSpPr>
            <p:cNvPr id="119" name="正方形/長方形 118"/>
            <p:cNvSpPr/>
            <p:nvPr/>
          </p:nvSpPr>
          <p:spPr bwMode="auto">
            <a:xfrm>
              <a:off x="5567323" y="3321342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20" name="正方形/長方形 119"/>
            <p:cNvSpPr/>
            <p:nvPr/>
          </p:nvSpPr>
          <p:spPr bwMode="auto">
            <a:xfrm>
              <a:off x="5567323" y="4473874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21" name="正方形/長方形 120"/>
            <p:cNvSpPr/>
            <p:nvPr/>
          </p:nvSpPr>
          <p:spPr bwMode="auto">
            <a:xfrm>
              <a:off x="6210265" y="3321342"/>
              <a:ext cx="642942" cy="142876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22" name="テキスト ボックス 121"/>
            <p:cNvSpPr txBox="1"/>
            <p:nvPr/>
          </p:nvSpPr>
          <p:spPr>
            <a:xfrm>
              <a:off x="6143636" y="3892846"/>
              <a:ext cx="7617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AND</a:t>
              </a:r>
              <a:endParaRPr kumimoji="1" lang="ja-JP" altLang="en-US" sz="2000" dirty="0"/>
            </a:p>
          </p:txBody>
        </p:sp>
        <p:sp>
          <p:nvSpPr>
            <p:cNvPr id="123" name="正方形/長方形 122"/>
            <p:cNvSpPr/>
            <p:nvPr/>
          </p:nvSpPr>
          <p:spPr bwMode="auto">
            <a:xfrm>
              <a:off x="6210265" y="3321342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24" name="正方形/長方形 123"/>
            <p:cNvSpPr/>
            <p:nvPr/>
          </p:nvSpPr>
          <p:spPr bwMode="auto">
            <a:xfrm>
              <a:off x="6210265" y="4473872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25" name="Text Box 122"/>
            <p:cNvSpPr txBox="1">
              <a:spLocks noChangeArrowheads="1"/>
            </p:cNvSpPr>
            <p:nvPr/>
          </p:nvSpPr>
          <p:spPr bwMode="auto">
            <a:xfrm>
              <a:off x="4500562" y="3214686"/>
              <a:ext cx="832577" cy="46384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400" b="1" dirty="0" smtClean="0">
                  <a:latin typeface="Arial" pitchFamily="34" charset="0"/>
                  <a:cs typeface="Arial" pitchFamily="34" charset="0"/>
                </a:rPr>
                <a:t>VDD</a:t>
              </a:r>
              <a:endParaRPr lang="en-US" altLang="ja-JP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6" name="Text Box 122"/>
            <p:cNvSpPr txBox="1">
              <a:spLocks noChangeArrowheads="1"/>
            </p:cNvSpPr>
            <p:nvPr/>
          </p:nvSpPr>
          <p:spPr bwMode="auto">
            <a:xfrm>
              <a:off x="4500562" y="4357694"/>
              <a:ext cx="866241" cy="46384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400" b="1" dirty="0" smtClean="0">
                  <a:latin typeface="Arial" pitchFamily="34" charset="0"/>
                  <a:cs typeface="Arial" pitchFamily="34" charset="0"/>
                </a:rPr>
                <a:t>GND</a:t>
              </a:r>
              <a:endParaRPr lang="en-US" altLang="ja-JP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5" name="正方形/長方形 144"/>
            <p:cNvSpPr/>
            <p:nvPr/>
          </p:nvSpPr>
          <p:spPr bwMode="auto">
            <a:xfrm>
              <a:off x="5567323" y="5251170"/>
              <a:ext cx="642942" cy="142876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46" name="テキスト ボックス 145"/>
            <p:cNvSpPr txBox="1"/>
            <p:nvPr/>
          </p:nvSpPr>
          <p:spPr>
            <a:xfrm>
              <a:off x="5572132" y="5822674"/>
              <a:ext cx="6960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INV</a:t>
              </a:r>
              <a:endParaRPr kumimoji="1" lang="ja-JP" altLang="en-US" sz="2000" dirty="0"/>
            </a:p>
          </p:txBody>
        </p:sp>
        <p:sp>
          <p:nvSpPr>
            <p:cNvPr id="147" name="正方形/長方形 146"/>
            <p:cNvSpPr/>
            <p:nvPr/>
          </p:nvSpPr>
          <p:spPr bwMode="auto">
            <a:xfrm>
              <a:off x="5567323" y="5251170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48" name="正方形/長方形 147"/>
            <p:cNvSpPr/>
            <p:nvPr/>
          </p:nvSpPr>
          <p:spPr bwMode="auto">
            <a:xfrm>
              <a:off x="5567323" y="6403702"/>
              <a:ext cx="642942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49" name="正方形/長方形 148"/>
            <p:cNvSpPr/>
            <p:nvPr/>
          </p:nvSpPr>
          <p:spPr bwMode="auto">
            <a:xfrm>
              <a:off x="6210264" y="5251170"/>
              <a:ext cx="933504" cy="142876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50" name="テキスト ボックス 149"/>
            <p:cNvSpPr txBox="1"/>
            <p:nvPr/>
          </p:nvSpPr>
          <p:spPr>
            <a:xfrm>
              <a:off x="6320898" y="5822674"/>
              <a:ext cx="67999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/>
                <a:t>DFF</a:t>
              </a:r>
              <a:endParaRPr kumimoji="1" lang="ja-JP" altLang="en-US" sz="2000" dirty="0"/>
            </a:p>
          </p:txBody>
        </p:sp>
        <p:sp>
          <p:nvSpPr>
            <p:cNvPr id="151" name="正方形/長方形 150"/>
            <p:cNvSpPr/>
            <p:nvPr/>
          </p:nvSpPr>
          <p:spPr bwMode="auto">
            <a:xfrm>
              <a:off x="6210264" y="5251170"/>
              <a:ext cx="933503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52" name="正方形/長方形 151"/>
            <p:cNvSpPr/>
            <p:nvPr/>
          </p:nvSpPr>
          <p:spPr bwMode="auto">
            <a:xfrm>
              <a:off x="6210264" y="6403702"/>
              <a:ext cx="933503" cy="2762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53" name="Text Box 122"/>
            <p:cNvSpPr txBox="1">
              <a:spLocks noChangeArrowheads="1"/>
            </p:cNvSpPr>
            <p:nvPr/>
          </p:nvSpPr>
          <p:spPr bwMode="auto">
            <a:xfrm>
              <a:off x="4500562" y="5179732"/>
              <a:ext cx="866241" cy="46384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400" b="1" dirty="0" smtClean="0">
                  <a:latin typeface="Arial" pitchFamily="34" charset="0"/>
                  <a:cs typeface="Arial" pitchFamily="34" charset="0"/>
                </a:rPr>
                <a:t>GND</a:t>
              </a:r>
              <a:endParaRPr lang="en-US" altLang="ja-JP" sz="2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4" name="Text Box 122"/>
            <p:cNvSpPr txBox="1">
              <a:spLocks noChangeArrowheads="1"/>
            </p:cNvSpPr>
            <p:nvPr/>
          </p:nvSpPr>
          <p:spPr bwMode="auto">
            <a:xfrm>
              <a:off x="4500562" y="6322740"/>
              <a:ext cx="832577" cy="46384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400" b="1" dirty="0" smtClean="0">
                  <a:latin typeface="Arial" pitchFamily="34" charset="0"/>
                  <a:cs typeface="Arial" pitchFamily="34" charset="0"/>
                </a:rPr>
                <a:t>VDD</a:t>
              </a:r>
              <a:endParaRPr lang="en-US" altLang="ja-JP" sz="24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55" name="直線コネクタ 154"/>
            <p:cNvCxnSpPr/>
            <p:nvPr/>
          </p:nvCxnSpPr>
          <p:spPr bwMode="auto">
            <a:xfrm rot="5400000">
              <a:off x="5750728" y="3607596"/>
              <a:ext cx="357190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6" name="直線コネクタ 155"/>
            <p:cNvCxnSpPr/>
            <p:nvPr/>
          </p:nvCxnSpPr>
          <p:spPr bwMode="auto">
            <a:xfrm rot="5400000">
              <a:off x="6322231" y="3607596"/>
              <a:ext cx="357190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7" name="直線コネクタ 156"/>
            <p:cNvCxnSpPr/>
            <p:nvPr/>
          </p:nvCxnSpPr>
          <p:spPr bwMode="auto">
            <a:xfrm rot="16200000" flipV="1">
              <a:off x="5679289" y="6393677"/>
              <a:ext cx="357190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8" name="直線コネクタ 157"/>
            <p:cNvCxnSpPr/>
            <p:nvPr/>
          </p:nvCxnSpPr>
          <p:spPr bwMode="auto">
            <a:xfrm rot="16200000" flipV="1">
              <a:off x="6546860" y="6393678"/>
              <a:ext cx="357190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9" name="直線コネクタ 158"/>
            <p:cNvCxnSpPr/>
            <p:nvPr/>
          </p:nvCxnSpPr>
          <p:spPr bwMode="auto">
            <a:xfrm rot="5400000" flipH="1" flipV="1">
              <a:off x="5715009" y="4643445"/>
              <a:ext cx="571504" cy="2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0" name="直線コネクタ 159"/>
            <p:cNvCxnSpPr/>
            <p:nvPr/>
          </p:nvCxnSpPr>
          <p:spPr bwMode="auto">
            <a:xfrm rot="5400000" flipH="1" flipV="1">
              <a:off x="6322232" y="4607726"/>
              <a:ext cx="500066" cy="3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1" name="直線コネクタ 160"/>
            <p:cNvCxnSpPr/>
            <p:nvPr/>
          </p:nvCxnSpPr>
          <p:spPr bwMode="auto">
            <a:xfrm rot="16200000" flipH="1">
              <a:off x="5607853" y="5393544"/>
              <a:ext cx="500062" cy="1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2" name="直線コネクタ 161"/>
            <p:cNvCxnSpPr/>
            <p:nvPr/>
          </p:nvCxnSpPr>
          <p:spPr bwMode="auto">
            <a:xfrm rot="5400000">
              <a:off x="6465109" y="5393545"/>
              <a:ext cx="500064" cy="2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コンテンツ プレースホルダ 13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772556" cy="5638800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Each router component (e.g., input port) works independently each other</a:t>
            </a:r>
          </a:p>
          <a:p>
            <a:pPr lvl="1"/>
            <a:r>
              <a:rPr lang="en-US" altLang="ja-JP" dirty="0" smtClean="0"/>
              <a:t>Fine-grain approach has more opportunities to sleep</a:t>
            </a:r>
          </a:p>
        </p:txBody>
      </p:sp>
      <p:sp>
        <p:nvSpPr>
          <p:cNvPr id="10248" name="Rectangle 2"/>
          <p:cNvSpPr>
            <a:spLocks noChangeArrowheads="1"/>
          </p:cNvSpPr>
          <p:nvPr/>
        </p:nvSpPr>
        <p:spPr bwMode="auto">
          <a:xfrm>
            <a:off x="2143108" y="2357430"/>
            <a:ext cx="5213395" cy="4429133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252" name="Rectangle 47"/>
          <p:cNvSpPr>
            <a:spLocks noChangeArrowheads="1"/>
          </p:cNvSpPr>
          <p:nvPr/>
        </p:nvSpPr>
        <p:spPr bwMode="auto">
          <a:xfrm>
            <a:off x="4572000" y="2469818"/>
            <a:ext cx="2000264" cy="459116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10253" name="Text Box 48"/>
          <p:cNvSpPr txBox="1">
            <a:spLocks noChangeArrowheads="1"/>
          </p:cNvSpPr>
          <p:nvPr/>
        </p:nvSpPr>
        <p:spPr bwMode="auto">
          <a:xfrm>
            <a:off x="4919674" y="2527297"/>
            <a:ext cx="129540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ARBITER</a:t>
            </a:r>
          </a:p>
        </p:txBody>
      </p:sp>
      <p:sp>
        <p:nvSpPr>
          <p:cNvPr id="10254" name="Line 54"/>
          <p:cNvSpPr>
            <a:spLocks noChangeShapeType="1"/>
          </p:cNvSpPr>
          <p:nvPr/>
        </p:nvSpPr>
        <p:spPr bwMode="auto">
          <a:xfrm>
            <a:off x="1819250" y="3238500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55" name="Text Box 55"/>
          <p:cNvSpPr txBox="1">
            <a:spLocks noChangeArrowheads="1"/>
          </p:cNvSpPr>
          <p:nvPr/>
        </p:nvSpPr>
        <p:spPr bwMode="auto">
          <a:xfrm>
            <a:off x="1211237" y="3027363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0256" name="Text Box 56"/>
          <p:cNvSpPr txBox="1">
            <a:spLocks noChangeArrowheads="1"/>
          </p:cNvSpPr>
          <p:nvPr/>
        </p:nvSpPr>
        <p:spPr bwMode="auto">
          <a:xfrm>
            <a:off x="1211237" y="3778250"/>
            <a:ext cx="4381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10257" name="Text Box 57"/>
          <p:cNvSpPr txBox="1">
            <a:spLocks noChangeArrowheads="1"/>
          </p:cNvSpPr>
          <p:nvPr/>
        </p:nvSpPr>
        <p:spPr bwMode="auto">
          <a:xfrm>
            <a:off x="1211237" y="4540250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10258" name="Text Box 58"/>
          <p:cNvSpPr txBox="1">
            <a:spLocks noChangeArrowheads="1"/>
          </p:cNvSpPr>
          <p:nvPr/>
        </p:nvSpPr>
        <p:spPr bwMode="auto">
          <a:xfrm>
            <a:off x="1209650" y="5302250"/>
            <a:ext cx="414337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0259" name="Text Box 59"/>
          <p:cNvSpPr txBox="1">
            <a:spLocks noChangeArrowheads="1"/>
          </p:cNvSpPr>
          <p:nvPr/>
        </p:nvSpPr>
        <p:spPr bwMode="auto">
          <a:xfrm>
            <a:off x="928662" y="6064250"/>
            <a:ext cx="923925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10260" name="Text Box 60"/>
          <p:cNvSpPr txBox="1">
            <a:spLocks noChangeArrowheads="1"/>
          </p:cNvSpPr>
          <p:nvPr/>
        </p:nvSpPr>
        <p:spPr bwMode="auto">
          <a:xfrm>
            <a:off x="7753378" y="3016250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0261" name="Text Box 61"/>
          <p:cNvSpPr txBox="1">
            <a:spLocks noChangeArrowheads="1"/>
          </p:cNvSpPr>
          <p:nvPr/>
        </p:nvSpPr>
        <p:spPr bwMode="auto">
          <a:xfrm>
            <a:off x="7753378" y="3767138"/>
            <a:ext cx="4381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10262" name="Text Box 62"/>
          <p:cNvSpPr txBox="1">
            <a:spLocks noChangeArrowheads="1"/>
          </p:cNvSpPr>
          <p:nvPr/>
        </p:nvSpPr>
        <p:spPr bwMode="auto">
          <a:xfrm>
            <a:off x="7753378" y="4529138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Y+</a:t>
            </a:r>
          </a:p>
        </p:txBody>
      </p:sp>
      <p:sp>
        <p:nvSpPr>
          <p:cNvPr id="10263" name="Text Box 63"/>
          <p:cNvSpPr txBox="1">
            <a:spLocks noChangeArrowheads="1"/>
          </p:cNvSpPr>
          <p:nvPr/>
        </p:nvSpPr>
        <p:spPr bwMode="auto">
          <a:xfrm>
            <a:off x="7751791" y="5291138"/>
            <a:ext cx="414337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0264" name="Text Box 64"/>
          <p:cNvSpPr txBox="1">
            <a:spLocks noChangeArrowheads="1"/>
          </p:cNvSpPr>
          <p:nvPr/>
        </p:nvSpPr>
        <p:spPr bwMode="auto">
          <a:xfrm>
            <a:off x="7720041" y="6053138"/>
            <a:ext cx="923925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CORE</a:t>
            </a:r>
          </a:p>
        </p:txBody>
      </p:sp>
      <p:sp>
        <p:nvSpPr>
          <p:cNvPr id="10276" name="Line 80"/>
          <p:cNvSpPr>
            <a:spLocks noChangeShapeType="1"/>
          </p:cNvSpPr>
          <p:nvPr/>
        </p:nvSpPr>
        <p:spPr bwMode="auto">
          <a:xfrm>
            <a:off x="1817662" y="4043363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77" name="Line 81"/>
          <p:cNvSpPr>
            <a:spLocks noChangeShapeType="1"/>
          </p:cNvSpPr>
          <p:nvPr/>
        </p:nvSpPr>
        <p:spPr bwMode="auto">
          <a:xfrm>
            <a:off x="1828775" y="4795838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78" name="Line 82"/>
          <p:cNvSpPr>
            <a:spLocks noChangeShapeType="1"/>
          </p:cNvSpPr>
          <p:nvPr/>
        </p:nvSpPr>
        <p:spPr bwMode="auto">
          <a:xfrm>
            <a:off x="1828775" y="5556250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79" name="Line 83"/>
          <p:cNvSpPr>
            <a:spLocks noChangeShapeType="1"/>
          </p:cNvSpPr>
          <p:nvPr/>
        </p:nvSpPr>
        <p:spPr bwMode="auto">
          <a:xfrm>
            <a:off x="1828775" y="6308725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80" name="Line 84"/>
          <p:cNvSpPr>
            <a:spLocks noChangeShapeType="1"/>
          </p:cNvSpPr>
          <p:nvPr/>
        </p:nvSpPr>
        <p:spPr bwMode="auto">
          <a:xfrm flipV="1">
            <a:off x="3371837" y="30861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81" name="Line 85"/>
          <p:cNvSpPr>
            <a:spLocks noChangeShapeType="1"/>
          </p:cNvSpPr>
          <p:nvPr/>
        </p:nvSpPr>
        <p:spPr bwMode="auto">
          <a:xfrm flipV="1">
            <a:off x="3371837" y="3390900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82" name="Line 86"/>
          <p:cNvSpPr>
            <a:spLocks noChangeShapeType="1"/>
          </p:cNvSpPr>
          <p:nvPr/>
        </p:nvSpPr>
        <p:spPr bwMode="auto">
          <a:xfrm flipV="1">
            <a:off x="3368662" y="3890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83" name="Line 87"/>
          <p:cNvSpPr>
            <a:spLocks noChangeShapeType="1"/>
          </p:cNvSpPr>
          <p:nvPr/>
        </p:nvSpPr>
        <p:spPr bwMode="auto">
          <a:xfrm flipV="1">
            <a:off x="3368662" y="4195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84" name="Line 88"/>
          <p:cNvSpPr>
            <a:spLocks noChangeShapeType="1"/>
          </p:cNvSpPr>
          <p:nvPr/>
        </p:nvSpPr>
        <p:spPr bwMode="auto">
          <a:xfrm flipV="1">
            <a:off x="3368662" y="4652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85" name="Line 89"/>
          <p:cNvSpPr>
            <a:spLocks noChangeShapeType="1"/>
          </p:cNvSpPr>
          <p:nvPr/>
        </p:nvSpPr>
        <p:spPr bwMode="auto">
          <a:xfrm flipV="1">
            <a:off x="3368662" y="4957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86" name="Line 90"/>
          <p:cNvSpPr>
            <a:spLocks noChangeShapeType="1"/>
          </p:cNvSpPr>
          <p:nvPr/>
        </p:nvSpPr>
        <p:spPr bwMode="auto">
          <a:xfrm flipV="1">
            <a:off x="3368662" y="5414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87" name="Line 91"/>
          <p:cNvSpPr>
            <a:spLocks noChangeShapeType="1"/>
          </p:cNvSpPr>
          <p:nvPr/>
        </p:nvSpPr>
        <p:spPr bwMode="auto">
          <a:xfrm flipV="1">
            <a:off x="3368662" y="5719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88" name="Line 92"/>
          <p:cNvSpPr>
            <a:spLocks noChangeShapeType="1"/>
          </p:cNvSpPr>
          <p:nvPr/>
        </p:nvSpPr>
        <p:spPr bwMode="auto">
          <a:xfrm flipV="1">
            <a:off x="3368662" y="61769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89" name="Line 93"/>
          <p:cNvSpPr>
            <a:spLocks noChangeShapeType="1"/>
          </p:cNvSpPr>
          <p:nvPr/>
        </p:nvSpPr>
        <p:spPr bwMode="auto">
          <a:xfrm flipV="1">
            <a:off x="3368662" y="648176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90" name="Freeform 94"/>
          <p:cNvSpPr>
            <a:spLocks/>
          </p:cNvSpPr>
          <p:nvPr/>
        </p:nvSpPr>
        <p:spPr bwMode="auto">
          <a:xfrm>
            <a:off x="3730580" y="2913063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0291" name="Line 99"/>
          <p:cNvSpPr>
            <a:spLocks noChangeShapeType="1"/>
          </p:cNvSpPr>
          <p:nvPr/>
        </p:nvSpPr>
        <p:spPr bwMode="auto">
          <a:xfrm>
            <a:off x="4073513" y="3238500"/>
            <a:ext cx="423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92" name="Line 100"/>
          <p:cNvSpPr>
            <a:spLocks noChangeShapeType="1"/>
          </p:cNvSpPr>
          <p:nvPr/>
        </p:nvSpPr>
        <p:spPr bwMode="auto">
          <a:xfrm>
            <a:off x="4062400" y="4022725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93" name="Line 101"/>
          <p:cNvSpPr>
            <a:spLocks noChangeShapeType="1"/>
          </p:cNvSpPr>
          <p:nvPr/>
        </p:nvSpPr>
        <p:spPr bwMode="auto">
          <a:xfrm>
            <a:off x="4062400" y="479583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94" name="Line 102"/>
          <p:cNvSpPr>
            <a:spLocks noChangeShapeType="1"/>
          </p:cNvSpPr>
          <p:nvPr/>
        </p:nvSpPr>
        <p:spPr bwMode="auto">
          <a:xfrm>
            <a:off x="4062400" y="5580063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295" name="Line 103"/>
          <p:cNvSpPr>
            <a:spLocks noChangeShapeType="1"/>
          </p:cNvSpPr>
          <p:nvPr/>
        </p:nvSpPr>
        <p:spPr bwMode="auto">
          <a:xfrm>
            <a:off x="4062400" y="631983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306" name="Freeform 94"/>
          <p:cNvSpPr>
            <a:spLocks/>
          </p:cNvSpPr>
          <p:nvPr/>
        </p:nvSpPr>
        <p:spPr bwMode="auto">
          <a:xfrm>
            <a:off x="3730580" y="3729038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0307" name="Freeform 94"/>
          <p:cNvSpPr>
            <a:spLocks/>
          </p:cNvSpPr>
          <p:nvPr/>
        </p:nvSpPr>
        <p:spPr bwMode="auto">
          <a:xfrm>
            <a:off x="3730580" y="4514850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0308" name="Freeform 94"/>
          <p:cNvSpPr>
            <a:spLocks/>
          </p:cNvSpPr>
          <p:nvPr/>
        </p:nvSpPr>
        <p:spPr bwMode="auto">
          <a:xfrm>
            <a:off x="3730580" y="5270500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0309" name="Freeform 94"/>
          <p:cNvSpPr>
            <a:spLocks/>
          </p:cNvSpPr>
          <p:nvPr/>
        </p:nvSpPr>
        <p:spPr bwMode="auto">
          <a:xfrm>
            <a:off x="3730580" y="6015038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0310" name="Rectangle 38"/>
          <p:cNvSpPr>
            <a:spLocks noChangeArrowheads="1"/>
          </p:cNvSpPr>
          <p:nvPr/>
        </p:nvSpPr>
        <p:spPr bwMode="auto">
          <a:xfrm>
            <a:off x="2587579" y="321468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12" name="Rectangle 38"/>
          <p:cNvSpPr>
            <a:spLocks noChangeArrowheads="1"/>
          </p:cNvSpPr>
          <p:nvPr/>
        </p:nvSpPr>
        <p:spPr bwMode="auto">
          <a:xfrm>
            <a:off x="2760617" y="32146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14" name="Rectangle 38"/>
          <p:cNvSpPr>
            <a:spLocks noChangeArrowheads="1"/>
          </p:cNvSpPr>
          <p:nvPr/>
        </p:nvSpPr>
        <p:spPr bwMode="auto">
          <a:xfrm>
            <a:off x="2935242" y="32146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3" name="グループ化 135"/>
          <p:cNvGrpSpPr/>
          <p:nvPr/>
        </p:nvGrpSpPr>
        <p:grpSpPr>
          <a:xfrm>
            <a:off x="2587579" y="2857498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025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31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313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315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0316" name="Rectangle 38"/>
          <p:cNvSpPr>
            <a:spLocks noChangeArrowheads="1"/>
          </p:cNvSpPr>
          <p:nvPr/>
        </p:nvSpPr>
        <p:spPr bwMode="auto">
          <a:xfrm>
            <a:off x="3108279" y="321468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17" name="Rectangle 38"/>
          <p:cNvSpPr>
            <a:spLocks noChangeArrowheads="1"/>
          </p:cNvSpPr>
          <p:nvPr/>
        </p:nvSpPr>
        <p:spPr bwMode="auto">
          <a:xfrm>
            <a:off x="2587579" y="3643313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18" name="Rectangle 38"/>
          <p:cNvSpPr>
            <a:spLocks noChangeArrowheads="1"/>
          </p:cNvSpPr>
          <p:nvPr/>
        </p:nvSpPr>
        <p:spPr bwMode="auto">
          <a:xfrm>
            <a:off x="2587579" y="400050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19" name="Rectangle 38"/>
          <p:cNvSpPr>
            <a:spLocks noChangeArrowheads="1"/>
          </p:cNvSpPr>
          <p:nvPr/>
        </p:nvSpPr>
        <p:spPr bwMode="auto">
          <a:xfrm>
            <a:off x="2760617" y="36433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20" name="Rectangle 38"/>
          <p:cNvSpPr>
            <a:spLocks noChangeArrowheads="1"/>
          </p:cNvSpPr>
          <p:nvPr/>
        </p:nvSpPr>
        <p:spPr bwMode="auto">
          <a:xfrm>
            <a:off x="2760617" y="40005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21" name="Rectangle 38"/>
          <p:cNvSpPr>
            <a:spLocks noChangeArrowheads="1"/>
          </p:cNvSpPr>
          <p:nvPr/>
        </p:nvSpPr>
        <p:spPr bwMode="auto">
          <a:xfrm>
            <a:off x="2935242" y="36433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22" name="Rectangle 38"/>
          <p:cNvSpPr>
            <a:spLocks noChangeArrowheads="1"/>
          </p:cNvSpPr>
          <p:nvPr/>
        </p:nvSpPr>
        <p:spPr bwMode="auto">
          <a:xfrm>
            <a:off x="2935242" y="40005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23" name="Rectangle 38"/>
          <p:cNvSpPr>
            <a:spLocks noChangeArrowheads="1"/>
          </p:cNvSpPr>
          <p:nvPr/>
        </p:nvSpPr>
        <p:spPr bwMode="auto">
          <a:xfrm>
            <a:off x="3108279" y="3643313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24" name="Rectangle 38"/>
          <p:cNvSpPr>
            <a:spLocks noChangeArrowheads="1"/>
          </p:cNvSpPr>
          <p:nvPr/>
        </p:nvSpPr>
        <p:spPr bwMode="auto">
          <a:xfrm>
            <a:off x="3108279" y="400050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25" name="Rectangle 38"/>
          <p:cNvSpPr>
            <a:spLocks noChangeArrowheads="1"/>
          </p:cNvSpPr>
          <p:nvPr/>
        </p:nvSpPr>
        <p:spPr bwMode="auto">
          <a:xfrm>
            <a:off x="2587579" y="4429125"/>
            <a:ext cx="173038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26" name="Rectangle 38"/>
          <p:cNvSpPr>
            <a:spLocks noChangeArrowheads="1"/>
          </p:cNvSpPr>
          <p:nvPr/>
        </p:nvSpPr>
        <p:spPr bwMode="auto">
          <a:xfrm>
            <a:off x="2587579" y="4786313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27" name="Rectangle 38"/>
          <p:cNvSpPr>
            <a:spLocks noChangeArrowheads="1"/>
          </p:cNvSpPr>
          <p:nvPr/>
        </p:nvSpPr>
        <p:spPr bwMode="auto">
          <a:xfrm>
            <a:off x="2760617" y="4429125"/>
            <a:ext cx="173037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28" name="Rectangle 38"/>
          <p:cNvSpPr>
            <a:spLocks noChangeArrowheads="1"/>
          </p:cNvSpPr>
          <p:nvPr/>
        </p:nvSpPr>
        <p:spPr bwMode="auto">
          <a:xfrm>
            <a:off x="2760617" y="47863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29" name="Rectangle 38"/>
          <p:cNvSpPr>
            <a:spLocks noChangeArrowheads="1"/>
          </p:cNvSpPr>
          <p:nvPr/>
        </p:nvSpPr>
        <p:spPr bwMode="auto">
          <a:xfrm>
            <a:off x="2935242" y="4429125"/>
            <a:ext cx="173037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30" name="Rectangle 38"/>
          <p:cNvSpPr>
            <a:spLocks noChangeArrowheads="1"/>
          </p:cNvSpPr>
          <p:nvPr/>
        </p:nvSpPr>
        <p:spPr bwMode="auto">
          <a:xfrm>
            <a:off x="2935242" y="47863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31" name="Rectangle 38"/>
          <p:cNvSpPr>
            <a:spLocks noChangeArrowheads="1"/>
          </p:cNvSpPr>
          <p:nvPr/>
        </p:nvSpPr>
        <p:spPr bwMode="auto">
          <a:xfrm>
            <a:off x="3108279" y="4429125"/>
            <a:ext cx="173038" cy="3571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32" name="Rectangle 38"/>
          <p:cNvSpPr>
            <a:spLocks noChangeArrowheads="1"/>
          </p:cNvSpPr>
          <p:nvPr/>
        </p:nvSpPr>
        <p:spPr bwMode="auto">
          <a:xfrm>
            <a:off x="3108279" y="4786313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33" name="Rectangle 38"/>
          <p:cNvSpPr>
            <a:spLocks noChangeArrowheads="1"/>
          </p:cNvSpPr>
          <p:nvPr/>
        </p:nvSpPr>
        <p:spPr bwMode="auto">
          <a:xfrm>
            <a:off x="2587579" y="521493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34" name="Rectangle 38"/>
          <p:cNvSpPr>
            <a:spLocks noChangeArrowheads="1"/>
          </p:cNvSpPr>
          <p:nvPr/>
        </p:nvSpPr>
        <p:spPr bwMode="auto">
          <a:xfrm>
            <a:off x="2587579" y="5572125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35" name="Rectangle 38"/>
          <p:cNvSpPr>
            <a:spLocks noChangeArrowheads="1"/>
          </p:cNvSpPr>
          <p:nvPr/>
        </p:nvSpPr>
        <p:spPr bwMode="auto">
          <a:xfrm>
            <a:off x="2760617" y="521493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36" name="Rectangle 38"/>
          <p:cNvSpPr>
            <a:spLocks noChangeArrowheads="1"/>
          </p:cNvSpPr>
          <p:nvPr/>
        </p:nvSpPr>
        <p:spPr bwMode="auto">
          <a:xfrm>
            <a:off x="2760617" y="55721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37" name="Rectangle 38"/>
          <p:cNvSpPr>
            <a:spLocks noChangeArrowheads="1"/>
          </p:cNvSpPr>
          <p:nvPr/>
        </p:nvSpPr>
        <p:spPr bwMode="auto">
          <a:xfrm>
            <a:off x="2935242" y="521493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38" name="Rectangle 38"/>
          <p:cNvSpPr>
            <a:spLocks noChangeArrowheads="1"/>
          </p:cNvSpPr>
          <p:nvPr/>
        </p:nvSpPr>
        <p:spPr bwMode="auto">
          <a:xfrm>
            <a:off x="2935242" y="55721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39" name="Rectangle 38"/>
          <p:cNvSpPr>
            <a:spLocks noChangeArrowheads="1"/>
          </p:cNvSpPr>
          <p:nvPr/>
        </p:nvSpPr>
        <p:spPr bwMode="auto">
          <a:xfrm>
            <a:off x="3108279" y="5214938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40" name="Rectangle 38"/>
          <p:cNvSpPr>
            <a:spLocks noChangeArrowheads="1"/>
          </p:cNvSpPr>
          <p:nvPr/>
        </p:nvSpPr>
        <p:spPr bwMode="auto">
          <a:xfrm>
            <a:off x="3108279" y="5572125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41" name="Rectangle 38"/>
          <p:cNvSpPr>
            <a:spLocks noChangeArrowheads="1"/>
          </p:cNvSpPr>
          <p:nvPr/>
        </p:nvSpPr>
        <p:spPr bwMode="auto">
          <a:xfrm>
            <a:off x="2587579" y="600075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42" name="Rectangle 38"/>
          <p:cNvSpPr>
            <a:spLocks noChangeArrowheads="1"/>
          </p:cNvSpPr>
          <p:nvPr/>
        </p:nvSpPr>
        <p:spPr bwMode="auto">
          <a:xfrm>
            <a:off x="2587579" y="6357938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43" name="Rectangle 38"/>
          <p:cNvSpPr>
            <a:spLocks noChangeArrowheads="1"/>
          </p:cNvSpPr>
          <p:nvPr/>
        </p:nvSpPr>
        <p:spPr bwMode="auto">
          <a:xfrm>
            <a:off x="2760617" y="600075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44" name="Rectangle 38"/>
          <p:cNvSpPr>
            <a:spLocks noChangeArrowheads="1"/>
          </p:cNvSpPr>
          <p:nvPr/>
        </p:nvSpPr>
        <p:spPr bwMode="auto">
          <a:xfrm>
            <a:off x="2760617" y="635793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45" name="Rectangle 38"/>
          <p:cNvSpPr>
            <a:spLocks noChangeArrowheads="1"/>
          </p:cNvSpPr>
          <p:nvPr/>
        </p:nvSpPr>
        <p:spPr bwMode="auto">
          <a:xfrm>
            <a:off x="2935242" y="600075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46" name="Rectangle 38"/>
          <p:cNvSpPr>
            <a:spLocks noChangeArrowheads="1"/>
          </p:cNvSpPr>
          <p:nvPr/>
        </p:nvSpPr>
        <p:spPr bwMode="auto">
          <a:xfrm>
            <a:off x="2935242" y="6357938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47" name="Rectangle 38"/>
          <p:cNvSpPr>
            <a:spLocks noChangeArrowheads="1"/>
          </p:cNvSpPr>
          <p:nvPr/>
        </p:nvSpPr>
        <p:spPr bwMode="auto">
          <a:xfrm>
            <a:off x="3108279" y="6000750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48" name="Rectangle 38"/>
          <p:cNvSpPr>
            <a:spLocks noChangeArrowheads="1"/>
          </p:cNvSpPr>
          <p:nvPr/>
        </p:nvSpPr>
        <p:spPr bwMode="auto">
          <a:xfrm>
            <a:off x="3108279" y="6357938"/>
            <a:ext cx="173038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49" name="Rectangle 38"/>
          <p:cNvSpPr>
            <a:spLocks noChangeArrowheads="1"/>
          </p:cNvSpPr>
          <p:nvPr/>
        </p:nvSpPr>
        <p:spPr bwMode="auto">
          <a:xfrm>
            <a:off x="6897716" y="5357813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50" name="Rectangle 38"/>
          <p:cNvSpPr>
            <a:spLocks noChangeArrowheads="1"/>
          </p:cNvSpPr>
          <p:nvPr/>
        </p:nvSpPr>
        <p:spPr bwMode="auto">
          <a:xfrm>
            <a:off x="6897716" y="6143625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63" name="Rectangle 38"/>
          <p:cNvSpPr>
            <a:spLocks noChangeArrowheads="1"/>
          </p:cNvSpPr>
          <p:nvPr/>
        </p:nvSpPr>
        <p:spPr bwMode="auto">
          <a:xfrm>
            <a:off x="6897716" y="4572000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65" name="Rectangle 38"/>
          <p:cNvSpPr>
            <a:spLocks noChangeArrowheads="1"/>
          </p:cNvSpPr>
          <p:nvPr/>
        </p:nvSpPr>
        <p:spPr bwMode="auto">
          <a:xfrm>
            <a:off x="6897716" y="3071813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66" name="Rectangle 38"/>
          <p:cNvSpPr>
            <a:spLocks noChangeArrowheads="1"/>
          </p:cNvSpPr>
          <p:nvPr/>
        </p:nvSpPr>
        <p:spPr bwMode="auto">
          <a:xfrm>
            <a:off x="6897716" y="378618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4" name="グループ化 136"/>
          <p:cNvGrpSpPr/>
          <p:nvPr/>
        </p:nvGrpSpPr>
        <p:grpSpPr>
          <a:xfrm>
            <a:off x="2587572" y="2857496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139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40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41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42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5" name="グループ化 142"/>
          <p:cNvGrpSpPr/>
          <p:nvPr/>
        </p:nvGrpSpPr>
        <p:grpSpPr>
          <a:xfrm>
            <a:off x="2587572" y="3214686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144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45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46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47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7" name="グループ化 152"/>
          <p:cNvGrpSpPr/>
          <p:nvPr/>
        </p:nvGrpSpPr>
        <p:grpSpPr>
          <a:xfrm>
            <a:off x="2587572" y="4000504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154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55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56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57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10" name="グループ化 167"/>
          <p:cNvGrpSpPr/>
          <p:nvPr/>
        </p:nvGrpSpPr>
        <p:grpSpPr>
          <a:xfrm>
            <a:off x="2587572" y="5214950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169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70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71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72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11" name="グループ化 172"/>
          <p:cNvGrpSpPr/>
          <p:nvPr/>
        </p:nvGrpSpPr>
        <p:grpSpPr>
          <a:xfrm>
            <a:off x="2587572" y="5572140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174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75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76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77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12" name="グループ化 177"/>
          <p:cNvGrpSpPr/>
          <p:nvPr/>
        </p:nvGrpSpPr>
        <p:grpSpPr>
          <a:xfrm>
            <a:off x="2587572" y="6000768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179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0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1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82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90" name="Rectangle 3"/>
          <p:cNvSpPr>
            <a:spLocks noChangeArrowheads="1"/>
          </p:cNvSpPr>
          <p:nvPr/>
        </p:nvSpPr>
        <p:spPr bwMode="auto">
          <a:xfrm>
            <a:off x="4572000" y="3000372"/>
            <a:ext cx="1998705" cy="35719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1" name="Text Box 46"/>
          <p:cNvSpPr txBox="1">
            <a:spLocks noChangeArrowheads="1"/>
          </p:cNvSpPr>
          <p:nvPr/>
        </p:nvSpPr>
        <p:spPr bwMode="auto">
          <a:xfrm>
            <a:off x="4572000" y="5657848"/>
            <a:ext cx="1655762" cy="7096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ja-JP" altLang="en-US" sz="2000" dirty="0">
                <a:cs typeface="Arial" charset="0"/>
              </a:rPr>
              <a:t>5</a:t>
            </a:r>
            <a:r>
              <a:rPr lang="en-US" altLang="ja-JP" sz="2000" dirty="0">
                <a:cs typeface="Arial" charset="0"/>
              </a:rPr>
              <a:t>x5 CROSSBAR</a:t>
            </a:r>
          </a:p>
        </p:txBody>
      </p:sp>
      <p:sp>
        <p:nvSpPr>
          <p:cNvPr id="192" name="Line 104"/>
          <p:cNvSpPr>
            <a:spLocks noChangeShapeType="1"/>
          </p:cNvSpPr>
          <p:nvPr/>
        </p:nvSpPr>
        <p:spPr bwMode="auto">
          <a:xfrm flipH="1">
            <a:off x="4929198" y="3905248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93" name="Line 105"/>
          <p:cNvSpPr>
            <a:spLocks noChangeShapeType="1"/>
          </p:cNvSpPr>
          <p:nvPr/>
        </p:nvSpPr>
        <p:spPr bwMode="auto">
          <a:xfrm>
            <a:off x="4929198" y="3905248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94" name="Line 106"/>
          <p:cNvSpPr>
            <a:spLocks noChangeShapeType="1"/>
          </p:cNvSpPr>
          <p:nvPr/>
        </p:nvSpPr>
        <p:spPr bwMode="auto">
          <a:xfrm>
            <a:off x="4776798" y="55054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95" name="Line 107"/>
          <p:cNvSpPr>
            <a:spLocks noChangeShapeType="1"/>
          </p:cNvSpPr>
          <p:nvPr/>
        </p:nvSpPr>
        <p:spPr bwMode="auto">
          <a:xfrm>
            <a:off x="5919798" y="55054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96" name="Line 108"/>
          <p:cNvSpPr>
            <a:spLocks noChangeShapeType="1"/>
          </p:cNvSpPr>
          <p:nvPr/>
        </p:nvSpPr>
        <p:spPr bwMode="auto">
          <a:xfrm>
            <a:off x="4776798" y="39052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97" name="Line 109"/>
          <p:cNvSpPr>
            <a:spLocks noChangeShapeType="1"/>
          </p:cNvSpPr>
          <p:nvPr/>
        </p:nvSpPr>
        <p:spPr bwMode="auto">
          <a:xfrm>
            <a:off x="5919798" y="3905248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99" name="Rectangle 38"/>
          <p:cNvSpPr>
            <a:spLocks noChangeArrowheads="1"/>
          </p:cNvSpPr>
          <p:nvPr/>
        </p:nvSpPr>
        <p:spPr bwMode="auto">
          <a:xfrm>
            <a:off x="6897734" y="3786190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0" name="Rectangle 38"/>
          <p:cNvSpPr>
            <a:spLocks noChangeArrowheads="1"/>
          </p:cNvSpPr>
          <p:nvPr/>
        </p:nvSpPr>
        <p:spPr bwMode="auto">
          <a:xfrm>
            <a:off x="6897734" y="457200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2" name="Rectangle 38"/>
          <p:cNvSpPr>
            <a:spLocks noChangeArrowheads="1"/>
          </p:cNvSpPr>
          <p:nvPr/>
        </p:nvSpPr>
        <p:spPr bwMode="auto">
          <a:xfrm>
            <a:off x="6897734" y="6143644"/>
            <a:ext cx="173037" cy="3571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0351" name="Line 118"/>
          <p:cNvSpPr>
            <a:spLocks noChangeShapeType="1"/>
          </p:cNvSpPr>
          <p:nvPr/>
        </p:nvSpPr>
        <p:spPr bwMode="auto">
          <a:xfrm>
            <a:off x="6654828" y="5524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352" name="Line 119"/>
          <p:cNvSpPr>
            <a:spLocks noChangeShapeType="1"/>
          </p:cNvSpPr>
          <p:nvPr/>
        </p:nvSpPr>
        <p:spPr bwMode="auto">
          <a:xfrm>
            <a:off x="6654828" y="6286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369" name="Line 115"/>
          <p:cNvSpPr>
            <a:spLocks noChangeShapeType="1"/>
          </p:cNvSpPr>
          <p:nvPr/>
        </p:nvSpPr>
        <p:spPr bwMode="auto">
          <a:xfrm>
            <a:off x="6654828" y="3238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370" name="Line 116"/>
          <p:cNvSpPr>
            <a:spLocks noChangeShapeType="1"/>
          </p:cNvSpPr>
          <p:nvPr/>
        </p:nvSpPr>
        <p:spPr bwMode="auto">
          <a:xfrm>
            <a:off x="6654828" y="4000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0371" name="Line 117"/>
          <p:cNvSpPr>
            <a:spLocks noChangeShapeType="1"/>
          </p:cNvSpPr>
          <p:nvPr/>
        </p:nvSpPr>
        <p:spPr bwMode="auto">
          <a:xfrm>
            <a:off x="6654828" y="4762500"/>
            <a:ext cx="1066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89" name="タイトル 12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Which is better? </a:t>
            </a:r>
            <a:r>
              <a:rPr lang="en-US" altLang="ja-JP" sz="3200" dirty="0" smtClean="0"/>
              <a:t>Coarse or Fine</a:t>
            </a:r>
            <a:endParaRPr kumimoji="1" lang="ja-JP" altLang="en-US" dirty="0"/>
          </a:p>
        </p:txBody>
      </p:sp>
      <p:grpSp>
        <p:nvGrpSpPr>
          <p:cNvPr id="205" name="グループ化 157"/>
          <p:cNvGrpSpPr/>
          <p:nvPr/>
        </p:nvGrpSpPr>
        <p:grpSpPr>
          <a:xfrm>
            <a:off x="2587572" y="4786324"/>
            <a:ext cx="693738" cy="357188"/>
            <a:chOff x="2949575" y="2857500"/>
            <a:chExt cx="693738" cy="357188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06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07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08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209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73" name="Freeform 94"/>
          <p:cNvSpPr>
            <a:spLocks/>
          </p:cNvSpPr>
          <p:nvPr/>
        </p:nvSpPr>
        <p:spPr bwMode="auto">
          <a:xfrm>
            <a:off x="6216631" y="304165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8" name="Freeform 94"/>
          <p:cNvSpPr>
            <a:spLocks/>
          </p:cNvSpPr>
          <p:nvPr/>
        </p:nvSpPr>
        <p:spPr bwMode="auto">
          <a:xfrm>
            <a:off x="6215074" y="4470412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3" name="Freeform 94"/>
          <p:cNvSpPr>
            <a:spLocks/>
          </p:cNvSpPr>
          <p:nvPr/>
        </p:nvSpPr>
        <p:spPr bwMode="auto">
          <a:xfrm>
            <a:off x="6216631" y="375603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4" name="Freeform 94"/>
          <p:cNvSpPr>
            <a:spLocks/>
          </p:cNvSpPr>
          <p:nvPr/>
        </p:nvSpPr>
        <p:spPr bwMode="auto">
          <a:xfrm>
            <a:off x="6215074" y="518479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5" name="Freeform 94"/>
          <p:cNvSpPr>
            <a:spLocks/>
          </p:cNvSpPr>
          <p:nvPr/>
        </p:nvSpPr>
        <p:spPr bwMode="auto">
          <a:xfrm>
            <a:off x="6215074" y="5899171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grpSp>
        <p:nvGrpSpPr>
          <p:cNvPr id="198" name="グループ化 197"/>
          <p:cNvGrpSpPr/>
          <p:nvPr/>
        </p:nvGrpSpPr>
        <p:grpSpPr>
          <a:xfrm>
            <a:off x="357158" y="3357561"/>
            <a:ext cx="7975184" cy="2143141"/>
            <a:chOff x="357158" y="3357561"/>
            <a:chExt cx="7975184" cy="2143141"/>
          </a:xfrm>
        </p:grpSpPr>
        <p:sp>
          <p:nvSpPr>
            <p:cNvPr id="214" name="テキスト ボックス 137"/>
            <p:cNvSpPr txBox="1">
              <a:spLocks noChangeArrowheads="1"/>
            </p:cNvSpPr>
            <p:nvPr/>
          </p:nvSpPr>
          <p:spPr bwMode="auto">
            <a:xfrm>
              <a:off x="357158" y="5010468"/>
              <a:ext cx="1539458" cy="490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 b="1" dirty="0" smtClean="0">
                  <a:solidFill>
                    <a:srgbClr val="FF0000"/>
                  </a:solidFill>
                </a:rPr>
                <a:t>Packet#2</a:t>
              </a:r>
              <a:endParaRPr lang="ja-JP" alt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86" name="フリーフォーム 185"/>
            <p:cNvSpPr/>
            <p:nvPr/>
          </p:nvSpPr>
          <p:spPr bwMode="auto">
            <a:xfrm>
              <a:off x="986319" y="3357561"/>
              <a:ext cx="7346023" cy="2056919"/>
            </a:xfrm>
            <a:custGeom>
              <a:avLst/>
              <a:gdLst>
                <a:gd name="connsiteX0" fmla="*/ 0 w 7346023"/>
                <a:gd name="connsiteY0" fmla="*/ 2198670 h 2198670"/>
                <a:gd name="connsiteX1" fmla="*/ 3585681 w 7346023"/>
                <a:gd name="connsiteY1" fmla="*/ 2188396 h 2198670"/>
                <a:gd name="connsiteX2" fmla="*/ 5229546 w 7346023"/>
                <a:gd name="connsiteY2" fmla="*/ 0 h 2198670"/>
                <a:gd name="connsiteX3" fmla="*/ 7346023 w 7346023"/>
                <a:gd name="connsiteY3" fmla="*/ 0 h 2198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46023" h="2198670">
                  <a:moveTo>
                    <a:pt x="0" y="2198670"/>
                  </a:moveTo>
                  <a:lnTo>
                    <a:pt x="3585681" y="2188396"/>
                  </a:lnTo>
                  <a:lnTo>
                    <a:pt x="5229546" y="0"/>
                  </a:lnTo>
                  <a:lnTo>
                    <a:pt x="7346023" y="0"/>
                  </a:lnTo>
                </a:path>
              </a:pathLst>
            </a:custGeom>
            <a:noFill/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grpSp>
        <p:nvGrpSpPr>
          <p:cNvPr id="188" name="グループ化 187"/>
          <p:cNvGrpSpPr/>
          <p:nvPr/>
        </p:nvGrpSpPr>
        <p:grpSpPr>
          <a:xfrm>
            <a:off x="500034" y="3395666"/>
            <a:ext cx="7832308" cy="1443462"/>
            <a:chOff x="500034" y="3395666"/>
            <a:chExt cx="7832308" cy="1443462"/>
          </a:xfrm>
        </p:grpSpPr>
        <p:sp>
          <p:nvSpPr>
            <p:cNvPr id="211" name="テキスト ボックス 137"/>
            <p:cNvSpPr txBox="1">
              <a:spLocks noChangeArrowheads="1"/>
            </p:cNvSpPr>
            <p:nvPr/>
          </p:nvSpPr>
          <p:spPr bwMode="auto">
            <a:xfrm>
              <a:off x="500034" y="3395666"/>
              <a:ext cx="149159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 b="1" dirty="0" smtClean="0">
                  <a:solidFill>
                    <a:srgbClr val="FF0000"/>
                  </a:solidFill>
                </a:rPr>
                <a:t>Packet#1</a:t>
              </a:r>
              <a:endParaRPr lang="ja-JP" alt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87" name="フリーフォーム 186"/>
            <p:cNvSpPr/>
            <p:nvPr/>
          </p:nvSpPr>
          <p:spPr bwMode="auto">
            <a:xfrm>
              <a:off x="1027416" y="3883631"/>
              <a:ext cx="7304926" cy="955497"/>
            </a:xfrm>
            <a:custGeom>
              <a:avLst/>
              <a:gdLst>
                <a:gd name="connsiteX0" fmla="*/ 0 w 7304926"/>
                <a:gd name="connsiteY0" fmla="*/ 0 h 955497"/>
                <a:gd name="connsiteX1" fmla="*/ 3544584 w 7304926"/>
                <a:gd name="connsiteY1" fmla="*/ 0 h 955497"/>
                <a:gd name="connsiteX2" fmla="*/ 5178175 w 7304926"/>
                <a:gd name="connsiteY2" fmla="*/ 955497 h 955497"/>
                <a:gd name="connsiteX3" fmla="*/ 7304926 w 7304926"/>
                <a:gd name="connsiteY3" fmla="*/ 955497 h 9554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04926" h="955497">
                  <a:moveTo>
                    <a:pt x="0" y="0"/>
                  </a:moveTo>
                  <a:lnTo>
                    <a:pt x="3544584" y="0"/>
                  </a:lnTo>
                  <a:lnTo>
                    <a:pt x="5178175" y="955497"/>
                  </a:lnTo>
                  <a:lnTo>
                    <a:pt x="7304926" y="955497"/>
                  </a:lnTo>
                </a:path>
              </a:pathLst>
            </a:custGeom>
            <a:noFill/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2.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2|9.2|25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0.3|0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9.6|14.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7|26.1|3|12.1|4.3|7.6|3.3|0.5|83.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6|40|18.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6|40|18.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0.5|1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5|1.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1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|11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2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0.8|21.6|2.6|0.9|0.8|9.9|4.2|1.9|3.6|0.4|0.3|0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|6|13|6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9|5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6|2.3|2.2|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3.5|4.7|4.6|2.2|3.8|2.4|2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heme/theme1.xml><?xml version="1.0" encoding="utf-8"?>
<a:theme xmlns:a="http://schemas.openxmlformats.org/drawingml/2006/main" name="nn_presen_en">
  <a:themeElements>
    <a:clrScheme name="">
      <a:dk1>
        <a:srgbClr val="000000"/>
      </a:dk1>
      <a:lt1>
        <a:srgbClr val="CCFFCC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E2FFE2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mic Sans MS" pitchFamily="66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mic Sans MS" pitchFamily="66" charset="0"/>
            <a:ea typeface="ＭＳ Ｐゴシック" charset="-128"/>
          </a:defRPr>
        </a:defPPr>
      </a:lstStyle>
    </a:lnDef>
  </a:objectDefaults>
  <a:extraClrSchemeLst>
    <a:extraClrScheme>
      <a:clrScheme name="Office テーマ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nn_presen_en</Template>
  <TotalTime>1212</TotalTime>
  <Words>3178</Words>
  <Application>Microsoft Office PowerPoint</Application>
  <PresentationFormat>画面に合わせる (4:3)</PresentationFormat>
  <Paragraphs>1092</Paragraphs>
  <Slides>48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48</vt:i4>
      </vt:variant>
    </vt:vector>
  </HeadingPairs>
  <TitlesOfParts>
    <vt:vector size="49" baseType="lpstr">
      <vt:lpstr>nn_presen_en</vt:lpstr>
      <vt:lpstr>Ultra Fine-Grained Run-Time Power Gating of  On-Chip Routers for CMPs </vt:lpstr>
      <vt:lpstr>Multi-Core &amp; Many-Core</vt:lpstr>
      <vt:lpstr>Multi-Core &amp; Many-Core</vt:lpstr>
      <vt:lpstr>Our target: NoC for future CMPs</vt:lpstr>
      <vt:lpstr>Our target: NoC for future CMPs</vt:lpstr>
      <vt:lpstr>Outline: Fine-grain power gating router</vt:lpstr>
      <vt:lpstr>Power gating: Coarse- vs. fine-grain</vt:lpstr>
      <vt:lpstr>Power gating: Coarse- vs. fine-grain</vt:lpstr>
      <vt:lpstr>Which is better? Coarse or Fine</vt:lpstr>
      <vt:lpstr>Fine-grain run-time PG router</vt:lpstr>
      <vt:lpstr>Fine-grain run-time PG router</vt:lpstr>
      <vt:lpstr>Fine-grain run-time PG router</vt:lpstr>
      <vt:lpstr>Fine-grain run-time PG router</vt:lpstr>
      <vt:lpstr>Fine-grain run-time PG router</vt:lpstr>
      <vt:lpstr>Fine-grain run-time PG router</vt:lpstr>
      <vt:lpstr>Outline: Fine-grain power gating router</vt:lpstr>
      <vt:lpstr>Power domain design: Design flow</vt:lpstr>
      <vt:lpstr>Power domain design: Design flow</vt:lpstr>
      <vt:lpstr>Power domain design: Design flow</vt:lpstr>
      <vt:lpstr>Power domain design: Design flow</vt:lpstr>
      <vt:lpstr>Power domain design: Design flow</vt:lpstr>
      <vt:lpstr>Power domain design: Design flow</vt:lpstr>
      <vt:lpstr>Power domain design: Design flow</vt:lpstr>
      <vt:lpstr>Power domain design: Design flow</vt:lpstr>
      <vt:lpstr>Power domain design: Design flow</vt:lpstr>
      <vt:lpstr>Wakeup latency impact on CMPs</vt:lpstr>
      <vt:lpstr>Wakeup latency impact on CMPs</vt:lpstr>
      <vt:lpstr>Wakeup latency impact: Results</vt:lpstr>
      <vt:lpstr>Outline: Fine-grain power gating router</vt:lpstr>
      <vt:lpstr>Early wakeup: Look-ahead method</vt:lpstr>
      <vt:lpstr>Early wakeup: Look-ahead method</vt:lpstr>
      <vt:lpstr>Early wakeup: Look-ahead method</vt:lpstr>
      <vt:lpstr>Early wakeup: Active buffer window</vt:lpstr>
      <vt:lpstr>Early wakeup: Active buffer window</vt:lpstr>
      <vt:lpstr>Early wakeup: Active buffer window</vt:lpstr>
      <vt:lpstr>Early wakeup: Active buffer window</vt:lpstr>
      <vt:lpstr>Early wakeup: Active buffer window</vt:lpstr>
      <vt:lpstr>Outline: Fine-grain power gating router</vt:lpstr>
      <vt:lpstr>CMP simulator: GEMS/Simics</vt:lpstr>
      <vt:lpstr>CMP simulator: GEMS/Simics</vt:lpstr>
      <vt:lpstr>CMP simulator: GEMS/Simics</vt:lpstr>
      <vt:lpstr>Evaluations: Application performance</vt:lpstr>
      <vt:lpstr>Evaluations: Leakage power reduction</vt:lpstr>
      <vt:lpstr>Evaluations: Leakage power reduction</vt:lpstr>
      <vt:lpstr>Evaluations: Leakage power reduction</vt:lpstr>
      <vt:lpstr>Evaluations: Leakage power reduction</vt:lpstr>
      <vt:lpstr>Summary: Run-time PG router for CMPs</vt:lpstr>
      <vt:lpstr>Thank you for your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Ultra Fine-Grained Run-Time Power Gating of  On-Chip Routers for CMPs </dc:title>
  <cp:lastModifiedBy> </cp:lastModifiedBy>
  <cp:revision>186</cp:revision>
  <dcterms:modified xsi:type="dcterms:W3CDTF">2010-05-05T11:24:56Z</dcterms:modified>
</cp:coreProperties>
</file>