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410" r:id="rId2"/>
    <p:sldId id="415" r:id="rId3"/>
    <p:sldId id="473" r:id="rId4"/>
    <p:sldId id="472" r:id="rId5"/>
    <p:sldId id="436" r:id="rId6"/>
    <p:sldId id="416" r:id="rId7"/>
    <p:sldId id="463" r:id="rId8"/>
    <p:sldId id="465" r:id="rId9"/>
    <p:sldId id="450" r:id="rId10"/>
    <p:sldId id="453" r:id="rId11"/>
    <p:sldId id="437" r:id="rId12"/>
    <p:sldId id="454" r:id="rId13"/>
    <p:sldId id="420" r:id="rId14"/>
    <p:sldId id="451" r:id="rId15"/>
    <p:sldId id="442" r:id="rId16"/>
    <p:sldId id="445" r:id="rId17"/>
    <p:sldId id="446" r:id="rId18"/>
    <p:sldId id="447" r:id="rId19"/>
    <p:sldId id="452" r:id="rId20"/>
    <p:sldId id="469" r:id="rId21"/>
    <p:sldId id="470" r:id="rId22"/>
    <p:sldId id="471" r:id="rId23"/>
    <p:sldId id="462" r:id="rId24"/>
    <p:sldId id="429" r:id="rId25"/>
    <p:sldId id="443" r:id="rId26"/>
    <p:sldId id="448" r:id="rId27"/>
    <p:sldId id="435" r:id="rId28"/>
    <p:sldId id="449" r:id="rId29"/>
    <p:sldId id="434" r:id="rId30"/>
    <p:sldId id="440" r:id="rId3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FF0000"/>
    <a:srgbClr val="FFFF99"/>
    <a:srgbClr val="99CCFF"/>
    <a:srgbClr val="FF66CC"/>
    <a:srgbClr val="FFFFCC"/>
    <a:srgbClr val="66CCFF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37" autoAdjust="0"/>
    <p:restoredTop sz="84736" autoAdjust="0"/>
  </p:normalViewPr>
  <p:slideViewPr>
    <p:cSldViewPr>
      <p:cViewPr varScale="1">
        <p:scale>
          <a:sx n="93" d="100"/>
          <a:sy n="93" d="100"/>
        </p:scale>
        <p:origin x="-9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89752-AE3E-4A70-83B3-D4DCD8B7254A}" type="datetimeFigureOut">
              <a:rPr kumimoji="1" lang="ja-JP" altLang="en-US" smtClean="0"/>
              <a:pPr/>
              <a:t>2012/10/9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7CFD48-F55D-4B64-A118-7A958EA6D7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ja-JP" dirty="0" smtClean="0"/>
          </a:p>
        </p:txBody>
      </p:sp>
      <p:sp>
        <p:nvSpPr>
          <p:cNvPr id="5120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DA28EF-C311-4085-AB8F-40CDFF626FE3}" type="slidenum">
              <a:rPr lang="ja-JP" altLang="en-US" smtClean="0"/>
              <a:pPr/>
              <a:t>3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 smtClean="0"/>
          </a:p>
        </p:txBody>
      </p:sp>
      <p:sp>
        <p:nvSpPr>
          <p:cNvPr id="5222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220D5FF-990F-4A02-9126-A066C803ACCC}" type="slidenum">
              <a:rPr lang="ja-JP" altLang="en-US" smtClean="0"/>
              <a:pPr/>
              <a:t>4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 smtClean="0"/>
          </a:p>
        </p:txBody>
      </p:sp>
      <p:sp>
        <p:nvSpPr>
          <p:cNvPr id="5325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52F2BD-EC3D-4AE6-9D5D-7FC9AF94692B}" type="slidenum">
              <a:rPr lang="ja-JP" altLang="en-US" smtClean="0"/>
              <a:pPr/>
              <a:t>5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 smtClean="0"/>
          </a:p>
        </p:txBody>
      </p:sp>
      <p:sp>
        <p:nvSpPr>
          <p:cNvPr id="7475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D604CBC-F47D-4DAF-997A-E8159DF81F30}" type="slidenum">
              <a:rPr lang="ja-JP" altLang="en-US" smtClean="0"/>
              <a:pPr/>
              <a:t>6</a:t>
            </a:fld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A779CA6C-9D90-40D4-BCD9-251AA8DAF7C3}" type="datetime1">
              <a:rPr kumimoji="1" lang="ja-JP" altLang="en-US" smtClean="0"/>
              <a:pPr/>
              <a:t>2012/10/9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3D38-E103-4961-A7E9-3A478822E9A7}" type="datetime1">
              <a:rPr kumimoji="1" lang="ja-JP" altLang="en-US" smtClean="0"/>
              <a:pPr/>
              <a:t>2012/10/9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43700" y="76200"/>
            <a:ext cx="2171700" cy="6477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28600" y="76200"/>
            <a:ext cx="6362700" cy="6477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07EBC8-FDDB-49DF-915F-5789504B790C}" type="datetime1">
              <a:rPr kumimoji="1" lang="ja-JP" altLang="en-US" smtClean="0"/>
              <a:pPr/>
              <a:t>2012/10/9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904E17-BB3A-45AF-A3B7-8EF3A55DA9A7}" type="datetime1">
              <a:rPr kumimoji="1" lang="ja-JP" altLang="en-US" smtClean="0"/>
              <a:pPr/>
              <a:t>2012/10/9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204B98-E781-481A-B91E-BB9A34B8A9C6}" type="datetime1">
              <a:rPr kumimoji="1" lang="ja-JP" altLang="en-US" smtClean="0"/>
              <a:pPr/>
              <a:t>2012/10/9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382F00-8F6F-4C89-BBE3-638AA27EE2E1}" type="datetime1">
              <a:rPr kumimoji="1" lang="ja-JP" altLang="en-US" smtClean="0"/>
              <a:pPr/>
              <a:t>2012/10/9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21DC68-E59C-4970-A5D0-51054710EA5A}" type="datetime1">
              <a:rPr kumimoji="1" lang="ja-JP" altLang="en-US" smtClean="0"/>
              <a:pPr/>
              <a:t>2012/10/9</a:t>
            </a:fld>
            <a:endParaRPr kumimoji="1" lang="ja-JP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59B207-DD80-440A-BD42-3EB1B00362A5}" type="datetime1">
              <a:rPr kumimoji="1" lang="ja-JP" altLang="en-US" smtClean="0"/>
              <a:pPr/>
              <a:t>2012/10/9</a:t>
            </a:fld>
            <a:endParaRPr kumimoji="1"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518AA-7D03-4844-B647-DBA6FDE37E77}" type="datetime1">
              <a:rPr kumimoji="1" lang="ja-JP" altLang="en-US" smtClean="0"/>
              <a:pPr/>
              <a:t>2012/10/9</a:t>
            </a:fld>
            <a:endParaRPr kumimoji="1"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D138B2-D125-4791-A81C-47B432AA5DC9}" type="datetime1">
              <a:rPr kumimoji="1" lang="ja-JP" altLang="en-US" smtClean="0"/>
              <a:pPr/>
              <a:t>2012/10/9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548C69-7C32-4B63-9856-E864D4D054BA}" type="datetime1">
              <a:rPr kumimoji="1" lang="ja-JP" altLang="en-US" smtClean="0"/>
              <a:pPr/>
              <a:t>2012/10/9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CCFFCC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smtClean="0">
                <a:solidFill>
                  <a:schemeClr val="tx1"/>
                </a:solidFill>
              </a:defRPr>
            </a:lvl1pPr>
          </a:lstStyle>
          <a:p>
            <a:fld id="{2F1A738E-6F42-4DDA-B14C-33CDFABED144}" type="datetime1">
              <a:rPr kumimoji="1" lang="ja-JP" altLang="en-US" smtClean="0"/>
              <a:pPr/>
              <a:t>2012/10/9</a:t>
            </a:fld>
            <a:endParaRPr kumimoji="1" lang="ja-JP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smtClean="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152400" y="838200"/>
            <a:ext cx="8915400" cy="0"/>
          </a:xfrm>
          <a:prstGeom prst="line">
            <a:avLst/>
          </a:prstGeom>
          <a:noFill/>
          <a:ln w="76200">
            <a:solidFill>
              <a:srgbClr val="CCFF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accent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accent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://en.wikipedia.org/wiki/Image:Keio-logo.pn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5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496" y="2143116"/>
            <a:ext cx="9001156" cy="1143000"/>
          </a:xfrm>
        </p:spPr>
        <p:txBody>
          <a:bodyPr/>
          <a:lstStyle/>
          <a:p>
            <a:r>
              <a:rPr lang="en-US" altLang="ja-JP" dirty="0" smtClean="0"/>
              <a:t>A Vertical Bubble Flow Network using Inductive-Coupling </a:t>
            </a:r>
            <a:br>
              <a:rPr lang="en-US" altLang="ja-JP" dirty="0" smtClean="0"/>
            </a:br>
            <a:r>
              <a:rPr lang="en-US" altLang="ja-JP" dirty="0" smtClean="0"/>
              <a:t>for 3D CMPs 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76064" y="4005064"/>
            <a:ext cx="8244408" cy="1353332"/>
          </a:xfrm>
        </p:spPr>
        <p:txBody>
          <a:bodyPr/>
          <a:lstStyle/>
          <a:p>
            <a:pPr algn="l"/>
            <a:r>
              <a:rPr lang="en-US" altLang="ja-JP" sz="2400" b="1" u="sng" dirty="0" smtClean="0"/>
              <a:t>Hiroki Matsutani</a:t>
            </a:r>
            <a:r>
              <a:rPr lang="en-US" altLang="ja-JP" sz="2400" b="1" u="sng" baseline="30000" dirty="0" smtClean="0"/>
              <a:t>1</a:t>
            </a:r>
            <a:r>
              <a:rPr lang="en-US" altLang="ja-JP" sz="2400" dirty="0" smtClean="0"/>
              <a:t>, Yasuhiro Take</a:t>
            </a:r>
            <a:r>
              <a:rPr lang="en-US" altLang="ja-JP" sz="2400" b="1" baseline="30000" dirty="0" smtClean="0"/>
              <a:t>2</a:t>
            </a:r>
            <a:r>
              <a:rPr lang="en-US" altLang="ja-JP" sz="2400" dirty="0" smtClean="0"/>
              <a:t>, Daisuke Sasaki</a:t>
            </a:r>
            <a:r>
              <a:rPr lang="en-US" altLang="ja-JP" sz="2400" b="1" baseline="30000" dirty="0" smtClean="0"/>
              <a:t>2</a:t>
            </a:r>
            <a:r>
              <a:rPr lang="en-US" altLang="ja-JP" sz="2400" dirty="0" smtClean="0"/>
              <a:t>,</a:t>
            </a:r>
          </a:p>
          <a:p>
            <a:pPr algn="l"/>
            <a:r>
              <a:rPr lang="en-US" altLang="ja-JP" sz="2400" dirty="0" smtClean="0"/>
              <a:t>Masayuki Kimura</a:t>
            </a:r>
            <a:r>
              <a:rPr lang="en-US" altLang="ja-JP" sz="2400" b="1" baseline="30000" dirty="0" smtClean="0"/>
              <a:t>2</a:t>
            </a:r>
            <a:r>
              <a:rPr lang="en-US" altLang="ja-JP" sz="2400" dirty="0" smtClean="0"/>
              <a:t>, Yuki Ono</a:t>
            </a:r>
            <a:r>
              <a:rPr lang="en-US" altLang="ja-JP" sz="2400" b="1" baseline="30000" dirty="0" smtClean="0"/>
              <a:t>2</a:t>
            </a:r>
            <a:r>
              <a:rPr lang="en-US" altLang="ja-JP" sz="2400" dirty="0" smtClean="0"/>
              <a:t>, Yukinori Nishiyama</a:t>
            </a:r>
            <a:r>
              <a:rPr lang="en-US" altLang="ja-JP" sz="2400" b="1" baseline="30000" dirty="0" smtClean="0"/>
              <a:t>2</a:t>
            </a:r>
            <a:r>
              <a:rPr lang="en-US" altLang="ja-JP" sz="2400" dirty="0" smtClean="0"/>
              <a:t>, </a:t>
            </a:r>
          </a:p>
          <a:p>
            <a:pPr algn="l"/>
            <a:r>
              <a:rPr lang="en-US" altLang="ja-JP" sz="2400" dirty="0" err="1" smtClean="0"/>
              <a:t>Michihiro</a:t>
            </a:r>
            <a:r>
              <a:rPr lang="en-US" altLang="ja-JP" sz="2400" dirty="0" smtClean="0"/>
              <a:t> Koibuchi</a:t>
            </a:r>
            <a:r>
              <a:rPr lang="en-US" altLang="ja-JP" sz="2400" b="1" baseline="30000" dirty="0" smtClean="0"/>
              <a:t>3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Tadahiro</a:t>
            </a:r>
            <a:r>
              <a:rPr lang="en-US" altLang="ja-JP" sz="2400" dirty="0" smtClean="0"/>
              <a:t> Kuroda</a:t>
            </a:r>
            <a:r>
              <a:rPr lang="en-US" altLang="ja-JP" sz="2400" b="1" baseline="30000" dirty="0" smtClean="0"/>
              <a:t>2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Hideharu</a:t>
            </a:r>
            <a:r>
              <a:rPr lang="en-US" altLang="ja-JP" sz="2400" dirty="0" smtClean="0"/>
              <a:t> Amano</a:t>
            </a:r>
            <a:r>
              <a:rPr lang="en-US" altLang="ja-JP" sz="2400" b="1" baseline="30000" dirty="0" smtClean="0"/>
              <a:t>2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788024" y="0"/>
            <a:ext cx="4355976" cy="1447800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pic>
        <p:nvPicPr>
          <p:cNvPr id="6" name="図 5" descr="NII_logo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5361" y="382588"/>
            <a:ext cx="129540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C:\Documents and Settings\nn\My Documents\U-tokyo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71438"/>
            <a:ext cx="1257300" cy="125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Image:Keio-logo.png">
            <a:hlinkClick r:id="rId4" tooltip="Image:Keio-logo.png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05224" y="0"/>
            <a:ext cx="130333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1403648" y="5661248"/>
            <a:ext cx="691276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1)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University of Tokyo,  2) Keio University,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3) National Institute of Informatics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Our target: </a:t>
            </a:r>
            <a:r>
              <a:rPr lang="en-US" altLang="ja-JP" sz="3200" smtClean="0"/>
              <a:t>Original 2D CMPs</a:t>
            </a:r>
            <a:endParaRPr lang="ja-JP" altLang="en-US" smtClean="0"/>
          </a:p>
        </p:txBody>
      </p:sp>
      <p:sp>
        <p:nvSpPr>
          <p:cNvPr id="8195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857250"/>
            <a:ext cx="8772525" cy="2071688"/>
          </a:xfrm>
        </p:spPr>
        <p:txBody>
          <a:bodyPr/>
          <a:lstStyle/>
          <a:p>
            <a:pPr eaLnBrk="1" hangingPunct="1"/>
            <a:r>
              <a:rPr lang="en-US" altLang="ja-JP" smtClean="0"/>
              <a:t>Chip multi processor (CMP)</a:t>
            </a:r>
          </a:p>
          <a:p>
            <a:pPr lvl="1" eaLnBrk="1" hangingPunct="1"/>
            <a:r>
              <a:rPr lang="en-US" altLang="ja-JP" smtClean="0"/>
              <a:t>Multiple processors  (each has private L1 cache)</a:t>
            </a:r>
          </a:p>
          <a:p>
            <a:pPr lvl="1" eaLnBrk="1" hangingPunct="1"/>
            <a:r>
              <a:rPr lang="en-US" altLang="ja-JP" smtClean="0"/>
              <a:t>Shared L2 cache divided into multiple banks</a:t>
            </a:r>
            <a:r>
              <a:rPr lang="ja-JP" altLang="en-US" smtClean="0"/>
              <a:t> </a:t>
            </a:r>
            <a:r>
              <a:rPr lang="en-US" altLang="ja-JP" smtClean="0"/>
              <a:t>(SNUCA)</a:t>
            </a:r>
          </a:p>
        </p:txBody>
      </p:sp>
      <p:sp>
        <p:nvSpPr>
          <p:cNvPr id="8284" name="Rectangle 50"/>
          <p:cNvSpPr>
            <a:spLocks noChangeArrowheads="1"/>
          </p:cNvSpPr>
          <p:nvPr/>
        </p:nvSpPr>
        <p:spPr bwMode="auto">
          <a:xfrm>
            <a:off x="5661025" y="4000500"/>
            <a:ext cx="642938" cy="571500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8285" name="Rectangle 50"/>
          <p:cNvSpPr>
            <a:spLocks noChangeArrowheads="1"/>
          </p:cNvSpPr>
          <p:nvPr/>
        </p:nvSpPr>
        <p:spPr bwMode="auto">
          <a:xfrm>
            <a:off x="6007100" y="4857750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8286" name="Rectangle 50"/>
          <p:cNvSpPr>
            <a:spLocks noChangeArrowheads="1"/>
          </p:cNvSpPr>
          <p:nvPr/>
        </p:nvSpPr>
        <p:spPr bwMode="auto">
          <a:xfrm>
            <a:off x="5649913" y="4857750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8287" name="Rectangle 50"/>
          <p:cNvSpPr>
            <a:spLocks noChangeArrowheads="1"/>
          </p:cNvSpPr>
          <p:nvPr/>
        </p:nvSpPr>
        <p:spPr bwMode="auto">
          <a:xfrm>
            <a:off x="5846763" y="5500688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grpSp>
        <p:nvGrpSpPr>
          <p:cNvPr id="2" name="グループ化 100"/>
          <p:cNvGrpSpPr>
            <a:grpSpLocks/>
          </p:cNvGrpSpPr>
          <p:nvPr/>
        </p:nvGrpSpPr>
        <p:grpSpPr bwMode="auto">
          <a:xfrm>
            <a:off x="6354763" y="4071938"/>
            <a:ext cx="2190750" cy="1757362"/>
            <a:chOff x="6354763" y="4071938"/>
            <a:chExt cx="2190023" cy="1757422"/>
          </a:xfrm>
        </p:grpSpPr>
        <p:sp>
          <p:nvSpPr>
            <p:cNvPr id="105" name="テキスト ボックス 104"/>
            <p:cNvSpPr txBox="1"/>
            <p:nvPr/>
          </p:nvSpPr>
          <p:spPr>
            <a:xfrm>
              <a:off x="6354763" y="4071938"/>
              <a:ext cx="1663148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 err="1">
                  <a:latin typeface="+mj-lt"/>
                  <a:ea typeface="ＭＳ Ｐゴシック" pitchFamily="50" charset="-128"/>
                </a:rPr>
                <a:t>UltraSPARC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 </a:t>
              </a:r>
              <a:endParaRPr lang="ja-JP" altLang="en-US" sz="2000" dirty="0">
                <a:latin typeface="+mj-lt"/>
                <a:ea typeface="ＭＳ Ｐゴシック" pitchFamily="50" charset="-128"/>
              </a:endParaRPr>
            </a:p>
          </p:txBody>
        </p:sp>
        <p:sp>
          <p:nvSpPr>
            <p:cNvPr id="111" name="テキスト ボックス 110"/>
            <p:cNvSpPr txBox="1"/>
            <p:nvPr/>
          </p:nvSpPr>
          <p:spPr>
            <a:xfrm>
              <a:off x="6354763" y="4786337"/>
              <a:ext cx="2190023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L1</a:t>
              </a:r>
              <a:r>
                <a:rPr lang="ja-JP" altLang="en-US" sz="2000" dirty="0">
                  <a:latin typeface="+mj-lt"/>
                  <a:ea typeface="ＭＳ Ｐゴシック" pitchFamily="50" charset="-128"/>
                </a:rPr>
                <a:t> 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cache</a:t>
              </a:r>
              <a:r>
                <a:rPr lang="ja-JP" altLang="en-US" sz="2000" dirty="0">
                  <a:latin typeface="+mj-lt"/>
                  <a:ea typeface="ＭＳ Ｐゴシック" pitchFamily="50" charset="-128"/>
                </a:rPr>
                <a:t> 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(I &amp; D) </a:t>
              </a:r>
              <a:endParaRPr lang="ja-JP" altLang="en-US" sz="2000" dirty="0">
                <a:latin typeface="+mj-lt"/>
                <a:ea typeface="ＭＳ Ｐゴシック" pitchFamily="50" charset="-128"/>
              </a:endParaRPr>
            </a:p>
          </p:txBody>
        </p:sp>
        <p:sp>
          <p:nvSpPr>
            <p:cNvPr id="113" name="テキスト ボックス 112"/>
            <p:cNvSpPr txBox="1"/>
            <p:nvPr/>
          </p:nvSpPr>
          <p:spPr>
            <a:xfrm>
              <a:off x="6357937" y="5429296"/>
              <a:ext cx="1875802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L2</a:t>
              </a:r>
              <a:r>
                <a:rPr lang="ja-JP" altLang="en-US" sz="2000" dirty="0">
                  <a:latin typeface="+mj-lt"/>
                  <a:ea typeface="ＭＳ Ｐゴシック" pitchFamily="50" charset="-128"/>
                </a:rPr>
                <a:t> 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cache bank</a:t>
              </a:r>
              <a:endParaRPr lang="ja-JP" altLang="en-US" sz="2000" dirty="0">
                <a:latin typeface="+mj-lt"/>
                <a:ea typeface="ＭＳ Ｐゴシック" pitchFamily="50" charset="-128"/>
              </a:endParaRPr>
            </a:p>
          </p:txBody>
        </p:sp>
      </p:grpSp>
      <p:sp>
        <p:nvSpPr>
          <p:cNvPr id="8289" name="正方形/長方形 113"/>
          <p:cNvSpPr>
            <a:spLocks noChangeArrowheads="1"/>
          </p:cNvSpPr>
          <p:nvPr/>
        </p:nvSpPr>
        <p:spPr bwMode="auto">
          <a:xfrm>
            <a:off x="5429250" y="3786188"/>
            <a:ext cx="3286125" cy="271462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grpSp>
        <p:nvGrpSpPr>
          <p:cNvPr id="3" name="グループ化 469"/>
          <p:cNvGrpSpPr/>
          <p:nvPr/>
        </p:nvGrpSpPr>
        <p:grpSpPr>
          <a:xfrm>
            <a:off x="395536" y="2780928"/>
            <a:ext cx="3786515" cy="1008112"/>
            <a:chOff x="395536" y="2780928"/>
            <a:chExt cx="3786515" cy="1008112"/>
          </a:xfrm>
        </p:grpSpPr>
        <p:sp>
          <p:nvSpPr>
            <p:cNvPr id="209" name="正方形/長方形 208"/>
            <p:cNvSpPr/>
            <p:nvPr/>
          </p:nvSpPr>
          <p:spPr bwMode="auto">
            <a:xfrm>
              <a:off x="395536" y="2852936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11" name="正方形/長方形 210"/>
            <p:cNvSpPr/>
            <p:nvPr/>
          </p:nvSpPr>
          <p:spPr bwMode="auto">
            <a:xfrm>
              <a:off x="395536" y="2780928"/>
              <a:ext cx="1008112" cy="100811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51" name="Rectangle 50"/>
            <p:cNvSpPr>
              <a:spLocks noChangeArrowheads="1"/>
            </p:cNvSpPr>
            <p:nvPr/>
          </p:nvSpPr>
          <p:spPr bwMode="auto">
            <a:xfrm>
              <a:off x="467544" y="2852936"/>
              <a:ext cx="864096" cy="864096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59" name="Rectangle 50"/>
            <p:cNvSpPr>
              <a:spLocks noChangeArrowheads="1"/>
            </p:cNvSpPr>
            <p:nvPr/>
          </p:nvSpPr>
          <p:spPr bwMode="auto">
            <a:xfrm>
              <a:off x="962769" y="2927226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60" name="Rectangle 50"/>
            <p:cNvSpPr>
              <a:spLocks noChangeArrowheads="1"/>
            </p:cNvSpPr>
            <p:nvPr/>
          </p:nvSpPr>
          <p:spPr bwMode="auto">
            <a:xfrm>
              <a:off x="539552" y="2927226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67" name="テキスト ボックス 466"/>
            <p:cNvSpPr txBox="1"/>
            <p:nvPr/>
          </p:nvSpPr>
          <p:spPr bwMode="auto">
            <a:xfrm>
              <a:off x="2267744" y="3100898"/>
              <a:ext cx="1914307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 smtClean="0">
                  <a:latin typeface="+mj-lt"/>
                  <a:ea typeface="ＭＳ Ｐゴシック" pitchFamily="50" charset="-128"/>
                </a:rPr>
                <a:t>Processor tile </a:t>
              </a:r>
              <a:endParaRPr lang="ja-JP" altLang="en-US" sz="2000" dirty="0">
                <a:latin typeface="+mj-lt"/>
                <a:ea typeface="ＭＳ Ｐゴシック" pitchFamily="50" charset="-128"/>
              </a:endParaRPr>
            </a:p>
          </p:txBody>
        </p:sp>
        <p:cxnSp>
          <p:nvCxnSpPr>
            <p:cNvPr id="469" name="直線矢印コネクタ 468"/>
            <p:cNvCxnSpPr>
              <a:endCxn id="211" idx="3"/>
            </p:cNvCxnSpPr>
            <p:nvPr/>
          </p:nvCxnSpPr>
          <p:spPr bwMode="auto">
            <a:xfrm rot="10800000">
              <a:off x="1403648" y="3284984"/>
              <a:ext cx="864096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" name="グループ化 480"/>
          <p:cNvGrpSpPr/>
          <p:nvPr/>
        </p:nvGrpSpPr>
        <p:grpSpPr>
          <a:xfrm>
            <a:off x="395536" y="3789040"/>
            <a:ext cx="3320040" cy="1008112"/>
            <a:chOff x="395536" y="3789040"/>
            <a:chExt cx="3320040" cy="1008112"/>
          </a:xfrm>
        </p:grpSpPr>
        <p:sp>
          <p:nvSpPr>
            <p:cNvPr id="471" name="正方形/長方形 470"/>
            <p:cNvSpPr/>
            <p:nvPr/>
          </p:nvSpPr>
          <p:spPr bwMode="auto">
            <a:xfrm>
              <a:off x="395536" y="3789040"/>
              <a:ext cx="1008112" cy="100811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472" name="Rectangle 50"/>
            <p:cNvSpPr>
              <a:spLocks noChangeArrowheads="1"/>
            </p:cNvSpPr>
            <p:nvPr/>
          </p:nvSpPr>
          <p:spPr bwMode="auto">
            <a:xfrm>
              <a:off x="467544" y="3861048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3" name="Rectangle 50"/>
            <p:cNvSpPr>
              <a:spLocks noChangeArrowheads="1"/>
            </p:cNvSpPr>
            <p:nvPr/>
          </p:nvSpPr>
          <p:spPr bwMode="auto">
            <a:xfrm>
              <a:off x="971600" y="3861048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4" name="Rectangle 50"/>
            <p:cNvSpPr>
              <a:spLocks noChangeArrowheads="1"/>
            </p:cNvSpPr>
            <p:nvPr/>
          </p:nvSpPr>
          <p:spPr bwMode="auto">
            <a:xfrm>
              <a:off x="467544" y="4365104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5" name="Rectangle 50"/>
            <p:cNvSpPr>
              <a:spLocks noChangeArrowheads="1"/>
            </p:cNvSpPr>
            <p:nvPr/>
          </p:nvSpPr>
          <p:spPr bwMode="auto">
            <a:xfrm>
              <a:off x="971600" y="4365104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9" name="テキスト ボックス 478"/>
            <p:cNvSpPr txBox="1"/>
            <p:nvPr/>
          </p:nvSpPr>
          <p:spPr bwMode="auto">
            <a:xfrm>
              <a:off x="2267744" y="4109010"/>
              <a:ext cx="1447832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 smtClean="0">
                  <a:latin typeface="+mj-lt"/>
                  <a:ea typeface="ＭＳ Ｐゴシック" pitchFamily="50" charset="-128"/>
                </a:rPr>
                <a:t>Cache tile </a:t>
              </a:r>
              <a:endParaRPr lang="ja-JP" altLang="en-US" sz="2000" dirty="0">
                <a:latin typeface="+mj-lt"/>
                <a:ea typeface="ＭＳ Ｐゴシック" pitchFamily="50" charset="-128"/>
              </a:endParaRPr>
            </a:p>
          </p:txBody>
        </p:sp>
        <p:cxnSp>
          <p:nvCxnSpPr>
            <p:cNvPr id="480" name="直線矢印コネクタ 479"/>
            <p:cNvCxnSpPr/>
            <p:nvPr/>
          </p:nvCxnSpPr>
          <p:spPr bwMode="auto">
            <a:xfrm rot="10800000">
              <a:off x="1403648" y="4293096"/>
              <a:ext cx="864096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" name="グループ化 490"/>
          <p:cNvGrpSpPr/>
          <p:nvPr/>
        </p:nvGrpSpPr>
        <p:grpSpPr>
          <a:xfrm>
            <a:off x="395536" y="4797152"/>
            <a:ext cx="1008112" cy="2016224"/>
            <a:chOff x="395536" y="4797152"/>
            <a:chExt cx="1008112" cy="2016224"/>
          </a:xfrm>
        </p:grpSpPr>
        <p:sp>
          <p:nvSpPr>
            <p:cNvPr id="482" name="正方形/長方形 481"/>
            <p:cNvSpPr/>
            <p:nvPr/>
          </p:nvSpPr>
          <p:spPr bwMode="auto">
            <a:xfrm>
              <a:off x="395536" y="4797152"/>
              <a:ext cx="1008112" cy="100811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483" name="正方形/長方形 482"/>
            <p:cNvSpPr/>
            <p:nvPr/>
          </p:nvSpPr>
          <p:spPr bwMode="auto">
            <a:xfrm>
              <a:off x="395536" y="5805264"/>
              <a:ext cx="1008112" cy="100811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484" name="Rectangle 50"/>
            <p:cNvSpPr>
              <a:spLocks noChangeArrowheads="1"/>
            </p:cNvSpPr>
            <p:nvPr/>
          </p:nvSpPr>
          <p:spPr bwMode="auto">
            <a:xfrm>
              <a:off x="467544" y="5877272"/>
              <a:ext cx="864096" cy="864096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85" name="Rectangle 50"/>
            <p:cNvSpPr>
              <a:spLocks noChangeArrowheads="1"/>
            </p:cNvSpPr>
            <p:nvPr/>
          </p:nvSpPr>
          <p:spPr bwMode="auto">
            <a:xfrm>
              <a:off x="962769" y="6383610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86" name="Rectangle 50"/>
            <p:cNvSpPr>
              <a:spLocks noChangeArrowheads="1"/>
            </p:cNvSpPr>
            <p:nvPr/>
          </p:nvSpPr>
          <p:spPr bwMode="auto">
            <a:xfrm>
              <a:off x="539552" y="6383610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87" name="Rectangle 50"/>
            <p:cNvSpPr>
              <a:spLocks noChangeArrowheads="1"/>
            </p:cNvSpPr>
            <p:nvPr/>
          </p:nvSpPr>
          <p:spPr bwMode="auto">
            <a:xfrm>
              <a:off x="467544" y="4869160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88" name="Rectangle 50"/>
            <p:cNvSpPr>
              <a:spLocks noChangeArrowheads="1"/>
            </p:cNvSpPr>
            <p:nvPr/>
          </p:nvSpPr>
          <p:spPr bwMode="auto">
            <a:xfrm>
              <a:off x="971600" y="4869160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89" name="Rectangle 50"/>
            <p:cNvSpPr>
              <a:spLocks noChangeArrowheads="1"/>
            </p:cNvSpPr>
            <p:nvPr/>
          </p:nvSpPr>
          <p:spPr bwMode="auto">
            <a:xfrm>
              <a:off x="467544" y="5373216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90" name="Rectangle 50"/>
            <p:cNvSpPr>
              <a:spLocks noChangeArrowheads="1"/>
            </p:cNvSpPr>
            <p:nvPr/>
          </p:nvSpPr>
          <p:spPr bwMode="auto">
            <a:xfrm>
              <a:off x="971600" y="5373216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</p:grpSp>
      <p:grpSp>
        <p:nvGrpSpPr>
          <p:cNvPr id="6" name="グループ化 510"/>
          <p:cNvGrpSpPr/>
          <p:nvPr/>
        </p:nvGrpSpPr>
        <p:grpSpPr>
          <a:xfrm>
            <a:off x="1403648" y="2780928"/>
            <a:ext cx="1008112" cy="4032448"/>
            <a:chOff x="1403648" y="2780928"/>
            <a:chExt cx="1008112" cy="4032448"/>
          </a:xfrm>
        </p:grpSpPr>
        <p:sp>
          <p:nvSpPr>
            <p:cNvPr id="492" name="正方形/長方形 491"/>
            <p:cNvSpPr/>
            <p:nvPr/>
          </p:nvSpPr>
          <p:spPr bwMode="auto">
            <a:xfrm>
              <a:off x="1403648" y="2852936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493" name="正方形/長方形 492"/>
            <p:cNvSpPr/>
            <p:nvPr/>
          </p:nvSpPr>
          <p:spPr bwMode="auto">
            <a:xfrm>
              <a:off x="1403648" y="2780928"/>
              <a:ext cx="1008112" cy="100811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494" name="正方形/長方形 493"/>
            <p:cNvSpPr/>
            <p:nvPr/>
          </p:nvSpPr>
          <p:spPr bwMode="auto">
            <a:xfrm>
              <a:off x="1403648" y="3789040"/>
              <a:ext cx="1008112" cy="100811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495" name="正方形/長方形 494"/>
            <p:cNvSpPr/>
            <p:nvPr/>
          </p:nvSpPr>
          <p:spPr bwMode="auto">
            <a:xfrm>
              <a:off x="1403648" y="4797152"/>
              <a:ext cx="1008112" cy="100811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496" name="正方形/長方形 495"/>
            <p:cNvSpPr/>
            <p:nvPr/>
          </p:nvSpPr>
          <p:spPr bwMode="auto">
            <a:xfrm>
              <a:off x="1403648" y="5805264"/>
              <a:ext cx="1008112" cy="100811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497" name="Rectangle 50"/>
            <p:cNvSpPr>
              <a:spLocks noChangeArrowheads="1"/>
            </p:cNvSpPr>
            <p:nvPr/>
          </p:nvSpPr>
          <p:spPr bwMode="auto">
            <a:xfrm>
              <a:off x="1475656" y="2852936"/>
              <a:ext cx="864096" cy="864096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98" name="Rectangle 50"/>
            <p:cNvSpPr>
              <a:spLocks noChangeArrowheads="1"/>
            </p:cNvSpPr>
            <p:nvPr/>
          </p:nvSpPr>
          <p:spPr bwMode="auto">
            <a:xfrm>
              <a:off x="1475656" y="5877272"/>
              <a:ext cx="864096" cy="864096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99" name="Rectangle 50"/>
            <p:cNvSpPr>
              <a:spLocks noChangeArrowheads="1"/>
            </p:cNvSpPr>
            <p:nvPr/>
          </p:nvSpPr>
          <p:spPr bwMode="auto">
            <a:xfrm>
              <a:off x="1970881" y="2924944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00" name="Rectangle 50"/>
            <p:cNvSpPr>
              <a:spLocks noChangeArrowheads="1"/>
            </p:cNvSpPr>
            <p:nvPr/>
          </p:nvSpPr>
          <p:spPr bwMode="auto">
            <a:xfrm>
              <a:off x="1547664" y="2924944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01" name="Rectangle 50"/>
            <p:cNvSpPr>
              <a:spLocks noChangeArrowheads="1"/>
            </p:cNvSpPr>
            <p:nvPr/>
          </p:nvSpPr>
          <p:spPr bwMode="auto">
            <a:xfrm>
              <a:off x="1970881" y="6381328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02" name="Rectangle 50"/>
            <p:cNvSpPr>
              <a:spLocks noChangeArrowheads="1"/>
            </p:cNvSpPr>
            <p:nvPr/>
          </p:nvSpPr>
          <p:spPr bwMode="auto">
            <a:xfrm>
              <a:off x="1547664" y="6381328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03" name="Rectangle 50"/>
            <p:cNvSpPr>
              <a:spLocks noChangeArrowheads="1"/>
            </p:cNvSpPr>
            <p:nvPr/>
          </p:nvSpPr>
          <p:spPr bwMode="auto">
            <a:xfrm>
              <a:off x="1475656" y="3861048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04" name="Rectangle 50"/>
            <p:cNvSpPr>
              <a:spLocks noChangeArrowheads="1"/>
            </p:cNvSpPr>
            <p:nvPr/>
          </p:nvSpPr>
          <p:spPr bwMode="auto">
            <a:xfrm>
              <a:off x="1979712" y="3861048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05" name="Rectangle 50"/>
            <p:cNvSpPr>
              <a:spLocks noChangeArrowheads="1"/>
            </p:cNvSpPr>
            <p:nvPr/>
          </p:nvSpPr>
          <p:spPr bwMode="auto">
            <a:xfrm>
              <a:off x="1475656" y="4365104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06" name="Rectangle 50"/>
            <p:cNvSpPr>
              <a:spLocks noChangeArrowheads="1"/>
            </p:cNvSpPr>
            <p:nvPr/>
          </p:nvSpPr>
          <p:spPr bwMode="auto">
            <a:xfrm>
              <a:off x="1979712" y="4365104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07" name="Rectangle 50"/>
            <p:cNvSpPr>
              <a:spLocks noChangeArrowheads="1"/>
            </p:cNvSpPr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08" name="Rectangle 50"/>
            <p:cNvSpPr>
              <a:spLocks noChangeArrowheads="1"/>
            </p:cNvSpPr>
            <p:nvPr/>
          </p:nvSpPr>
          <p:spPr bwMode="auto">
            <a:xfrm>
              <a:off x="1979712" y="4869160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09" name="Rectangle 50"/>
            <p:cNvSpPr>
              <a:spLocks noChangeArrowheads="1"/>
            </p:cNvSpPr>
            <p:nvPr/>
          </p:nvSpPr>
          <p:spPr bwMode="auto">
            <a:xfrm>
              <a:off x="1475656" y="5373216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10" name="Rectangle 50"/>
            <p:cNvSpPr>
              <a:spLocks noChangeArrowheads="1"/>
            </p:cNvSpPr>
            <p:nvPr/>
          </p:nvSpPr>
          <p:spPr bwMode="auto">
            <a:xfrm>
              <a:off x="1979712" y="5373216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</p:grpSp>
      <p:grpSp>
        <p:nvGrpSpPr>
          <p:cNvPr id="7" name="グループ化 511"/>
          <p:cNvGrpSpPr/>
          <p:nvPr/>
        </p:nvGrpSpPr>
        <p:grpSpPr>
          <a:xfrm>
            <a:off x="2411760" y="2780928"/>
            <a:ext cx="1008112" cy="4032448"/>
            <a:chOff x="1403648" y="2780928"/>
            <a:chExt cx="1008112" cy="4032448"/>
          </a:xfrm>
        </p:grpSpPr>
        <p:sp>
          <p:nvSpPr>
            <p:cNvPr id="513" name="正方形/長方形 512"/>
            <p:cNvSpPr/>
            <p:nvPr/>
          </p:nvSpPr>
          <p:spPr bwMode="auto">
            <a:xfrm>
              <a:off x="1403648" y="2852936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14" name="正方形/長方形 513"/>
            <p:cNvSpPr/>
            <p:nvPr/>
          </p:nvSpPr>
          <p:spPr bwMode="auto">
            <a:xfrm>
              <a:off x="1403648" y="2780928"/>
              <a:ext cx="1008112" cy="100811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15" name="正方形/長方形 514"/>
            <p:cNvSpPr/>
            <p:nvPr/>
          </p:nvSpPr>
          <p:spPr bwMode="auto">
            <a:xfrm>
              <a:off x="1403648" y="3789040"/>
              <a:ext cx="1008112" cy="100811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16" name="正方形/長方形 515"/>
            <p:cNvSpPr/>
            <p:nvPr/>
          </p:nvSpPr>
          <p:spPr bwMode="auto">
            <a:xfrm>
              <a:off x="1403648" y="4797152"/>
              <a:ext cx="1008112" cy="100811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17" name="正方形/長方形 516"/>
            <p:cNvSpPr/>
            <p:nvPr/>
          </p:nvSpPr>
          <p:spPr bwMode="auto">
            <a:xfrm>
              <a:off x="1403648" y="5805264"/>
              <a:ext cx="1008112" cy="100811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18" name="Rectangle 50"/>
            <p:cNvSpPr>
              <a:spLocks noChangeArrowheads="1"/>
            </p:cNvSpPr>
            <p:nvPr/>
          </p:nvSpPr>
          <p:spPr bwMode="auto">
            <a:xfrm>
              <a:off x="1475656" y="2852936"/>
              <a:ext cx="864096" cy="864096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19" name="Rectangle 50"/>
            <p:cNvSpPr>
              <a:spLocks noChangeArrowheads="1"/>
            </p:cNvSpPr>
            <p:nvPr/>
          </p:nvSpPr>
          <p:spPr bwMode="auto">
            <a:xfrm>
              <a:off x="1475656" y="5877272"/>
              <a:ext cx="864096" cy="864096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20" name="Rectangle 50"/>
            <p:cNvSpPr>
              <a:spLocks noChangeArrowheads="1"/>
            </p:cNvSpPr>
            <p:nvPr/>
          </p:nvSpPr>
          <p:spPr bwMode="auto">
            <a:xfrm>
              <a:off x="1970881" y="2924944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21" name="Rectangle 50"/>
            <p:cNvSpPr>
              <a:spLocks noChangeArrowheads="1"/>
            </p:cNvSpPr>
            <p:nvPr/>
          </p:nvSpPr>
          <p:spPr bwMode="auto">
            <a:xfrm>
              <a:off x="1547664" y="2924944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22" name="Rectangle 50"/>
            <p:cNvSpPr>
              <a:spLocks noChangeArrowheads="1"/>
            </p:cNvSpPr>
            <p:nvPr/>
          </p:nvSpPr>
          <p:spPr bwMode="auto">
            <a:xfrm>
              <a:off x="1970881" y="6381328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23" name="Rectangle 50"/>
            <p:cNvSpPr>
              <a:spLocks noChangeArrowheads="1"/>
            </p:cNvSpPr>
            <p:nvPr/>
          </p:nvSpPr>
          <p:spPr bwMode="auto">
            <a:xfrm>
              <a:off x="1547664" y="6381328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24" name="Rectangle 50"/>
            <p:cNvSpPr>
              <a:spLocks noChangeArrowheads="1"/>
            </p:cNvSpPr>
            <p:nvPr/>
          </p:nvSpPr>
          <p:spPr bwMode="auto">
            <a:xfrm>
              <a:off x="1475656" y="3861048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25" name="Rectangle 50"/>
            <p:cNvSpPr>
              <a:spLocks noChangeArrowheads="1"/>
            </p:cNvSpPr>
            <p:nvPr/>
          </p:nvSpPr>
          <p:spPr bwMode="auto">
            <a:xfrm>
              <a:off x="1979712" y="3861048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26" name="Rectangle 50"/>
            <p:cNvSpPr>
              <a:spLocks noChangeArrowheads="1"/>
            </p:cNvSpPr>
            <p:nvPr/>
          </p:nvSpPr>
          <p:spPr bwMode="auto">
            <a:xfrm>
              <a:off x="1475656" y="4365104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27" name="Rectangle 50"/>
            <p:cNvSpPr>
              <a:spLocks noChangeArrowheads="1"/>
            </p:cNvSpPr>
            <p:nvPr/>
          </p:nvSpPr>
          <p:spPr bwMode="auto">
            <a:xfrm>
              <a:off x="1979712" y="4365104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28" name="Rectangle 50"/>
            <p:cNvSpPr>
              <a:spLocks noChangeArrowheads="1"/>
            </p:cNvSpPr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29" name="Rectangle 50"/>
            <p:cNvSpPr>
              <a:spLocks noChangeArrowheads="1"/>
            </p:cNvSpPr>
            <p:nvPr/>
          </p:nvSpPr>
          <p:spPr bwMode="auto">
            <a:xfrm>
              <a:off x="1979712" y="4869160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30" name="Rectangle 50"/>
            <p:cNvSpPr>
              <a:spLocks noChangeArrowheads="1"/>
            </p:cNvSpPr>
            <p:nvPr/>
          </p:nvSpPr>
          <p:spPr bwMode="auto">
            <a:xfrm>
              <a:off x="1475656" y="5373216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31" name="Rectangle 50"/>
            <p:cNvSpPr>
              <a:spLocks noChangeArrowheads="1"/>
            </p:cNvSpPr>
            <p:nvPr/>
          </p:nvSpPr>
          <p:spPr bwMode="auto">
            <a:xfrm>
              <a:off x="1979712" y="5373216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</p:grpSp>
      <p:grpSp>
        <p:nvGrpSpPr>
          <p:cNvPr id="8" name="グループ化 531"/>
          <p:cNvGrpSpPr/>
          <p:nvPr/>
        </p:nvGrpSpPr>
        <p:grpSpPr>
          <a:xfrm>
            <a:off x="3419872" y="2780928"/>
            <a:ext cx="1008112" cy="4032448"/>
            <a:chOff x="1403648" y="2780928"/>
            <a:chExt cx="1008112" cy="4032448"/>
          </a:xfrm>
        </p:grpSpPr>
        <p:sp>
          <p:nvSpPr>
            <p:cNvPr id="533" name="正方形/長方形 532"/>
            <p:cNvSpPr/>
            <p:nvPr/>
          </p:nvSpPr>
          <p:spPr bwMode="auto">
            <a:xfrm>
              <a:off x="1403648" y="2852936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34" name="正方形/長方形 533"/>
            <p:cNvSpPr/>
            <p:nvPr/>
          </p:nvSpPr>
          <p:spPr bwMode="auto">
            <a:xfrm>
              <a:off x="1403648" y="2780928"/>
              <a:ext cx="1008112" cy="100811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35" name="正方形/長方形 534"/>
            <p:cNvSpPr/>
            <p:nvPr/>
          </p:nvSpPr>
          <p:spPr bwMode="auto">
            <a:xfrm>
              <a:off x="1403648" y="3789040"/>
              <a:ext cx="1008112" cy="100811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36" name="正方形/長方形 535"/>
            <p:cNvSpPr/>
            <p:nvPr/>
          </p:nvSpPr>
          <p:spPr bwMode="auto">
            <a:xfrm>
              <a:off x="1403648" y="4797152"/>
              <a:ext cx="1008112" cy="100811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37" name="正方形/長方形 536"/>
            <p:cNvSpPr/>
            <p:nvPr/>
          </p:nvSpPr>
          <p:spPr bwMode="auto">
            <a:xfrm>
              <a:off x="1403648" y="5805264"/>
              <a:ext cx="1008112" cy="100811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38" name="Rectangle 50"/>
            <p:cNvSpPr>
              <a:spLocks noChangeArrowheads="1"/>
            </p:cNvSpPr>
            <p:nvPr/>
          </p:nvSpPr>
          <p:spPr bwMode="auto">
            <a:xfrm>
              <a:off x="1475656" y="2852936"/>
              <a:ext cx="864096" cy="864096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39" name="Rectangle 50"/>
            <p:cNvSpPr>
              <a:spLocks noChangeArrowheads="1"/>
            </p:cNvSpPr>
            <p:nvPr/>
          </p:nvSpPr>
          <p:spPr bwMode="auto">
            <a:xfrm>
              <a:off x="1475656" y="5877272"/>
              <a:ext cx="864096" cy="864096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40" name="Rectangle 50"/>
            <p:cNvSpPr>
              <a:spLocks noChangeArrowheads="1"/>
            </p:cNvSpPr>
            <p:nvPr/>
          </p:nvSpPr>
          <p:spPr bwMode="auto">
            <a:xfrm>
              <a:off x="1970881" y="2924944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41" name="Rectangle 50"/>
            <p:cNvSpPr>
              <a:spLocks noChangeArrowheads="1"/>
            </p:cNvSpPr>
            <p:nvPr/>
          </p:nvSpPr>
          <p:spPr bwMode="auto">
            <a:xfrm>
              <a:off x="1547664" y="2924944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42" name="Rectangle 50"/>
            <p:cNvSpPr>
              <a:spLocks noChangeArrowheads="1"/>
            </p:cNvSpPr>
            <p:nvPr/>
          </p:nvSpPr>
          <p:spPr bwMode="auto">
            <a:xfrm>
              <a:off x="1970881" y="6381328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43" name="Rectangle 50"/>
            <p:cNvSpPr>
              <a:spLocks noChangeArrowheads="1"/>
            </p:cNvSpPr>
            <p:nvPr/>
          </p:nvSpPr>
          <p:spPr bwMode="auto">
            <a:xfrm>
              <a:off x="1547664" y="6381328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44" name="Rectangle 50"/>
            <p:cNvSpPr>
              <a:spLocks noChangeArrowheads="1"/>
            </p:cNvSpPr>
            <p:nvPr/>
          </p:nvSpPr>
          <p:spPr bwMode="auto">
            <a:xfrm>
              <a:off x="1475656" y="3861048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45" name="Rectangle 50"/>
            <p:cNvSpPr>
              <a:spLocks noChangeArrowheads="1"/>
            </p:cNvSpPr>
            <p:nvPr/>
          </p:nvSpPr>
          <p:spPr bwMode="auto">
            <a:xfrm>
              <a:off x="1979712" y="3861048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46" name="Rectangle 50"/>
            <p:cNvSpPr>
              <a:spLocks noChangeArrowheads="1"/>
            </p:cNvSpPr>
            <p:nvPr/>
          </p:nvSpPr>
          <p:spPr bwMode="auto">
            <a:xfrm>
              <a:off x="1475656" y="4365104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47" name="Rectangle 50"/>
            <p:cNvSpPr>
              <a:spLocks noChangeArrowheads="1"/>
            </p:cNvSpPr>
            <p:nvPr/>
          </p:nvSpPr>
          <p:spPr bwMode="auto">
            <a:xfrm>
              <a:off x="1979712" y="4365104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48" name="Rectangle 50"/>
            <p:cNvSpPr>
              <a:spLocks noChangeArrowheads="1"/>
            </p:cNvSpPr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49" name="Rectangle 50"/>
            <p:cNvSpPr>
              <a:spLocks noChangeArrowheads="1"/>
            </p:cNvSpPr>
            <p:nvPr/>
          </p:nvSpPr>
          <p:spPr bwMode="auto">
            <a:xfrm>
              <a:off x="1979712" y="4869160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50" name="Rectangle 50"/>
            <p:cNvSpPr>
              <a:spLocks noChangeArrowheads="1"/>
            </p:cNvSpPr>
            <p:nvPr/>
          </p:nvSpPr>
          <p:spPr bwMode="auto">
            <a:xfrm>
              <a:off x="1475656" y="5373216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51" name="Rectangle 50"/>
            <p:cNvSpPr>
              <a:spLocks noChangeArrowheads="1"/>
            </p:cNvSpPr>
            <p:nvPr/>
          </p:nvSpPr>
          <p:spPr bwMode="auto">
            <a:xfrm>
              <a:off x="1979712" y="5373216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</p:grpSp>
      <p:sp>
        <p:nvSpPr>
          <p:cNvPr id="99" name="スライド番号プレースホルダ 9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0"/>
          <p:cNvSpPr>
            <a:spLocks noChangeArrowheads="1"/>
          </p:cNvSpPr>
          <p:nvPr/>
        </p:nvSpPr>
        <p:spPr bwMode="auto">
          <a:xfrm>
            <a:off x="5661025" y="4000500"/>
            <a:ext cx="642938" cy="571500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219" name="Rectangle 50"/>
          <p:cNvSpPr>
            <a:spLocks noChangeArrowheads="1"/>
          </p:cNvSpPr>
          <p:nvPr/>
        </p:nvSpPr>
        <p:spPr bwMode="auto">
          <a:xfrm>
            <a:off x="6007100" y="4857750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220" name="Rectangle 50"/>
          <p:cNvSpPr>
            <a:spLocks noChangeArrowheads="1"/>
          </p:cNvSpPr>
          <p:nvPr/>
        </p:nvSpPr>
        <p:spPr bwMode="auto">
          <a:xfrm>
            <a:off x="5649913" y="4857750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846763" y="5500688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222" name="正方形/長方形 113"/>
          <p:cNvSpPr>
            <a:spLocks noChangeArrowheads="1"/>
          </p:cNvSpPr>
          <p:nvPr/>
        </p:nvSpPr>
        <p:spPr bwMode="auto">
          <a:xfrm>
            <a:off x="5429250" y="3786188"/>
            <a:ext cx="3286125" cy="271462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922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857250"/>
            <a:ext cx="8772525" cy="2071688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Chip multi processor (CMP)</a:t>
            </a:r>
          </a:p>
          <a:p>
            <a:pPr lvl="1" eaLnBrk="1" hangingPunct="1"/>
            <a:r>
              <a:rPr lang="en-US" altLang="ja-JP" dirty="0" smtClean="0"/>
              <a:t>Multiple processors  (each has private L1 cache)</a:t>
            </a:r>
          </a:p>
          <a:p>
            <a:pPr lvl="1" eaLnBrk="1" hangingPunct="1"/>
            <a:r>
              <a:rPr lang="en-US" altLang="ja-JP" dirty="0" smtClean="0"/>
              <a:t>Shared L2 cache divided into multiple banks</a:t>
            </a:r>
            <a:r>
              <a:rPr lang="ja-JP" altLang="en-US" dirty="0" smtClean="0"/>
              <a:t> </a:t>
            </a:r>
            <a:r>
              <a:rPr lang="en-US" altLang="ja-JP" dirty="0" smtClean="0"/>
              <a:t>(SNUCA)</a:t>
            </a:r>
          </a:p>
          <a:p>
            <a:pPr lvl="1" eaLnBrk="1" hangingPunct="1"/>
            <a:r>
              <a:rPr lang="en-US" altLang="ja-JP" dirty="0" smtClean="0">
                <a:sym typeface="Wingdings" pitchFamily="2" charset="2"/>
              </a:rPr>
              <a:t>Processors and L2 banks are connected via NoC</a:t>
            </a:r>
            <a:endParaRPr lang="en-US" altLang="ja-JP" dirty="0" smtClean="0"/>
          </a:p>
        </p:txBody>
      </p:sp>
      <p:sp>
        <p:nvSpPr>
          <p:cNvPr id="179" name="正方形/長方形 178"/>
          <p:cNvSpPr/>
          <p:nvPr/>
        </p:nvSpPr>
        <p:spPr bwMode="auto">
          <a:xfrm>
            <a:off x="6000750" y="6100763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80" name="テキスト ボックス 179"/>
          <p:cNvSpPr txBox="1"/>
          <p:nvPr/>
        </p:nvSpPr>
        <p:spPr>
          <a:xfrm>
            <a:off x="6357938" y="5957888"/>
            <a:ext cx="20510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>
                <a:latin typeface="+mj-lt"/>
                <a:ea typeface="ＭＳ Ｐゴシック" pitchFamily="50" charset="-128"/>
              </a:rPr>
              <a:t>On-chip router </a:t>
            </a:r>
            <a:endParaRPr lang="ja-JP" altLang="en-US" sz="2000" dirty="0">
              <a:latin typeface="+mj-lt"/>
              <a:ea typeface="ＭＳ Ｐゴシック" pitchFamily="50" charset="-128"/>
            </a:endParaRPr>
          </a:p>
        </p:txBody>
      </p:sp>
      <p:sp>
        <p:nvSpPr>
          <p:cNvPr id="922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Our target: </a:t>
            </a:r>
            <a:r>
              <a:rPr lang="en-US" altLang="ja-JP" sz="3200" smtClean="0"/>
              <a:t>Original 2D CMPs</a:t>
            </a:r>
            <a:endParaRPr lang="ja-JP" altLang="en-US" smtClean="0"/>
          </a:p>
        </p:txBody>
      </p:sp>
      <p:grpSp>
        <p:nvGrpSpPr>
          <p:cNvPr id="2" name="グループ化 205"/>
          <p:cNvGrpSpPr>
            <a:grpSpLocks/>
          </p:cNvGrpSpPr>
          <p:nvPr/>
        </p:nvGrpSpPr>
        <p:grpSpPr bwMode="auto">
          <a:xfrm>
            <a:off x="6354763" y="4071938"/>
            <a:ext cx="2190750" cy="1757362"/>
            <a:chOff x="6354763" y="4071938"/>
            <a:chExt cx="2190023" cy="1757422"/>
          </a:xfrm>
        </p:grpSpPr>
        <p:sp>
          <p:nvSpPr>
            <p:cNvPr id="207" name="テキスト ボックス 206"/>
            <p:cNvSpPr txBox="1"/>
            <p:nvPr/>
          </p:nvSpPr>
          <p:spPr>
            <a:xfrm>
              <a:off x="6354763" y="4071938"/>
              <a:ext cx="1663148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 err="1">
                  <a:latin typeface="+mj-lt"/>
                  <a:ea typeface="ＭＳ Ｐゴシック" pitchFamily="50" charset="-128"/>
                </a:rPr>
                <a:t>UltraSPARC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 </a:t>
              </a:r>
              <a:endParaRPr lang="ja-JP" altLang="en-US" sz="2000" dirty="0">
                <a:latin typeface="+mj-lt"/>
                <a:ea typeface="ＭＳ Ｐゴシック" pitchFamily="50" charset="-128"/>
              </a:endParaRPr>
            </a:p>
          </p:txBody>
        </p:sp>
        <p:sp>
          <p:nvSpPr>
            <p:cNvPr id="208" name="テキスト ボックス 207"/>
            <p:cNvSpPr txBox="1"/>
            <p:nvPr/>
          </p:nvSpPr>
          <p:spPr>
            <a:xfrm>
              <a:off x="6354763" y="4786337"/>
              <a:ext cx="2190023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L1</a:t>
              </a:r>
              <a:r>
                <a:rPr lang="ja-JP" altLang="en-US" sz="2000" dirty="0">
                  <a:latin typeface="+mj-lt"/>
                  <a:ea typeface="ＭＳ Ｐゴシック" pitchFamily="50" charset="-128"/>
                </a:rPr>
                <a:t> 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cache</a:t>
              </a:r>
              <a:r>
                <a:rPr lang="ja-JP" altLang="en-US" sz="2000" dirty="0">
                  <a:latin typeface="+mj-lt"/>
                  <a:ea typeface="ＭＳ Ｐゴシック" pitchFamily="50" charset="-128"/>
                </a:rPr>
                <a:t> 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(I &amp; D) </a:t>
              </a:r>
              <a:endParaRPr lang="ja-JP" altLang="en-US" sz="2000" dirty="0">
                <a:latin typeface="+mj-lt"/>
                <a:ea typeface="ＭＳ Ｐゴシック" pitchFamily="50" charset="-128"/>
              </a:endParaRPr>
            </a:p>
          </p:txBody>
        </p:sp>
        <p:sp>
          <p:nvSpPr>
            <p:cNvPr id="209" name="テキスト ボックス 208"/>
            <p:cNvSpPr txBox="1"/>
            <p:nvPr/>
          </p:nvSpPr>
          <p:spPr>
            <a:xfrm>
              <a:off x="6357937" y="5429296"/>
              <a:ext cx="1875802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L2</a:t>
              </a:r>
              <a:r>
                <a:rPr lang="ja-JP" altLang="en-US" sz="2000" dirty="0">
                  <a:latin typeface="+mj-lt"/>
                  <a:ea typeface="ＭＳ Ｐゴシック" pitchFamily="50" charset="-128"/>
                </a:rPr>
                <a:t> 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cache bank</a:t>
              </a:r>
              <a:endParaRPr lang="ja-JP" altLang="en-US" sz="2000" dirty="0">
                <a:latin typeface="+mj-lt"/>
                <a:ea typeface="ＭＳ Ｐゴシック" pitchFamily="50" charset="-128"/>
              </a:endParaRPr>
            </a:p>
          </p:txBody>
        </p:sp>
      </p:grpSp>
      <p:sp>
        <p:nvSpPr>
          <p:cNvPr id="137" name="正方形/長方形 136"/>
          <p:cNvSpPr/>
          <p:nvPr/>
        </p:nvSpPr>
        <p:spPr bwMode="auto">
          <a:xfrm>
            <a:off x="395536" y="285293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8" name="正方形/長方形 137"/>
          <p:cNvSpPr/>
          <p:nvPr/>
        </p:nvSpPr>
        <p:spPr bwMode="auto">
          <a:xfrm>
            <a:off x="395536" y="2780928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9" name="正方形/長方形 138"/>
          <p:cNvSpPr/>
          <p:nvPr/>
        </p:nvSpPr>
        <p:spPr bwMode="auto">
          <a:xfrm>
            <a:off x="395536" y="3789040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0" name="正方形/長方形 139"/>
          <p:cNvSpPr/>
          <p:nvPr/>
        </p:nvSpPr>
        <p:spPr bwMode="auto">
          <a:xfrm>
            <a:off x="395536" y="4797152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1" name="正方形/長方形 140"/>
          <p:cNvSpPr/>
          <p:nvPr/>
        </p:nvSpPr>
        <p:spPr bwMode="auto">
          <a:xfrm>
            <a:off x="395536" y="5805264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2" name="正方形/長方形 141"/>
          <p:cNvSpPr/>
          <p:nvPr/>
        </p:nvSpPr>
        <p:spPr bwMode="auto">
          <a:xfrm>
            <a:off x="1403648" y="285293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3" name="正方形/長方形 142"/>
          <p:cNvSpPr/>
          <p:nvPr/>
        </p:nvSpPr>
        <p:spPr bwMode="auto">
          <a:xfrm>
            <a:off x="1403648" y="2780928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4" name="正方形/長方形 143"/>
          <p:cNvSpPr/>
          <p:nvPr/>
        </p:nvSpPr>
        <p:spPr bwMode="auto">
          <a:xfrm>
            <a:off x="1403648" y="3789040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5" name="正方形/長方形 144"/>
          <p:cNvSpPr/>
          <p:nvPr/>
        </p:nvSpPr>
        <p:spPr bwMode="auto">
          <a:xfrm>
            <a:off x="1403648" y="4797152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6" name="正方形/長方形 145"/>
          <p:cNvSpPr/>
          <p:nvPr/>
        </p:nvSpPr>
        <p:spPr bwMode="auto">
          <a:xfrm>
            <a:off x="1403648" y="5805264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7" name="正方形/長方形 146"/>
          <p:cNvSpPr/>
          <p:nvPr/>
        </p:nvSpPr>
        <p:spPr bwMode="auto">
          <a:xfrm>
            <a:off x="2411760" y="285293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8" name="正方形/長方形 147"/>
          <p:cNvSpPr/>
          <p:nvPr/>
        </p:nvSpPr>
        <p:spPr bwMode="auto">
          <a:xfrm>
            <a:off x="2411760" y="2780928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9" name="正方形/長方形 148"/>
          <p:cNvSpPr/>
          <p:nvPr/>
        </p:nvSpPr>
        <p:spPr bwMode="auto">
          <a:xfrm>
            <a:off x="2411760" y="3789040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0" name="正方形/長方形 149"/>
          <p:cNvSpPr/>
          <p:nvPr/>
        </p:nvSpPr>
        <p:spPr bwMode="auto">
          <a:xfrm>
            <a:off x="2411760" y="4797152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1" name="正方形/長方形 150"/>
          <p:cNvSpPr/>
          <p:nvPr/>
        </p:nvSpPr>
        <p:spPr bwMode="auto">
          <a:xfrm>
            <a:off x="2411760" y="5805264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2" name="正方形/長方形 151"/>
          <p:cNvSpPr/>
          <p:nvPr/>
        </p:nvSpPr>
        <p:spPr bwMode="auto">
          <a:xfrm>
            <a:off x="3419872" y="285293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3" name="正方形/長方形 152"/>
          <p:cNvSpPr/>
          <p:nvPr/>
        </p:nvSpPr>
        <p:spPr bwMode="auto">
          <a:xfrm>
            <a:off x="3419872" y="2780928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4" name="正方形/長方形 153"/>
          <p:cNvSpPr/>
          <p:nvPr/>
        </p:nvSpPr>
        <p:spPr bwMode="auto">
          <a:xfrm>
            <a:off x="3419872" y="3789040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5" name="正方形/長方形 154"/>
          <p:cNvSpPr/>
          <p:nvPr/>
        </p:nvSpPr>
        <p:spPr bwMode="auto">
          <a:xfrm>
            <a:off x="3419872" y="4797152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6" name="正方形/長方形 155"/>
          <p:cNvSpPr/>
          <p:nvPr/>
        </p:nvSpPr>
        <p:spPr bwMode="auto">
          <a:xfrm>
            <a:off x="3419872" y="5805264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7" name="Rectangle 50"/>
          <p:cNvSpPr>
            <a:spLocks noChangeArrowheads="1"/>
          </p:cNvSpPr>
          <p:nvPr/>
        </p:nvSpPr>
        <p:spPr bwMode="auto">
          <a:xfrm>
            <a:off x="467544" y="2852936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8" name="Rectangle 50"/>
          <p:cNvSpPr>
            <a:spLocks noChangeArrowheads="1"/>
          </p:cNvSpPr>
          <p:nvPr/>
        </p:nvSpPr>
        <p:spPr bwMode="auto">
          <a:xfrm>
            <a:off x="1475656" y="2852936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9" name="Rectangle 50"/>
          <p:cNvSpPr>
            <a:spLocks noChangeArrowheads="1"/>
          </p:cNvSpPr>
          <p:nvPr/>
        </p:nvSpPr>
        <p:spPr bwMode="auto">
          <a:xfrm>
            <a:off x="2483768" y="2852936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60" name="Rectangle 50"/>
          <p:cNvSpPr>
            <a:spLocks noChangeArrowheads="1"/>
          </p:cNvSpPr>
          <p:nvPr/>
        </p:nvSpPr>
        <p:spPr bwMode="auto">
          <a:xfrm>
            <a:off x="3491880" y="2852936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61" name="Rectangle 50"/>
          <p:cNvSpPr>
            <a:spLocks noChangeArrowheads="1"/>
          </p:cNvSpPr>
          <p:nvPr/>
        </p:nvSpPr>
        <p:spPr bwMode="auto">
          <a:xfrm>
            <a:off x="467544" y="5877272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62" name="Rectangle 50"/>
          <p:cNvSpPr>
            <a:spLocks noChangeArrowheads="1"/>
          </p:cNvSpPr>
          <p:nvPr/>
        </p:nvSpPr>
        <p:spPr bwMode="auto">
          <a:xfrm>
            <a:off x="1475656" y="5877272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63" name="Rectangle 50"/>
          <p:cNvSpPr>
            <a:spLocks noChangeArrowheads="1"/>
          </p:cNvSpPr>
          <p:nvPr/>
        </p:nvSpPr>
        <p:spPr bwMode="auto">
          <a:xfrm>
            <a:off x="2483768" y="5877272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64" name="Rectangle 50"/>
          <p:cNvSpPr>
            <a:spLocks noChangeArrowheads="1"/>
          </p:cNvSpPr>
          <p:nvPr/>
        </p:nvSpPr>
        <p:spPr bwMode="auto">
          <a:xfrm>
            <a:off x="3491880" y="5877272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65" name="Rectangle 50"/>
          <p:cNvSpPr>
            <a:spLocks noChangeArrowheads="1"/>
          </p:cNvSpPr>
          <p:nvPr/>
        </p:nvSpPr>
        <p:spPr bwMode="auto">
          <a:xfrm>
            <a:off x="962769" y="2927226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66" name="Rectangle 50"/>
          <p:cNvSpPr>
            <a:spLocks noChangeArrowheads="1"/>
          </p:cNvSpPr>
          <p:nvPr/>
        </p:nvSpPr>
        <p:spPr bwMode="auto">
          <a:xfrm>
            <a:off x="539552" y="2927226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67" name="Rectangle 50"/>
          <p:cNvSpPr>
            <a:spLocks noChangeArrowheads="1"/>
          </p:cNvSpPr>
          <p:nvPr/>
        </p:nvSpPr>
        <p:spPr bwMode="auto">
          <a:xfrm>
            <a:off x="1970881" y="2924944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68" name="Rectangle 50"/>
          <p:cNvSpPr>
            <a:spLocks noChangeArrowheads="1"/>
          </p:cNvSpPr>
          <p:nvPr/>
        </p:nvSpPr>
        <p:spPr bwMode="auto">
          <a:xfrm>
            <a:off x="1547664" y="2924944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69" name="Rectangle 50"/>
          <p:cNvSpPr>
            <a:spLocks noChangeArrowheads="1"/>
          </p:cNvSpPr>
          <p:nvPr/>
        </p:nvSpPr>
        <p:spPr bwMode="auto">
          <a:xfrm>
            <a:off x="2978993" y="2924944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2555776" y="2924944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71" name="Rectangle 50"/>
          <p:cNvSpPr>
            <a:spLocks noChangeArrowheads="1"/>
          </p:cNvSpPr>
          <p:nvPr/>
        </p:nvSpPr>
        <p:spPr bwMode="auto">
          <a:xfrm>
            <a:off x="3987105" y="2924944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72" name="Rectangle 50"/>
          <p:cNvSpPr>
            <a:spLocks noChangeArrowheads="1"/>
          </p:cNvSpPr>
          <p:nvPr/>
        </p:nvSpPr>
        <p:spPr bwMode="auto">
          <a:xfrm>
            <a:off x="3563888" y="2924944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73" name="Rectangle 50"/>
          <p:cNvSpPr>
            <a:spLocks noChangeArrowheads="1"/>
          </p:cNvSpPr>
          <p:nvPr/>
        </p:nvSpPr>
        <p:spPr bwMode="auto">
          <a:xfrm>
            <a:off x="962769" y="6383610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74" name="Rectangle 50"/>
          <p:cNvSpPr>
            <a:spLocks noChangeArrowheads="1"/>
          </p:cNvSpPr>
          <p:nvPr/>
        </p:nvSpPr>
        <p:spPr bwMode="auto">
          <a:xfrm>
            <a:off x="539552" y="6383610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75" name="Rectangle 50"/>
          <p:cNvSpPr>
            <a:spLocks noChangeArrowheads="1"/>
          </p:cNvSpPr>
          <p:nvPr/>
        </p:nvSpPr>
        <p:spPr bwMode="auto">
          <a:xfrm>
            <a:off x="1970881" y="6381328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76" name="Rectangle 50"/>
          <p:cNvSpPr>
            <a:spLocks noChangeArrowheads="1"/>
          </p:cNvSpPr>
          <p:nvPr/>
        </p:nvSpPr>
        <p:spPr bwMode="auto">
          <a:xfrm>
            <a:off x="1547664" y="6381328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77" name="Rectangle 50"/>
          <p:cNvSpPr>
            <a:spLocks noChangeArrowheads="1"/>
          </p:cNvSpPr>
          <p:nvPr/>
        </p:nvSpPr>
        <p:spPr bwMode="auto">
          <a:xfrm>
            <a:off x="2978993" y="6381328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78" name="Rectangle 50"/>
          <p:cNvSpPr>
            <a:spLocks noChangeArrowheads="1"/>
          </p:cNvSpPr>
          <p:nvPr/>
        </p:nvSpPr>
        <p:spPr bwMode="auto">
          <a:xfrm>
            <a:off x="2555776" y="6381328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81" name="Rectangle 50"/>
          <p:cNvSpPr>
            <a:spLocks noChangeArrowheads="1"/>
          </p:cNvSpPr>
          <p:nvPr/>
        </p:nvSpPr>
        <p:spPr bwMode="auto">
          <a:xfrm>
            <a:off x="3987105" y="6381328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82" name="Rectangle 50"/>
          <p:cNvSpPr>
            <a:spLocks noChangeArrowheads="1"/>
          </p:cNvSpPr>
          <p:nvPr/>
        </p:nvSpPr>
        <p:spPr bwMode="auto">
          <a:xfrm>
            <a:off x="3563888" y="6381328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83" name="Rectangle 50"/>
          <p:cNvSpPr>
            <a:spLocks noChangeArrowheads="1"/>
          </p:cNvSpPr>
          <p:nvPr/>
        </p:nvSpPr>
        <p:spPr bwMode="auto">
          <a:xfrm>
            <a:off x="467544" y="386104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84" name="Rectangle 50"/>
          <p:cNvSpPr>
            <a:spLocks noChangeArrowheads="1"/>
          </p:cNvSpPr>
          <p:nvPr/>
        </p:nvSpPr>
        <p:spPr bwMode="auto">
          <a:xfrm>
            <a:off x="971600" y="386104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85" name="Rectangle 50"/>
          <p:cNvSpPr>
            <a:spLocks noChangeArrowheads="1"/>
          </p:cNvSpPr>
          <p:nvPr/>
        </p:nvSpPr>
        <p:spPr bwMode="auto">
          <a:xfrm>
            <a:off x="467544" y="436510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86" name="Rectangle 50"/>
          <p:cNvSpPr>
            <a:spLocks noChangeArrowheads="1"/>
          </p:cNvSpPr>
          <p:nvPr/>
        </p:nvSpPr>
        <p:spPr bwMode="auto">
          <a:xfrm>
            <a:off x="971600" y="436510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87" name="Rectangle 50"/>
          <p:cNvSpPr>
            <a:spLocks noChangeArrowheads="1"/>
          </p:cNvSpPr>
          <p:nvPr/>
        </p:nvSpPr>
        <p:spPr bwMode="auto">
          <a:xfrm>
            <a:off x="1475656" y="386104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88" name="Rectangle 50"/>
          <p:cNvSpPr>
            <a:spLocks noChangeArrowheads="1"/>
          </p:cNvSpPr>
          <p:nvPr/>
        </p:nvSpPr>
        <p:spPr bwMode="auto">
          <a:xfrm>
            <a:off x="1979712" y="386104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89" name="Rectangle 50"/>
          <p:cNvSpPr>
            <a:spLocks noChangeArrowheads="1"/>
          </p:cNvSpPr>
          <p:nvPr/>
        </p:nvSpPr>
        <p:spPr bwMode="auto">
          <a:xfrm>
            <a:off x="1475656" y="436510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90" name="Rectangle 50"/>
          <p:cNvSpPr>
            <a:spLocks noChangeArrowheads="1"/>
          </p:cNvSpPr>
          <p:nvPr/>
        </p:nvSpPr>
        <p:spPr bwMode="auto">
          <a:xfrm>
            <a:off x="1979712" y="436510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91" name="Rectangle 50"/>
          <p:cNvSpPr>
            <a:spLocks noChangeArrowheads="1"/>
          </p:cNvSpPr>
          <p:nvPr/>
        </p:nvSpPr>
        <p:spPr bwMode="auto">
          <a:xfrm>
            <a:off x="2483768" y="386104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92" name="Rectangle 50"/>
          <p:cNvSpPr>
            <a:spLocks noChangeArrowheads="1"/>
          </p:cNvSpPr>
          <p:nvPr/>
        </p:nvSpPr>
        <p:spPr bwMode="auto">
          <a:xfrm>
            <a:off x="2987824" y="386104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93" name="Rectangle 50"/>
          <p:cNvSpPr>
            <a:spLocks noChangeArrowheads="1"/>
          </p:cNvSpPr>
          <p:nvPr/>
        </p:nvSpPr>
        <p:spPr bwMode="auto">
          <a:xfrm>
            <a:off x="2483768" y="436510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94" name="Rectangle 50"/>
          <p:cNvSpPr>
            <a:spLocks noChangeArrowheads="1"/>
          </p:cNvSpPr>
          <p:nvPr/>
        </p:nvSpPr>
        <p:spPr bwMode="auto">
          <a:xfrm>
            <a:off x="2987824" y="436510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95" name="Rectangle 50"/>
          <p:cNvSpPr>
            <a:spLocks noChangeArrowheads="1"/>
          </p:cNvSpPr>
          <p:nvPr/>
        </p:nvSpPr>
        <p:spPr bwMode="auto">
          <a:xfrm>
            <a:off x="3491880" y="386104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96" name="Rectangle 50"/>
          <p:cNvSpPr>
            <a:spLocks noChangeArrowheads="1"/>
          </p:cNvSpPr>
          <p:nvPr/>
        </p:nvSpPr>
        <p:spPr bwMode="auto">
          <a:xfrm>
            <a:off x="3995936" y="386104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97" name="Rectangle 50"/>
          <p:cNvSpPr>
            <a:spLocks noChangeArrowheads="1"/>
          </p:cNvSpPr>
          <p:nvPr/>
        </p:nvSpPr>
        <p:spPr bwMode="auto">
          <a:xfrm>
            <a:off x="3491880" y="436510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98" name="Rectangle 50"/>
          <p:cNvSpPr>
            <a:spLocks noChangeArrowheads="1"/>
          </p:cNvSpPr>
          <p:nvPr/>
        </p:nvSpPr>
        <p:spPr bwMode="auto">
          <a:xfrm>
            <a:off x="3995936" y="436510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99" name="Rectangle 50"/>
          <p:cNvSpPr>
            <a:spLocks noChangeArrowheads="1"/>
          </p:cNvSpPr>
          <p:nvPr/>
        </p:nvSpPr>
        <p:spPr bwMode="auto">
          <a:xfrm>
            <a:off x="3491880" y="486916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00" name="Rectangle 50"/>
          <p:cNvSpPr>
            <a:spLocks noChangeArrowheads="1"/>
          </p:cNvSpPr>
          <p:nvPr/>
        </p:nvSpPr>
        <p:spPr bwMode="auto">
          <a:xfrm>
            <a:off x="3995936" y="486916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01" name="Rectangle 50"/>
          <p:cNvSpPr>
            <a:spLocks noChangeArrowheads="1"/>
          </p:cNvSpPr>
          <p:nvPr/>
        </p:nvSpPr>
        <p:spPr bwMode="auto">
          <a:xfrm>
            <a:off x="3491880" y="5373216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02" name="Rectangle 50"/>
          <p:cNvSpPr>
            <a:spLocks noChangeArrowheads="1"/>
          </p:cNvSpPr>
          <p:nvPr/>
        </p:nvSpPr>
        <p:spPr bwMode="auto">
          <a:xfrm>
            <a:off x="3995936" y="5373216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04" name="Rectangle 50"/>
          <p:cNvSpPr>
            <a:spLocks noChangeArrowheads="1"/>
          </p:cNvSpPr>
          <p:nvPr/>
        </p:nvSpPr>
        <p:spPr bwMode="auto">
          <a:xfrm>
            <a:off x="2483768" y="486916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96" name="Rectangle 50"/>
          <p:cNvSpPr>
            <a:spLocks noChangeArrowheads="1"/>
          </p:cNvSpPr>
          <p:nvPr/>
        </p:nvSpPr>
        <p:spPr bwMode="auto">
          <a:xfrm>
            <a:off x="2987824" y="486916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97" name="Rectangle 50"/>
          <p:cNvSpPr>
            <a:spLocks noChangeArrowheads="1"/>
          </p:cNvSpPr>
          <p:nvPr/>
        </p:nvSpPr>
        <p:spPr bwMode="auto">
          <a:xfrm>
            <a:off x="2483768" y="5373216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98" name="Rectangle 50"/>
          <p:cNvSpPr>
            <a:spLocks noChangeArrowheads="1"/>
          </p:cNvSpPr>
          <p:nvPr/>
        </p:nvSpPr>
        <p:spPr bwMode="auto">
          <a:xfrm>
            <a:off x="2987824" y="5373216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99" name="Rectangle 50"/>
          <p:cNvSpPr>
            <a:spLocks noChangeArrowheads="1"/>
          </p:cNvSpPr>
          <p:nvPr/>
        </p:nvSpPr>
        <p:spPr bwMode="auto">
          <a:xfrm>
            <a:off x="1475656" y="486916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300" name="Rectangle 50"/>
          <p:cNvSpPr>
            <a:spLocks noChangeArrowheads="1"/>
          </p:cNvSpPr>
          <p:nvPr/>
        </p:nvSpPr>
        <p:spPr bwMode="auto">
          <a:xfrm>
            <a:off x="1979712" y="486916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301" name="Rectangle 50"/>
          <p:cNvSpPr>
            <a:spLocks noChangeArrowheads="1"/>
          </p:cNvSpPr>
          <p:nvPr/>
        </p:nvSpPr>
        <p:spPr bwMode="auto">
          <a:xfrm>
            <a:off x="1475656" y="5373216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302" name="Rectangle 50"/>
          <p:cNvSpPr>
            <a:spLocks noChangeArrowheads="1"/>
          </p:cNvSpPr>
          <p:nvPr/>
        </p:nvSpPr>
        <p:spPr bwMode="auto">
          <a:xfrm>
            <a:off x="1979712" y="5373216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303" name="Rectangle 50"/>
          <p:cNvSpPr>
            <a:spLocks noChangeArrowheads="1"/>
          </p:cNvSpPr>
          <p:nvPr/>
        </p:nvSpPr>
        <p:spPr bwMode="auto">
          <a:xfrm>
            <a:off x="467544" y="486916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304" name="Rectangle 50"/>
          <p:cNvSpPr>
            <a:spLocks noChangeArrowheads="1"/>
          </p:cNvSpPr>
          <p:nvPr/>
        </p:nvSpPr>
        <p:spPr bwMode="auto">
          <a:xfrm>
            <a:off x="971600" y="486916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305" name="Rectangle 50"/>
          <p:cNvSpPr>
            <a:spLocks noChangeArrowheads="1"/>
          </p:cNvSpPr>
          <p:nvPr/>
        </p:nvSpPr>
        <p:spPr bwMode="auto">
          <a:xfrm>
            <a:off x="467544" y="5373216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306" name="Rectangle 50"/>
          <p:cNvSpPr>
            <a:spLocks noChangeArrowheads="1"/>
          </p:cNvSpPr>
          <p:nvPr/>
        </p:nvSpPr>
        <p:spPr bwMode="auto">
          <a:xfrm>
            <a:off x="971600" y="5373216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307" name="正方形/長方形 306"/>
          <p:cNvSpPr/>
          <p:nvPr/>
        </p:nvSpPr>
        <p:spPr bwMode="auto">
          <a:xfrm>
            <a:off x="827584" y="4221088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308" name="正方形/長方形 307"/>
          <p:cNvSpPr/>
          <p:nvPr/>
        </p:nvSpPr>
        <p:spPr bwMode="auto">
          <a:xfrm>
            <a:off x="827584" y="5230341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309" name="正方形/長方形 308"/>
          <p:cNvSpPr/>
          <p:nvPr/>
        </p:nvSpPr>
        <p:spPr bwMode="auto">
          <a:xfrm>
            <a:off x="827584" y="3212976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310" name="正方形/長方形 309"/>
          <p:cNvSpPr/>
          <p:nvPr/>
        </p:nvSpPr>
        <p:spPr bwMode="auto">
          <a:xfrm>
            <a:off x="1836837" y="4222229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311" name="正方形/長方形 310"/>
          <p:cNvSpPr/>
          <p:nvPr/>
        </p:nvSpPr>
        <p:spPr bwMode="auto">
          <a:xfrm>
            <a:off x="1835696" y="5230341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312" name="正方形/長方形 311"/>
          <p:cNvSpPr/>
          <p:nvPr/>
        </p:nvSpPr>
        <p:spPr bwMode="auto">
          <a:xfrm>
            <a:off x="2844949" y="4221088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313" name="正方形/長方形 312"/>
          <p:cNvSpPr/>
          <p:nvPr/>
        </p:nvSpPr>
        <p:spPr bwMode="auto">
          <a:xfrm>
            <a:off x="2844949" y="5230341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314" name="正方形/長方形 313"/>
          <p:cNvSpPr/>
          <p:nvPr/>
        </p:nvSpPr>
        <p:spPr bwMode="auto">
          <a:xfrm>
            <a:off x="3853061" y="4221088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315" name="正方形/長方形 314"/>
          <p:cNvSpPr/>
          <p:nvPr/>
        </p:nvSpPr>
        <p:spPr bwMode="auto">
          <a:xfrm>
            <a:off x="3853061" y="5230341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316" name="正方形/長方形 315"/>
          <p:cNvSpPr/>
          <p:nvPr/>
        </p:nvSpPr>
        <p:spPr bwMode="auto">
          <a:xfrm>
            <a:off x="1835696" y="3212976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317" name="正方形/長方形 316"/>
          <p:cNvSpPr/>
          <p:nvPr/>
        </p:nvSpPr>
        <p:spPr bwMode="auto">
          <a:xfrm>
            <a:off x="2843808" y="3212976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318" name="正方形/長方形 317"/>
          <p:cNvSpPr/>
          <p:nvPr/>
        </p:nvSpPr>
        <p:spPr bwMode="auto">
          <a:xfrm>
            <a:off x="3851920" y="3212976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319" name="正方形/長方形 318"/>
          <p:cNvSpPr/>
          <p:nvPr/>
        </p:nvSpPr>
        <p:spPr bwMode="auto">
          <a:xfrm>
            <a:off x="827584" y="6238453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320" name="正方形/長方形 319"/>
          <p:cNvSpPr/>
          <p:nvPr/>
        </p:nvSpPr>
        <p:spPr bwMode="auto">
          <a:xfrm>
            <a:off x="1835696" y="6238453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321" name="正方形/長方形 320"/>
          <p:cNvSpPr/>
          <p:nvPr/>
        </p:nvSpPr>
        <p:spPr bwMode="auto">
          <a:xfrm>
            <a:off x="2843808" y="6238453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322" name="正方形/長方形 321"/>
          <p:cNvSpPr/>
          <p:nvPr/>
        </p:nvSpPr>
        <p:spPr bwMode="auto">
          <a:xfrm>
            <a:off x="3851920" y="6238453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cxnSp>
        <p:nvCxnSpPr>
          <p:cNvPr id="323" name="直線コネクタ 322"/>
          <p:cNvCxnSpPr>
            <a:endCxn id="319" idx="0"/>
          </p:cNvCxnSpPr>
          <p:nvPr/>
        </p:nvCxnSpPr>
        <p:spPr bwMode="auto">
          <a:xfrm rot="5400000">
            <a:off x="-541423" y="4797437"/>
            <a:ext cx="2881461" cy="57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4" name="直線コネクタ 323"/>
          <p:cNvCxnSpPr/>
          <p:nvPr/>
        </p:nvCxnSpPr>
        <p:spPr bwMode="auto">
          <a:xfrm rot="5400000">
            <a:off x="466688" y="4797438"/>
            <a:ext cx="2881461" cy="57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5" name="直線コネクタ 324"/>
          <p:cNvCxnSpPr/>
          <p:nvPr/>
        </p:nvCxnSpPr>
        <p:spPr bwMode="auto">
          <a:xfrm rot="5400000">
            <a:off x="1475371" y="4796296"/>
            <a:ext cx="2881461" cy="57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6" name="直線コネクタ 325"/>
          <p:cNvCxnSpPr/>
          <p:nvPr/>
        </p:nvCxnSpPr>
        <p:spPr bwMode="auto">
          <a:xfrm rot="5400000">
            <a:off x="2483483" y="4796296"/>
            <a:ext cx="2881461" cy="57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7" name="直線コネクタ 326"/>
          <p:cNvCxnSpPr>
            <a:endCxn id="318" idx="3"/>
          </p:cNvCxnSpPr>
          <p:nvPr/>
        </p:nvCxnSpPr>
        <p:spPr bwMode="auto">
          <a:xfrm flipV="1">
            <a:off x="899592" y="3284414"/>
            <a:ext cx="3095203" cy="5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8" name="直線コネクタ 327"/>
          <p:cNvCxnSpPr/>
          <p:nvPr/>
        </p:nvCxnSpPr>
        <p:spPr bwMode="auto">
          <a:xfrm flipV="1">
            <a:off x="900733" y="4292525"/>
            <a:ext cx="3095203" cy="5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9" name="直線コネクタ 328"/>
          <p:cNvCxnSpPr/>
          <p:nvPr/>
        </p:nvCxnSpPr>
        <p:spPr bwMode="auto">
          <a:xfrm flipV="1">
            <a:off x="899592" y="5300637"/>
            <a:ext cx="3095203" cy="5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0" name="直線コネクタ 329"/>
          <p:cNvCxnSpPr/>
          <p:nvPr/>
        </p:nvCxnSpPr>
        <p:spPr bwMode="auto">
          <a:xfrm flipV="1">
            <a:off x="899592" y="6308749"/>
            <a:ext cx="3095203" cy="5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1" name="直線コネクタ 330"/>
          <p:cNvCxnSpPr/>
          <p:nvPr/>
        </p:nvCxnSpPr>
        <p:spPr bwMode="auto">
          <a:xfrm>
            <a:off x="683568" y="3068960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2" name="直線コネクタ 331"/>
          <p:cNvCxnSpPr/>
          <p:nvPr/>
        </p:nvCxnSpPr>
        <p:spPr bwMode="auto">
          <a:xfrm flipH="1">
            <a:off x="901301" y="3068960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3" name="直線コネクタ 332"/>
          <p:cNvCxnSpPr/>
          <p:nvPr/>
        </p:nvCxnSpPr>
        <p:spPr bwMode="auto">
          <a:xfrm>
            <a:off x="1691680" y="3068960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4" name="直線コネクタ 333"/>
          <p:cNvCxnSpPr/>
          <p:nvPr/>
        </p:nvCxnSpPr>
        <p:spPr bwMode="auto">
          <a:xfrm flipH="1">
            <a:off x="1909413" y="3068960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5" name="直線コネクタ 334"/>
          <p:cNvCxnSpPr/>
          <p:nvPr/>
        </p:nvCxnSpPr>
        <p:spPr bwMode="auto">
          <a:xfrm>
            <a:off x="2699792" y="3068960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6" name="直線コネクタ 335"/>
          <p:cNvCxnSpPr/>
          <p:nvPr/>
        </p:nvCxnSpPr>
        <p:spPr bwMode="auto">
          <a:xfrm flipH="1">
            <a:off x="2917525" y="3068960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7" name="直線コネクタ 336"/>
          <p:cNvCxnSpPr/>
          <p:nvPr/>
        </p:nvCxnSpPr>
        <p:spPr bwMode="auto">
          <a:xfrm>
            <a:off x="3707904" y="3068960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8" name="直線コネクタ 337"/>
          <p:cNvCxnSpPr/>
          <p:nvPr/>
        </p:nvCxnSpPr>
        <p:spPr bwMode="auto">
          <a:xfrm flipH="1">
            <a:off x="3925637" y="3068960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9" name="直線コネクタ 338"/>
          <p:cNvCxnSpPr/>
          <p:nvPr/>
        </p:nvCxnSpPr>
        <p:spPr bwMode="auto">
          <a:xfrm flipV="1">
            <a:off x="683568" y="6313309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0" name="直線コネクタ 339"/>
          <p:cNvCxnSpPr/>
          <p:nvPr/>
        </p:nvCxnSpPr>
        <p:spPr bwMode="auto">
          <a:xfrm flipH="1" flipV="1">
            <a:off x="901301" y="6313309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1" name="直線コネクタ 340"/>
          <p:cNvCxnSpPr/>
          <p:nvPr/>
        </p:nvCxnSpPr>
        <p:spPr bwMode="auto">
          <a:xfrm flipV="1">
            <a:off x="1691680" y="6313309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2" name="直線コネクタ 341"/>
          <p:cNvCxnSpPr/>
          <p:nvPr/>
        </p:nvCxnSpPr>
        <p:spPr bwMode="auto">
          <a:xfrm flipH="1" flipV="1">
            <a:off x="1909413" y="6313309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3" name="直線コネクタ 342"/>
          <p:cNvCxnSpPr/>
          <p:nvPr/>
        </p:nvCxnSpPr>
        <p:spPr bwMode="auto">
          <a:xfrm flipV="1">
            <a:off x="2699792" y="6313309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4" name="直線コネクタ 343"/>
          <p:cNvCxnSpPr/>
          <p:nvPr/>
        </p:nvCxnSpPr>
        <p:spPr bwMode="auto">
          <a:xfrm flipH="1" flipV="1">
            <a:off x="2917525" y="6313309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5" name="直線コネクタ 344"/>
          <p:cNvCxnSpPr/>
          <p:nvPr/>
        </p:nvCxnSpPr>
        <p:spPr bwMode="auto">
          <a:xfrm flipV="1">
            <a:off x="3707904" y="6313309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6" name="直線コネクタ 345"/>
          <p:cNvCxnSpPr/>
          <p:nvPr/>
        </p:nvCxnSpPr>
        <p:spPr bwMode="auto">
          <a:xfrm flipH="1" flipV="1">
            <a:off x="3925637" y="6313309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7" name="直線コネクタ 346"/>
          <p:cNvCxnSpPr/>
          <p:nvPr/>
        </p:nvCxnSpPr>
        <p:spPr bwMode="auto">
          <a:xfrm rot="5400000">
            <a:off x="682714" y="4077926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8" name="直線コネクタ 347"/>
          <p:cNvCxnSpPr/>
          <p:nvPr/>
        </p:nvCxnSpPr>
        <p:spPr bwMode="auto">
          <a:xfrm rot="16200000" flipH="1">
            <a:off x="682714" y="4077926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9" name="直線コネクタ 348"/>
          <p:cNvCxnSpPr/>
          <p:nvPr/>
        </p:nvCxnSpPr>
        <p:spPr bwMode="auto">
          <a:xfrm rot="5400000">
            <a:off x="1692534" y="4077926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0" name="直線コネクタ 349"/>
          <p:cNvCxnSpPr/>
          <p:nvPr/>
        </p:nvCxnSpPr>
        <p:spPr bwMode="auto">
          <a:xfrm rot="16200000" flipH="1">
            <a:off x="1692534" y="4077926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1" name="直線コネクタ 350"/>
          <p:cNvCxnSpPr/>
          <p:nvPr/>
        </p:nvCxnSpPr>
        <p:spPr bwMode="auto">
          <a:xfrm rot="5400000">
            <a:off x="2700646" y="4077926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2" name="直線コネクタ 351"/>
          <p:cNvCxnSpPr/>
          <p:nvPr/>
        </p:nvCxnSpPr>
        <p:spPr bwMode="auto">
          <a:xfrm rot="16200000" flipH="1">
            <a:off x="2700646" y="4077926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3" name="直線コネクタ 352"/>
          <p:cNvCxnSpPr/>
          <p:nvPr/>
        </p:nvCxnSpPr>
        <p:spPr bwMode="auto">
          <a:xfrm rot="5400000">
            <a:off x="3707050" y="4077926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4" name="直線コネクタ 353"/>
          <p:cNvCxnSpPr/>
          <p:nvPr/>
        </p:nvCxnSpPr>
        <p:spPr bwMode="auto">
          <a:xfrm rot="16200000" flipH="1">
            <a:off x="3707050" y="4077926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5" name="直線コネクタ 354"/>
          <p:cNvCxnSpPr/>
          <p:nvPr/>
        </p:nvCxnSpPr>
        <p:spPr bwMode="auto">
          <a:xfrm rot="5400000">
            <a:off x="684422" y="5086038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6" name="直線コネクタ 355"/>
          <p:cNvCxnSpPr/>
          <p:nvPr/>
        </p:nvCxnSpPr>
        <p:spPr bwMode="auto">
          <a:xfrm rot="16200000" flipH="1">
            <a:off x="684422" y="5086038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7" name="直線コネクタ 356"/>
          <p:cNvCxnSpPr/>
          <p:nvPr/>
        </p:nvCxnSpPr>
        <p:spPr bwMode="auto">
          <a:xfrm rot="5400000">
            <a:off x="1692534" y="5086038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8" name="直線コネクタ 357"/>
          <p:cNvCxnSpPr/>
          <p:nvPr/>
        </p:nvCxnSpPr>
        <p:spPr bwMode="auto">
          <a:xfrm rot="16200000" flipH="1">
            <a:off x="1692534" y="5086038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9" name="直線コネクタ 358"/>
          <p:cNvCxnSpPr/>
          <p:nvPr/>
        </p:nvCxnSpPr>
        <p:spPr bwMode="auto">
          <a:xfrm rot="5400000">
            <a:off x="2700646" y="5086038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0" name="直線コネクタ 359"/>
          <p:cNvCxnSpPr/>
          <p:nvPr/>
        </p:nvCxnSpPr>
        <p:spPr bwMode="auto">
          <a:xfrm rot="16200000" flipH="1">
            <a:off x="2700646" y="5086038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1" name="直線コネクタ 360"/>
          <p:cNvCxnSpPr/>
          <p:nvPr/>
        </p:nvCxnSpPr>
        <p:spPr bwMode="auto">
          <a:xfrm rot="5400000">
            <a:off x="3708758" y="5086038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2" name="直線コネクタ 361"/>
          <p:cNvCxnSpPr/>
          <p:nvPr/>
        </p:nvCxnSpPr>
        <p:spPr bwMode="auto">
          <a:xfrm rot="16200000" flipH="1">
            <a:off x="3708758" y="5086038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右矢印 197"/>
          <p:cNvSpPr/>
          <p:nvPr/>
        </p:nvSpPr>
        <p:spPr bwMode="auto">
          <a:xfrm>
            <a:off x="4714875" y="3643313"/>
            <a:ext cx="1071563" cy="798512"/>
          </a:xfrm>
          <a:prstGeom prst="rightArrow">
            <a:avLst/>
          </a:prstGeom>
          <a:solidFill>
            <a:schemeClr val="accent6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ja-JP" altLang="en-US" sz="2000">
              <a:solidFill>
                <a:schemeClr val="tx2"/>
              </a:solidFill>
            </a:endParaRPr>
          </a:p>
        </p:txBody>
      </p:sp>
      <p:sp>
        <p:nvSpPr>
          <p:cNvPr id="11277" name="タイトル 19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Wireless 3D CMP: </a:t>
            </a:r>
            <a:r>
              <a:rPr lang="en-US" altLang="ja-JP" sz="3200" dirty="0" smtClean="0"/>
              <a:t>Homogeneous</a:t>
            </a:r>
            <a:endParaRPr lang="ja-JP" altLang="en-US" dirty="0" smtClean="0"/>
          </a:p>
        </p:txBody>
      </p:sp>
      <p:sp>
        <p:nvSpPr>
          <p:cNvPr id="11278" name="コンテンツ プレースホルダ 34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ja-JP" sz="2800" dirty="0" smtClean="0"/>
              <a:t>E.g., 2D is divided into 8 planes</a:t>
            </a:r>
          </a:p>
          <a:p>
            <a:pPr lvl="1" eaLnBrk="1" hangingPunct="1"/>
            <a:r>
              <a:rPr lang="en-US" altLang="ja-JP" sz="2400" dirty="0" smtClean="0"/>
              <a:t>Stacking the same chips</a:t>
            </a:r>
            <a:endParaRPr lang="ja-JP" altLang="en-US" dirty="0" smtClean="0"/>
          </a:p>
        </p:txBody>
      </p:sp>
      <p:sp>
        <p:nvSpPr>
          <p:cNvPr id="369" name="正方形/長方形 368"/>
          <p:cNvSpPr/>
          <p:nvPr/>
        </p:nvSpPr>
        <p:spPr bwMode="auto">
          <a:xfrm>
            <a:off x="395536" y="249289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82" name="正方形/長方形 381"/>
          <p:cNvSpPr/>
          <p:nvPr/>
        </p:nvSpPr>
        <p:spPr bwMode="auto">
          <a:xfrm>
            <a:off x="395536" y="2420888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95" name="正方形/長方形 394"/>
          <p:cNvSpPr/>
          <p:nvPr/>
        </p:nvSpPr>
        <p:spPr bwMode="auto">
          <a:xfrm>
            <a:off x="395536" y="3429000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08" name="正方形/長方形 407"/>
          <p:cNvSpPr/>
          <p:nvPr/>
        </p:nvSpPr>
        <p:spPr bwMode="auto">
          <a:xfrm>
            <a:off x="395536" y="4437112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21" name="正方形/長方形 420"/>
          <p:cNvSpPr/>
          <p:nvPr/>
        </p:nvSpPr>
        <p:spPr bwMode="auto">
          <a:xfrm>
            <a:off x="395536" y="5445224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34" name="正方形/長方形 433"/>
          <p:cNvSpPr/>
          <p:nvPr/>
        </p:nvSpPr>
        <p:spPr bwMode="auto">
          <a:xfrm>
            <a:off x="1403648" y="249289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47" name="正方形/長方形 446"/>
          <p:cNvSpPr/>
          <p:nvPr/>
        </p:nvSpPr>
        <p:spPr bwMode="auto">
          <a:xfrm>
            <a:off x="1403648" y="2420888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48" name="正方形/長方形 447"/>
          <p:cNvSpPr/>
          <p:nvPr/>
        </p:nvSpPr>
        <p:spPr bwMode="auto">
          <a:xfrm>
            <a:off x="1403648" y="3429000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49" name="正方形/長方形 448"/>
          <p:cNvSpPr/>
          <p:nvPr/>
        </p:nvSpPr>
        <p:spPr bwMode="auto">
          <a:xfrm>
            <a:off x="1403648" y="4437112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50" name="正方形/長方形 449"/>
          <p:cNvSpPr/>
          <p:nvPr/>
        </p:nvSpPr>
        <p:spPr bwMode="auto">
          <a:xfrm>
            <a:off x="1403648" y="5445224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51" name="正方形/長方形 450"/>
          <p:cNvSpPr/>
          <p:nvPr/>
        </p:nvSpPr>
        <p:spPr bwMode="auto">
          <a:xfrm>
            <a:off x="2411760" y="249289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52" name="正方形/長方形 451"/>
          <p:cNvSpPr/>
          <p:nvPr/>
        </p:nvSpPr>
        <p:spPr bwMode="auto">
          <a:xfrm>
            <a:off x="2411760" y="2420888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53" name="正方形/長方形 452"/>
          <p:cNvSpPr/>
          <p:nvPr/>
        </p:nvSpPr>
        <p:spPr bwMode="auto">
          <a:xfrm>
            <a:off x="2411760" y="3429000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54" name="正方形/長方形 453"/>
          <p:cNvSpPr/>
          <p:nvPr/>
        </p:nvSpPr>
        <p:spPr bwMode="auto">
          <a:xfrm>
            <a:off x="2411760" y="4437112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55" name="正方形/長方形 454"/>
          <p:cNvSpPr/>
          <p:nvPr/>
        </p:nvSpPr>
        <p:spPr bwMode="auto">
          <a:xfrm>
            <a:off x="2411760" y="5445224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56" name="正方形/長方形 455"/>
          <p:cNvSpPr/>
          <p:nvPr/>
        </p:nvSpPr>
        <p:spPr bwMode="auto">
          <a:xfrm>
            <a:off x="3419872" y="249289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61" name="正方形/長方形 460"/>
          <p:cNvSpPr/>
          <p:nvPr/>
        </p:nvSpPr>
        <p:spPr bwMode="auto">
          <a:xfrm>
            <a:off x="3419872" y="2420888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70" name="正方形/長方形 469"/>
          <p:cNvSpPr/>
          <p:nvPr/>
        </p:nvSpPr>
        <p:spPr bwMode="auto">
          <a:xfrm>
            <a:off x="3419872" y="3429000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71" name="正方形/長方形 470"/>
          <p:cNvSpPr/>
          <p:nvPr/>
        </p:nvSpPr>
        <p:spPr bwMode="auto">
          <a:xfrm>
            <a:off x="3419872" y="4437112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72" name="正方形/長方形 471"/>
          <p:cNvSpPr/>
          <p:nvPr/>
        </p:nvSpPr>
        <p:spPr bwMode="auto">
          <a:xfrm>
            <a:off x="3419872" y="5445224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73" name="Rectangle 50"/>
          <p:cNvSpPr>
            <a:spLocks noChangeArrowheads="1"/>
          </p:cNvSpPr>
          <p:nvPr/>
        </p:nvSpPr>
        <p:spPr bwMode="auto">
          <a:xfrm>
            <a:off x="467544" y="2492896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74" name="Rectangle 50"/>
          <p:cNvSpPr>
            <a:spLocks noChangeArrowheads="1"/>
          </p:cNvSpPr>
          <p:nvPr/>
        </p:nvSpPr>
        <p:spPr bwMode="auto">
          <a:xfrm>
            <a:off x="1475656" y="2492896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75" name="Rectangle 50"/>
          <p:cNvSpPr>
            <a:spLocks noChangeArrowheads="1"/>
          </p:cNvSpPr>
          <p:nvPr/>
        </p:nvSpPr>
        <p:spPr bwMode="auto">
          <a:xfrm>
            <a:off x="2483768" y="2492896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76" name="Rectangle 50"/>
          <p:cNvSpPr>
            <a:spLocks noChangeArrowheads="1"/>
          </p:cNvSpPr>
          <p:nvPr/>
        </p:nvSpPr>
        <p:spPr bwMode="auto">
          <a:xfrm>
            <a:off x="3491880" y="2492896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77" name="Rectangle 50"/>
          <p:cNvSpPr>
            <a:spLocks noChangeArrowheads="1"/>
          </p:cNvSpPr>
          <p:nvPr/>
        </p:nvSpPr>
        <p:spPr bwMode="auto">
          <a:xfrm>
            <a:off x="467544" y="5517232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83" name="Rectangle 50"/>
          <p:cNvSpPr>
            <a:spLocks noChangeArrowheads="1"/>
          </p:cNvSpPr>
          <p:nvPr/>
        </p:nvSpPr>
        <p:spPr bwMode="auto">
          <a:xfrm>
            <a:off x="1475656" y="5517232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88" name="Rectangle 50"/>
          <p:cNvSpPr>
            <a:spLocks noChangeArrowheads="1"/>
          </p:cNvSpPr>
          <p:nvPr/>
        </p:nvSpPr>
        <p:spPr bwMode="auto">
          <a:xfrm>
            <a:off x="2483768" y="5517232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89" name="Rectangle 50"/>
          <p:cNvSpPr>
            <a:spLocks noChangeArrowheads="1"/>
          </p:cNvSpPr>
          <p:nvPr/>
        </p:nvSpPr>
        <p:spPr bwMode="auto">
          <a:xfrm>
            <a:off x="3491880" y="5517232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90" name="Rectangle 50"/>
          <p:cNvSpPr>
            <a:spLocks noChangeArrowheads="1"/>
          </p:cNvSpPr>
          <p:nvPr/>
        </p:nvSpPr>
        <p:spPr bwMode="auto">
          <a:xfrm>
            <a:off x="962769" y="2567186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91" name="Rectangle 50"/>
          <p:cNvSpPr>
            <a:spLocks noChangeArrowheads="1"/>
          </p:cNvSpPr>
          <p:nvPr/>
        </p:nvSpPr>
        <p:spPr bwMode="auto">
          <a:xfrm>
            <a:off x="539552" y="2567186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92" name="Rectangle 50"/>
          <p:cNvSpPr>
            <a:spLocks noChangeArrowheads="1"/>
          </p:cNvSpPr>
          <p:nvPr/>
        </p:nvSpPr>
        <p:spPr bwMode="auto">
          <a:xfrm>
            <a:off x="1970881" y="2564904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93" name="Rectangle 50"/>
          <p:cNvSpPr>
            <a:spLocks noChangeArrowheads="1"/>
          </p:cNvSpPr>
          <p:nvPr/>
        </p:nvSpPr>
        <p:spPr bwMode="auto">
          <a:xfrm>
            <a:off x="1547664" y="2564904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94" name="Rectangle 50"/>
          <p:cNvSpPr>
            <a:spLocks noChangeArrowheads="1"/>
          </p:cNvSpPr>
          <p:nvPr/>
        </p:nvSpPr>
        <p:spPr bwMode="auto">
          <a:xfrm>
            <a:off x="2978993" y="2564904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95" name="Rectangle 50"/>
          <p:cNvSpPr>
            <a:spLocks noChangeArrowheads="1"/>
          </p:cNvSpPr>
          <p:nvPr/>
        </p:nvSpPr>
        <p:spPr bwMode="auto">
          <a:xfrm>
            <a:off x="2555776" y="2564904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96" name="Rectangle 50"/>
          <p:cNvSpPr>
            <a:spLocks noChangeArrowheads="1"/>
          </p:cNvSpPr>
          <p:nvPr/>
        </p:nvSpPr>
        <p:spPr bwMode="auto">
          <a:xfrm>
            <a:off x="3987105" y="2564904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06" name="Rectangle 50"/>
          <p:cNvSpPr>
            <a:spLocks noChangeArrowheads="1"/>
          </p:cNvSpPr>
          <p:nvPr/>
        </p:nvSpPr>
        <p:spPr bwMode="auto">
          <a:xfrm>
            <a:off x="3563888" y="2564904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07" name="Rectangle 50"/>
          <p:cNvSpPr>
            <a:spLocks noChangeArrowheads="1"/>
          </p:cNvSpPr>
          <p:nvPr/>
        </p:nvSpPr>
        <p:spPr bwMode="auto">
          <a:xfrm>
            <a:off x="962769" y="6023570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08" name="Rectangle 50"/>
          <p:cNvSpPr>
            <a:spLocks noChangeArrowheads="1"/>
          </p:cNvSpPr>
          <p:nvPr/>
        </p:nvSpPr>
        <p:spPr bwMode="auto">
          <a:xfrm>
            <a:off x="539552" y="6023570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09" name="Rectangle 50"/>
          <p:cNvSpPr>
            <a:spLocks noChangeArrowheads="1"/>
          </p:cNvSpPr>
          <p:nvPr/>
        </p:nvSpPr>
        <p:spPr bwMode="auto">
          <a:xfrm>
            <a:off x="1970881" y="6021288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10" name="Rectangle 50"/>
          <p:cNvSpPr>
            <a:spLocks noChangeArrowheads="1"/>
          </p:cNvSpPr>
          <p:nvPr/>
        </p:nvSpPr>
        <p:spPr bwMode="auto">
          <a:xfrm>
            <a:off x="1547664" y="6021288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11" name="Rectangle 50"/>
          <p:cNvSpPr>
            <a:spLocks noChangeArrowheads="1"/>
          </p:cNvSpPr>
          <p:nvPr/>
        </p:nvSpPr>
        <p:spPr bwMode="auto">
          <a:xfrm>
            <a:off x="2978993" y="6021288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12" name="Rectangle 50"/>
          <p:cNvSpPr>
            <a:spLocks noChangeArrowheads="1"/>
          </p:cNvSpPr>
          <p:nvPr/>
        </p:nvSpPr>
        <p:spPr bwMode="auto">
          <a:xfrm>
            <a:off x="2555776" y="6021288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13" name="Rectangle 50"/>
          <p:cNvSpPr>
            <a:spLocks noChangeArrowheads="1"/>
          </p:cNvSpPr>
          <p:nvPr/>
        </p:nvSpPr>
        <p:spPr bwMode="auto">
          <a:xfrm>
            <a:off x="3987105" y="6021288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18" name="Rectangle 50"/>
          <p:cNvSpPr>
            <a:spLocks noChangeArrowheads="1"/>
          </p:cNvSpPr>
          <p:nvPr/>
        </p:nvSpPr>
        <p:spPr bwMode="auto">
          <a:xfrm>
            <a:off x="3563888" y="6021288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23" name="Rectangle 50"/>
          <p:cNvSpPr>
            <a:spLocks noChangeArrowheads="1"/>
          </p:cNvSpPr>
          <p:nvPr/>
        </p:nvSpPr>
        <p:spPr bwMode="auto">
          <a:xfrm>
            <a:off x="467544" y="350100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24" name="Rectangle 50"/>
          <p:cNvSpPr>
            <a:spLocks noChangeArrowheads="1"/>
          </p:cNvSpPr>
          <p:nvPr/>
        </p:nvSpPr>
        <p:spPr bwMode="auto">
          <a:xfrm>
            <a:off x="971600" y="350100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25" name="Rectangle 50"/>
          <p:cNvSpPr>
            <a:spLocks noChangeArrowheads="1"/>
          </p:cNvSpPr>
          <p:nvPr/>
        </p:nvSpPr>
        <p:spPr bwMode="auto">
          <a:xfrm>
            <a:off x="467544" y="400506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26" name="Rectangle 50"/>
          <p:cNvSpPr>
            <a:spLocks noChangeArrowheads="1"/>
          </p:cNvSpPr>
          <p:nvPr/>
        </p:nvSpPr>
        <p:spPr bwMode="auto">
          <a:xfrm>
            <a:off x="971600" y="400506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27" name="Rectangle 50"/>
          <p:cNvSpPr>
            <a:spLocks noChangeArrowheads="1"/>
          </p:cNvSpPr>
          <p:nvPr/>
        </p:nvSpPr>
        <p:spPr bwMode="auto">
          <a:xfrm>
            <a:off x="1475656" y="350100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28" name="Rectangle 50"/>
          <p:cNvSpPr>
            <a:spLocks noChangeArrowheads="1"/>
          </p:cNvSpPr>
          <p:nvPr/>
        </p:nvSpPr>
        <p:spPr bwMode="auto">
          <a:xfrm>
            <a:off x="1979712" y="350100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29" name="Rectangle 50"/>
          <p:cNvSpPr>
            <a:spLocks noChangeArrowheads="1"/>
          </p:cNvSpPr>
          <p:nvPr/>
        </p:nvSpPr>
        <p:spPr bwMode="auto">
          <a:xfrm>
            <a:off x="1475656" y="400506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30" name="Rectangle 50"/>
          <p:cNvSpPr>
            <a:spLocks noChangeArrowheads="1"/>
          </p:cNvSpPr>
          <p:nvPr/>
        </p:nvSpPr>
        <p:spPr bwMode="auto">
          <a:xfrm>
            <a:off x="1979712" y="400506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31" name="Rectangle 50"/>
          <p:cNvSpPr>
            <a:spLocks noChangeArrowheads="1"/>
          </p:cNvSpPr>
          <p:nvPr/>
        </p:nvSpPr>
        <p:spPr bwMode="auto">
          <a:xfrm>
            <a:off x="2483768" y="350100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42" name="Rectangle 50"/>
          <p:cNvSpPr>
            <a:spLocks noChangeArrowheads="1"/>
          </p:cNvSpPr>
          <p:nvPr/>
        </p:nvSpPr>
        <p:spPr bwMode="auto">
          <a:xfrm>
            <a:off x="2987824" y="350100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43" name="Rectangle 50"/>
          <p:cNvSpPr>
            <a:spLocks noChangeArrowheads="1"/>
          </p:cNvSpPr>
          <p:nvPr/>
        </p:nvSpPr>
        <p:spPr bwMode="auto">
          <a:xfrm>
            <a:off x="2483768" y="400506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44" name="Rectangle 50"/>
          <p:cNvSpPr>
            <a:spLocks noChangeArrowheads="1"/>
          </p:cNvSpPr>
          <p:nvPr/>
        </p:nvSpPr>
        <p:spPr bwMode="auto">
          <a:xfrm>
            <a:off x="2987824" y="400506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45" name="Rectangle 50"/>
          <p:cNvSpPr>
            <a:spLocks noChangeArrowheads="1"/>
          </p:cNvSpPr>
          <p:nvPr/>
        </p:nvSpPr>
        <p:spPr bwMode="auto">
          <a:xfrm>
            <a:off x="3491880" y="350100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46" name="Rectangle 50"/>
          <p:cNvSpPr>
            <a:spLocks noChangeArrowheads="1"/>
          </p:cNvSpPr>
          <p:nvPr/>
        </p:nvSpPr>
        <p:spPr bwMode="auto">
          <a:xfrm>
            <a:off x="3995936" y="350100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47" name="Rectangle 50"/>
          <p:cNvSpPr>
            <a:spLocks noChangeArrowheads="1"/>
          </p:cNvSpPr>
          <p:nvPr/>
        </p:nvSpPr>
        <p:spPr bwMode="auto">
          <a:xfrm>
            <a:off x="3491880" y="400506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48" name="Rectangle 50"/>
          <p:cNvSpPr>
            <a:spLocks noChangeArrowheads="1"/>
          </p:cNvSpPr>
          <p:nvPr/>
        </p:nvSpPr>
        <p:spPr bwMode="auto">
          <a:xfrm>
            <a:off x="3995936" y="400506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49" name="Rectangle 50"/>
          <p:cNvSpPr>
            <a:spLocks noChangeArrowheads="1"/>
          </p:cNvSpPr>
          <p:nvPr/>
        </p:nvSpPr>
        <p:spPr bwMode="auto">
          <a:xfrm>
            <a:off x="3491880" y="450912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53" name="Rectangle 50"/>
          <p:cNvSpPr>
            <a:spLocks noChangeArrowheads="1"/>
          </p:cNvSpPr>
          <p:nvPr/>
        </p:nvSpPr>
        <p:spPr bwMode="auto">
          <a:xfrm>
            <a:off x="3995936" y="450912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58" name="Rectangle 50"/>
          <p:cNvSpPr>
            <a:spLocks noChangeArrowheads="1"/>
          </p:cNvSpPr>
          <p:nvPr/>
        </p:nvSpPr>
        <p:spPr bwMode="auto">
          <a:xfrm>
            <a:off x="3491880" y="5013176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60" name="Rectangle 50"/>
          <p:cNvSpPr>
            <a:spLocks noChangeArrowheads="1"/>
          </p:cNvSpPr>
          <p:nvPr/>
        </p:nvSpPr>
        <p:spPr bwMode="auto">
          <a:xfrm>
            <a:off x="3995936" y="5013176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61" name="Rectangle 50"/>
          <p:cNvSpPr>
            <a:spLocks noChangeArrowheads="1"/>
          </p:cNvSpPr>
          <p:nvPr/>
        </p:nvSpPr>
        <p:spPr bwMode="auto">
          <a:xfrm>
            <a:off x="2483768" y="450912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62" name="Rectangle 50"/>
          <p:cNvSpPr>
            <a:spLocks noChangeArrowheads="1"/>
          </p:cNvSpPr>
          <p:nvPr/>
        </p:nvSpPr>
        <p:spPr bwMode="auto">
          <a:xfrm>
            <a:off x="2987824" y="450912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63" name="Rectangle 50"/>
          <p:cNvSpPr>
            <a:spLocks noChangeArrowheads="1"/>
          </p:cNvSpPr>
          <p:nvPr/>
        </p:nvSpPr>
        <p:spPr bwMode="auto">
          <a:xfrm>
            <a:off x="2483768" y="5013176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64" name="Rectangle 50"/>
          <p:cNvSpPr>
            <a:spLocks noChangeArrowheads="1"/>
          </p:cNvSpPr>
          <p:nvPr/>
        </p:nvSpPr>
        <p:spPr bwMode="auto">
          <a:xfrm>
            <a:off x="2987824" y="5013176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65" name="Rectangle 50"/>
          <p:cNvSpPr>
            <a:spLocks noChangeArrowheads="1"/>
          </p:cNvSpPr>
          <p:nvPr/>
        </p:nvSpPr>
        <p:spPr bwMode="auto">
          <a:xfrm>
            <a:off x="1475656" y="450912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66" name="Rectangle 50"/>
          <p:cNvSpPr>
            <a:spLocks noChangeArrowheads="1"/>
          </p:cNvSpPr>
          <p:nvPr/>
        </p:nvSpPr>
        <p:spPr bwMode="auto">
          <a:xfrm>
            <a:off x="1979712" y="450912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67" name="Rectangle 50"/>
          <p:cNvSpPr>
            <a:spLocks noChangeArrowheads="1"/>
          </p:cNvSpPr>
          <p:nvPr/>
        </p:nvSpPr>
        <p:spPr bwMode="auto">
          <a:xfrm>
            <a:off x="1475656" y="5013176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78" name="Rectangle 50"/>
          <p:cNvSpPr>
            <a:spLocks noChangeArrowheads="1"/>
          </p:cNvSpPr>
          <p:nvPr/>
        </p:nvSpPr>
        <p:spPr bwMode="auto">
          <a:xfrm>
            <a:off x="1979712" y="5013176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79" name="Rectangle 50"/>
          <p:cNvSpPr>
            <a:spLocks noChangeArrowheads="1"/>
          </p:cNvSpPr>
          <p:nvPr/>
        </p:nvSpPr>
        <p:spPr bwMode="auto">
          <a:xfrm>
            <a:off x="467544" y="450912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80" name="Rectangle 50"/>
          <p:cNvSpPr>
            <a:spLocks noChangeArrowheads="1"/>
          </p:cNvSpPr>
          <p:nvPr/>
        </p:nvSpPr>
        <p:spPr bwMode="auto">
          <a:xfrm>
            <a:off x="971600" y="450912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81" name="Rectangle 50"/>
          <p:cNvSpPr>
            <a:spLocks noChangeArrowheads="1"/>
          </p:cNvSpPr>
          <p:nvPr/>
        </p:nvSpPr>
        <p:spPr bwMode="auto">
          <a:xfrm>
            <a:off x="467544" y="5013176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82" name="Rectangle 50"/>
          <p:cNvSpPr>
            <a:spLocks noChangeArrowheads="1"/>
          </p:cNvSpPr>
          <p:nvPr/>
        </p:nvSpPr>
        <p:spPr bwMode="auto">
          <a:xfrm>
            <a:off x="971600" y="5013176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83" name="正方形/長方形 582"/>
          <p:cNvSpPr/>
          <p:nvPr/>
        </p:nvSpPr>
        <p:spPr bwMode="auto">
          <a:xfrm>
            <a:off x="827584" y="3861048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584" name="正方形/長方形 583"/>
          <p:cNvSpPr/>
          <p:nvPr/>
        </p:nvSpPr>
        <p:spPr bwMode="auto">
          <a:xfrm>
            <a:off x="827584" y="4870301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585" name="正方形/長方形 584"/>
          <p:cNvSpPr/>
          <p:nvPr/>
        </p:nvSpPr>
        <p:spPr bwMode="auto">
          <a:xfrm>
            <a:off x="827584" y="2852936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588" name="正方形/長方形 587"/>
          <p:cNvSpPr/>
          <p:nvPr/>
        </p:nvSpPr>
        <p:spPr bwMode="auto">
          <a:xfrm>
            <a:off x="1836837" y="3862189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593" name="正方形/長方形 592"/>
          <p:cNvSpPr/>
          <p:nvPr/>
        </p:nvSpPr>
        <p:spPr bwMode="auto">
          <a:xfrm>
            <a:off x="1835696" y="4870301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607" name="正方形/長方形 606"/>
          <p:cNvSpPr/>
          <p:nvPr/>
        </p:nvSpPr>
        <p:spPr bwMode="auto">
          <a:xfrm>
            <a:off x="2844949" y="3861048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612" name="正方形/長方形 611"/>
          <p:cNvSpPr/>
          <p:nvPr/>
        </p:nvSpPr>
        <p:spPr bwMode="auto">
          <a:xfrm>
            <a:off x="2844949" y="4870301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626" name="正方形/長方形 625"/>
          <p:cNvSpPr/>
          <p:nvPr/>
        </p:nvSpPr>
        <p:spPr bwMode="auto">
          <a:xfrm>
            <a:off x="3853061" y="3861048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631" name="正方形/長方形 630"/>
          <p:cNvSpPr/>
          <p:nvPr/>
        </p:nvSpPr>
        <p:spPr bwMode="auto">
          <a:xfrm>
            <a:off x="3853061" y="4870301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645" name="正方形/長方形 644"/>
          <p:cNvSpPr/>
          <p:nvPr/>
        </p:nvSpPr>
        <p:spPr bwMode="auto">
          <a:xfrm>
            <a:off x="1835696" y="2852936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650" name="正方形/長方形 649"/>
          <p:cNvSpPr/>
          <p:nvPr/>
        </p:nvSpPr>
        <p:spPr bwMode="auto">
          <a:xfrm>
            <a:off x="2843808" y="2852936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664" name="正方形/長方形 663"/>
          <p:cNvSpPr/>
          <p:nvPr/>
        </p:nvSpPr>
        <p:spPr bwMode="auto">
          <a:xfrm>
            <a:off x="3851920" y="2852936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665" name="正方形/長方形 664"/>
          <p:cNvSpPr/>
          <p:nvPr/>
        </p:nvSpPr>
        <p:spPr bwMode="auto">
          <a:xfrm>
            <a:off x="827584" y="5878413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666" name="正方形/長方形 665"/>
          <p:cNvSpPr/>
          <p:nvPr/>
        </p:nvSpPr>
        <p:spPr bwMode="auto">
          <a:xfrm>
            <a:off x="1835696" y="5878413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667" name="正方形/長方形 666"/>
          <p:cNvSpPr/>
          <p:nvPr/>
        </p:nvSpPr>
        <p:spPr bwMode="auto">
          <a:xfrm>
            <a:off x="2843808" y="5878413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668" name="正方形/長方形 667"/>
          <p:cNvSpPr/>
          <p:nvPr/>
        </p:nvSpPr>
        <p:spPr bwMode="auto">
          <a:xfrm>
            <a:off x="3851920" y="5878413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cxnSp>
        <p:nvCxnSpPr>
          <p:cNvPr id="669" name="直線コネクタ 668"/>
          <p:cNvCxnSpPr>
            <a:endCxn id="665" idx="0"/>
          </p:cNvCxnSpPr>
          <p:nvPr/>
        </p:nvCxnSpPr>
        <p:spPr bwMode="auto">
          <a:xfrm rot="5400000">
            <a:off x="-541423" y="4437397"/>
            <a:ext cx="2881461" cy="57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0" name="直線コネクタ 669"/>
          <p:cNvCxnSpPr/>
          <p:nvPr/>
        </p:nvCxnSpPr>
        <p:spPr bwMode="auto">
          <a:xfrm rot="5400000">
            <a:off x="466688" y="4437398"/>
            <a:ext cx="2881461" cy="57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1" name="直線コネクタ 670"/>
          <p:cNvCxnSpPr/>
          <p:nvPr/>
        </p:nvCxnSpPr>
        <p:spPr bwMode="auto">
          <a:xfrm rot="5400000">
            <a:off x="1475371" y="4436256"/>
            <a:ext cx="2881461" cy="57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2" name="直線コネクタ 671"/>
          <p:cNvCxnSpPr/>
          <p:nvPr/>
        </p:nvCxnSpPr>
        <p:spPr bwMode="auto">
          <a:xfrm rot="5400000">
            <a:off x="2483483" y="4436256"/>
            <a:ext cx="2881461" cy="57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3" name="直線コネクタ 672"/>
          <p:cNvCxnSpPr>
            <a:endCxn id="664" idx="3"/>
          </p:cNvCxnSpPr>
          <p:nvPr/>
        </p:nvCxnSpPr>
        <p:spPr bwMode="auto">
          <a:xfrm flipV="1">
            <a:off x="899592" y="2924374"/>
            <a:ext cx="3095203" cy="5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4" name="直線コネクタ 673"/>
          <p:cNvCxnSpPr/>
          <p:nvPr/>
        </p:nvCxnSpPr>
        <p:spPr bwMode="auto">
          <a:xfrm flipV="1">
            <a:off x="900733" y="3932485"/>
            <a:ext cx="3095203" cy="5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5" name="直線コネクタ 674"/>
          <p:cNvCxnSpPr/>
          <p:nvPr/>
        </p:nvCxnSpPr>
        <p:spPr bwMode="auto">
          <a:xfrm flipV="1">
            <a:off x="899592" y="4940597"/>
            <a:ext cx="3095203" cy="5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6" name="直線コネクタ 675"/>
          <p:cNvCxnSpPr/>
          <p:nvPr/>
        </p:nvCxnSpPr>
        <p:spPr bwMode="auto">
          <a:xfrm flipV="1">
            <a:off x="899592" y="5948709"/>
            <a:ext cx="3095203" cy="5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7" name="直線コネクタ 676"/>
          <p:cNvCxnSpPr/>
          <p:nvPr/>
        </p:nvCxnSpPr>
        <p:spPr bwMode="auto">
          <a:xfrm>
            <a:off x="683568" y="2708920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8" name="直線コネクタ 677"/>
          <p:cNvCxnSpPr/>
          <p:nvPr/>
        </p:nvCxnSpPr>
        <p:spPr bwMode="auto">
          <a:xfrm flipH="1">
            <a:off x="901301" y="2708920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9" name="直線コネクタ 678"/>
          <p:cNvCxnSpPr/>
          <p:nvPr/>
        </p:nvCxnSpPr>
        <p:spPr bwMode="auto">
          <a:xfrm>
            <a:off x="1691680" y="2708920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0" name="直線コネクタ 679"/>
          <p:cNvCxnSpPr/>
          <p:nvPr/>
        </p:nvCxnSpPr>
        <p:spPr bwMode="auto">
          <a:xfrm flipH="1">
            <a:off x="1909413" y="2708920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1" name="直線コネクタ 680"/>
          <p:cNvCxnSpPr/>
          <p:nvPr/>
        </p:nvCxnSpPr>
        <p:spPr bwMode="auto">
          <a:xfrm>
            <a:off x="2699792" y="2708920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2" name="直線コネクタ 681"/>
          <p:cNvCxnSpPr/>
          <p:nvPr/>
        </p:nvCxnSpPr>
        <p:spPr bwMode="auto">
          <a:xfrm flipH="1">
            <a:off x="2917525" y="2708920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3" name="直線コネクタ 682"/>
          <p:cNvCxnSpPr/>
          <p:nvPr/>
        </p:nvCxnSpPr>
        <p:spPr bwMode="auto">
          <a:xfrm>
            <a:off x="3707904" y="2708920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4" name="直線コネクタ 683"/>
          <p:cNvCxnSpPr/>
          <p:nvPr/>
        </p:nvCxnSpPr>
        <p:spPr bwMode="auto">
          <a:xfrm flipH="1">
            <a:off x="3925637" y="2708920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5" name="直線コネクタ 684"/>
          <p:cNvCxnSpPr/>
          <p:nvPr/>
        </p:nvCxnSpPr>
        <p:spPr bwMode="auto">
          <a:xfrm flipV="1">
            <a:off x="683568" y="5953269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6" name="直線コネクタ 685"/>
          <p:cNvCxnSpPr/>
          <p:nvPr/>
        </p:nvCxnSpPr>
        <p:spPr bwMode="auto">
          <a:xfrm flipH="1" flipV="1">
            <a:off x="901301" y="5953269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7" name="直線コネクタ 686"/>
          <p:cNvCxnSpPr/>
          <p:nvPr/>
        </p:nvCxnSpPr>
        <p:spPr bwMode="auto">
          <a:xfrm flipV="1">
            <a:off x="1691680" y="5953269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8" name="直線コネクタ 687"/>
          <p:cNvCxnSpPr/>
          <p:nvPr/>
        </p:nvCxnSpPr>
        <p:spPr bwMode="auto">
          <a:xfrm flipH="1" flipV="1">
            <a:off x="1909413" y="5953269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9" name="直線コネクタ 688"/>
          <p:cNvCxnSpPr/>
          <p:nvPr/>
        </p:nvCxnSpPr>
        <p:spPr bwMode="auto">
          <a:xfrm flipV="1">
            <a:off x="2699792" y="5953269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0" name="直線コネクタ 689"/>
          <p:cNvCxnSpPr/>
          <p:nvPr/>
        </p:nvCxnSpPr>
        <p:spPr bwMode="auto">
          <a:xfrm flipH="1" flipV="1">
            <a:off x="2917525" y="5953269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1" name="直線コネクタ 690"/>
          <p:cNvCxnSpPr/>
          <p:nvPr/>
        </p:nvCxnSpPr>
        <p:spPr bwMode="auto">
          <a:xfrm flipV="1">
            <a:off x="3707904" y="5953269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2" name="直線コネクタ 691"/>
          <p:cNvCxnSpPr/>
          <p:nvPr/>
        </p:nvCxnSpPr>
        <p:spPr bwMode="auto">
          <a:xfrm flipH="1" flipV="1">
            <a:off x="3925637" y="5953269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3" name="直線コネクタ 692"/>
          <p:cNvCxnSpPr/>
          <p:nvPr/>
        </p:nvCxnSpPr>
        <p:spPr bwMode="auto">
          <a:xfrm rot="5400000">
            <a:off x="682714" y="3717886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4" name="直線コネクタ 693"/>
          <p:cNvCxnSpPr/>
          <p:nvPr/>
        </p:nvCxnSpPr>
        <p:spPr bwMode="auto">
          <a:xfrm rot="16200000" flipH="1">
            <a:off x="682714" y="3717886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5" name="直線コネクタ 694"/>
          <p:cNvCxnSpPr/>
          <p:nvPr/>
        </p:nvCxnSpPr>
        <p:spPr bwMode="auto">
          <a:xfrm rot="5400000">
            <a:off x="1692534" y="3717886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6" name="直線コネクタ 695"/>
          <p:cNvCxnSpPr/>
          <p:nvPr/>
        </p:nvCxnSpPr>
        <p:spPr bwMode="auto">
          <a:xfrm rot="16200000" flipH="1">
            <a:off x="1692534" y="3717886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7" name="直線コネクタ 696"/>
          <p:cNvCxnSpPr/>
          <p:nvPr/>
        </p:nvCxnSpPr>
        <p:spPr bwMode="auto">
          <a:xfrm rot="5400000">
            <a:off x="2700646" y="3717886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8" name="直線コネクタ 697"/>
          <p:cNvCxnSpPr/>
          <p:nvPr/>
        </p:nvCxnSpPr>
        <p:spPr bwMode="auto">
          <a:xfrm rot="16200000" flipH="1">
            <a:off x="2700646" y="3717886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9" name="直線コネクタ 698"/>
          <p:cNvCxnSpPr/>
          <p:nvPr/>
        </p:nvCxnSpPr>
        <p:spPr bwMode="auto">
          <a:xfrm rot="5400000">
            <a:off x="3707050" y="3717886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0" name="直線コネクタ 699"/>
          <p:cNvCxnSpPr/>
          <p:nvPr/>
        </p:nvCxnSpPr>
        <p:spPr bwMode="auto">
          <a:xfrm rot="16200000" flipH="1">
            <a:off x="3707050" y="3717886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1" name="直線コネクタ 700"/>
          <p:cNvCxnSpPr/>
          <p:nvPr/>
        </p:nvCxnSpPr>
        <p:spPr bwMode="auto">
          <a:xfrm rot="5400000">
            <a:off x="684422" y="4725998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2" name="直線コネクタ 701"/>
          <p:cNvCxnSpPr/>
          <p:nvPr/>
        </p:nvCxnSpPr>
        <p:spPr bwMode="auto">
          <a:xfrm rot="16200000" flipH="1">
            <a:off x="684422" y="4725998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3" name="直線コネクタ 702"/>
          <p:cNvCxnSpPr/>
          <p:nvPr/>
        </p:nvCxnSpPr>
        <p:spPr bwMode="auto">
          <a:xfrm rot="5400000">
            <a:off x="1692534" y="4725998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4" name="直線コネクタ 703"/>
          <p:cNvCxnSpPr/>
          <p:nvPr/>
        </p:nvCxnSpPr>
        <p:spPr bwMode="auto">
          <a:xfrm rot="16200000" flipH="1">
            <a:off x="1692534" y="4725998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5" name="直線コネクタ 704"/>
          <p:cNvCxnSpPr/>
          <p:nvPr/>
        </p:nvCxnSpPr>
        <p:spPr bwMode="auto">
          <a:xfrm rot="5400000">
            <a:off x="2700646" y="4725998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6" name="直線コネクタ 705"/>
          <p:cNvCxnSpPr/>
          <p:nvPr/>
        </p:nvCxnSpPr>
        <p:spPr bwMode="auto">
          <a:xfrm rot="16200000" flipH="1">
            <a:off x="2700646" y="4725998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7" name="直線コネクタ 706"/>
          <p:cNvCxnSpPr/>
          <p:nvPr/>
        </p:nvCxnSpPr>
        <p:spPr bwMode="auto">
          <a:xfrm rot="5400000">
            <a:off x="3708758" y="4725998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8" name="直線コネクタ 707"/>
          <p:cNvCxnSpPr/>
          <p:nvPr/>
        </p:nvCxnSpPr>
        <p:spPr bwMode="auto">
          <a:xfrm rot="16200000" flipH="1">
            <a:off x="3708758" y="4725998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9" name="正方形/長方形 708"/>
          <p:cNvSpPr/>
          <p:nvPr/>
        </p:nvSpPr>
        <p:spPr bwMode="auto">
          <a:xfrm>
            <a:off x="6876256" y="112474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10" name="正方形/長方形 709"/>
          <p:cNvSpPr/>
          <p:nvPr/>
        </p:nvSpPr>
        <p:spPr bwMode="auto">
          <a:xfrm>
            <a:off x="6876256" y="1052736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11" name="Rectangle 50"/>
          <p:cNvSpPr>
            <a:spLocks noChangeArrowheads="1"/>
          </p:cNvSpPr>
          <p:nvPr/>
        </p:nvSpPr>
        <p:spPr bwMode="auto">
          <a:xfrm>
            <a:off x="6948264" y="1124744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12" name="Rectangle 50"/>
          <p:cNvSpPr>
            <a:spLocks noChangeArrowheads="1"/>
          </p:cNvSpPr>
          <p:nvPr/>
        </p:nvSpPr>
        <p:spPr bwMode="auto">
          <a:xfrm>
            <a:off x="7443489" y="1199034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13" name="Rectangle 50"/>
          <p:cNvSpPr>
            <a:spLocks noChangeArrowheads="1"/>
          </p:cNvSpPr>
          <p:nvPr/>
        </p:nvSpPr>
        <p:spPr bwMode="auto">
          <a:xfrm>
            <a:off x="7020272" y="1199034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14" name="正方形/長方形 713"/>
          <p:cNvSpPr/>
          <p:nvPr/>
        </p:nvSpPr>
        <p:spPr bwMode="auto">
          <a:xfrm>
            <a:off x="7308304" y="1484784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17" name="正方形/長方形 716"/>
          <p:cNvSpPr/>
          <p:nvPr/>
        </p:nvSpPr>
        <p:spPr bwMode="auto">
          <a:xfrm>
            <a:off x="7884368" y="1052736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18" name="Rectangle 50"/>
          <p:cNvSpPr>
            <a:spLocks noChangeArrowheads="1"/>
          </p:cNvSpPr>
          <p:nvPr/>
        </p:nvSpPr>
        <p:spPr bwMode="auto">
          <a:xfrm>
            <a:off x="7956376" y="112474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19" name="Rectangle 50"/>
          <p:cNvSpPr>
            <a:spLocks noChangeArrowheads="1"/>
          </p:cNvSpPr>
          <p:nvPr/>
        </p:nvSpPr>
        <p:spPr bwMode="auto">
          <a:xfrm>
            <a:off x="8460432" y="112474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20" name="Rectangle 50"/>
          <p:cNvSpPr>
            <a:spLocks noChangeArrowheads="1"/>
          </p:cNvSpPr>
          <p:nvPr/>
        </p:nvSpPr>
        <p:spPr bwMode="auto">
          <a:xfrm>
            <a:off x="7956376" y="162880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21" name="Rectangle 50"/>
          <p:cNvSpPr>
            <a:spLocks noChangeArrowheads="1"/>
          </p:cNvSpPr>
          <p:nvPr/>
        </p:nvSpPr>
        <p:spPr bwMode="auto">
          <a:xfrm>
            <a:off x="8460432" y="162880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22" name="正方形/長方形 721"/>
          <p:cNvSpPr/>
          <p:nvPr/>
        </p:nvSpPr>
        <p:spPr bwMode="auto">
          <a:xfrm>
            <a:off x="8316416" y="1484784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25" name="正方形/長方形 724"/>
          <p:cNvSpPr/>
          <p:nvPr/>
        </p:nvSpPr>
        <p:spPr bwMode="auto">
          <a:xfrm>
            <a:off x="6876256" y="335699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26" name="正方形/長方形 725"/>
          <p:cNvSpPr/>
          <p:nvPr/>
        </p:nvSpPr>
        <p:spPr bwMode="auto">
          <a:xfrm>
            <a:off x="6876256" y="3284984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27" name="Rectangle 50"/>
          <p:cNvSpPr>
            <a:spLocks noChangeArrowheads="1"/>
          </p:cNvSpPr>
          <p:nvPr/>
        </p:nvSpPr>
        <p:spPr bwMode="auto">
          <a:xfrm>
            <a:off x="6948264" y="3356992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28" name="Rectangle 50"/>
          <p:cNvSpPr>
            <a:spLocks noChangeArrowheads="1"/>
          </p:cNvSpPr>
          <p:nvPr/>
        </p:nvSpPr>
        <p:spPr bwMode="auto">
          <a:xfrm>
            <a:off x="7443489" y="3431282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29" name="Rectangle 50"/>
          <p:cNvSpPr>
            <a:spLocks noChangeArrowheads="1"/>
          </p:cNvSpPr>
          <p:nvPr/>
        </p:nvSpPr>
        <p:spPr bwMode="auto">
          <a:xfrm>
            <a:off x="7020272" y="3431282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30" name="正方形/長方形 729"/>
          <p:cNvSpPr/>
          <p:nvPr/>
        </p:nvSpPr>
        <p:spPr bwMode="auto">
          <a:xfrm>
            <a:off x="7308304" y="3717032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31" name="正方形/長方形 730"/>
          <p:cNvSpPr/>
          <p:nvPr/>
        </p:nvSpPr>
        <p:spPr bwMode="auto">
          <a:xfrm>
            <a:off x="7884368" y="3284984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32" name="Rectangle 50"/>
          <p:cNvSpPr>
            <a:spLocks noChangeArrowheads="1"/>
          </p:cNvSpPr>
          <p:nvPr/>
        </p:nvSpPr>
        <p:spPr bwMode="auto">
          <a:xfrm>
            <a:off x="7956376" y="3356992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33" name="Rectangle 50"/>
          <p:cNvSpPr>
            <a:spLocks noChangeArrowheads="1"/>
          </p:cNvSpPr>
          <p:nvPr/>
        </p:nvSpPr>
        <p:spPr bwMode="auto">
          <a:xfrm>
            <a:off x="8460432" y="3356992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34" name="Rectangle 50"/>
          <p:cNvSpPr>
            <a:spLocks noChangeArrowheads="1"/>
          </p:cNvSpPr>
          <p:nvPr/>
        </p:nvSpPr>
        <p:spPr bwMode="auto">
          <a:xfrm>
            <a:off x="7956376" y="386104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35" name="Rectangle 50"/>
          <p:cNvSpPr>
            <a:spLocks noChangeArrowheads="1"/>
          </p:cNvSpPr>
          <p:nvPr/>
        </p:nvSpPr>
        <p:spPr bwMode="auto">
          <a:xfrm>
            <a:off x="8460432" y="386104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36" name="正方形/長方形 735"/>
          <p:cNvSpPr/>
          <p:nvPr/>
        </p:nvSpPr>
        <p:spPr bwMode="auto">
          <a:xfrm>
            <a:off x="8316416" y="3717032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37" name="正方形/長方形 736"/>
          <p:cNvSpPr/>
          <p:nvPr/>
        </p:nvSpPr>
        <p:spPr bwMode="auto">
          <a:xfrm>
            <a:off x="6876256" y="458112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38" name="正方形/長方形 737"/>
          <p:cNvSpPr/>
          <p:nvPr/>
        </p:nvSpPr>
        <p:spPr bwMode="auto">
          <a:xfrm>
            <a:off x="6876256" y="4509120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39" name="Rectangle 50"/>
          <p:cNvSpPr>
            <a:spLocks noChangeArrowheads="1"/>
          </p:cNvSpPr>
          <p:nvPr/>
        </p:nvSpPr>
        <p:spPr bwMode="auto">
          <a:xfrm>
            <a:off x="6948264" y="4581128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40" name="Rectangle 50"/>
          <p:cNvSpPr>
            <a:spLocks noChangeArrowheads="1"/>
          </p:cNvSpPr>
          <p:nvPr/>
        </p:nvSpPr>
        <p:spPr bwMode="auto">
          <a:xfrm>
            <a:off x="7443489" y="4655418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41" name="Rectangle 50"/>
          <p:cNvSpPr>
            <a:spLocks noChangeArrowheads="1"/>
          </p:cNvSpPr>
          <p:nvPr/>
        </p:nvSpPr>
        <p:spPr bwMode="auto">
          <a:xfrm>
            <a:off x="7020272" y="4655418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42" name="正方形/長方形 741"/>
          <p:cNvSpPr/>
          <p:nvPr/>
        </p:nvSpPr>
        <p:spPr bwMode="auto">
          <a:xfrm>
            <a:off x="7308304" y="4941168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43" name="正方形/長方形 742"/>
          <p:cNvSpPr/>
          <p:nvPr/>
        </p:nvSpPr>
        <p:spPr bwMode="auto">
          <a:xfrm>
            <a:off x="7884368" y="4509120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44" name="Rectangle 50"/>
          <p:cNvSpPr>
            <a:spLocks noChangeArrowheads="1"/>
          </p:cNvSpPr>
          <p:nvPr/>
        </p:nvSpPr>
        <p:spPr bwMode="auto">
          <a:xfrm>
            <a:off x="7956376" y="458112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45" name="Rectangle 50"/>
          <p:cNvSpPr>
            <a:spLocks noChangeArrowheads="1"/>
          </p:cNvSpPr>
          <p:nvPr/>
        </p:nvSpPr>
        <p:spPr bwMode="auto">
          <a:xfrm>
            <a:off x="8460432" y="458112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46" name="Rectangle 50"/>
          <p:cNvSpPr>
            <a:spLocks noChangeArrowheads="1"/>
          </p:cNvSpPr>
          <p:nvPr/>
        </p:nvSpPr>
        <p:spPr bwMode="auto">
          <a:xfrm>
            <a:off x="7956376" y="508518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47" name="Rectangle 50"/>
          <p:cNvSpPr>
            <a:spLocks noChangeArrowheads="1"/>
          </p:cNvSpPr>
          <p:nvPr/>
        </p:nvSpPr>
        <p:spPr bwMode="auto">
          <a:xfrm>
            <a:off x="8460432" y="508518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48" name="正方形/長方形 747"/>
          <p:cNvSpPr/>
          <p:nvPr/>
        </p:nvSpPr>
        <p:spPr bwMode="auto">
          <a:xfrm>
            <a:off x="8316416" y="4941168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49" name="正方形/長方形 748"/>
          <p:cNvSpPr/>
          <p:nvPr/>
        </p:nvSpPr>
        <p:spPr bwMode="auto">
          <a:xfrm>
            <a:off x="6876256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50" name="正方形/長方形 749"/>
          <p:cNvSpPr/>
          <p:nvPr/>
        </p:nvSpPr>
        <p:spPr bwMode="auto">
          <a:xfrm>
            <a:off x="6876256" y="5733256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51" name="Rectangle 50"/>
          <p:cNvSpPr>
            <a:spLocks noChangeArrowheads="1"/>
          </p:cNvSpPr>
          <p:nvPr/>
        </p:nvSpPr>
        <p:spPr bwMode="auto">
          <a:xfrm>
            <a:off x="6948264" y="5805264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52" name="Rectangle 50"/>
          <p:cNvSpPr>
            <a:spLocks noChangeArrowheads="1"/>
          </p:cNvSpPr>
          <p:nvPr/>
        </p:nvSpPr>
        <p:spPr bwMode="auto">
          <a:xfrm>
            <a:off x="7443489" y="5879554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53" name="Rectangle 50"/>
          <p:cNvSpPr>
            <a:spLocks noChangeArrowheads="1"/>
          </p:cNvSpPr>
          <p:nvPr/>
        </p:nvSpPr>
        <p:spPr bwMode="auto">
          <a:xfrm>
            <a:off x="7020272" y="5879554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54" name="正方形/長方形 753"/>
          <p:cNvSpPr/>
          <p:nvPr/>
        </p:nvSpPr>
        <p:spPr bwMode="auto">
          <a:xfrm>
            <a:off x="7308304" y="6165304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55" name="正方形/長方形 754"/>
          <p:cNvSpPr/>
          <p:nvPr/>
        </p:nvSpPr>
        <p:spPr bwMode="auto">
          <a:xfrm>
            <a:off x="7884368" y="5733256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56" name="Rectangle 50"/>
          <p:cNvSpPr>
            <a:spLocks noChangeArrowheads="1"/>
          </p:cNvSpPr>
          <p:nvPr/>
        </p:nvSpPr>
        <p:spPr bwMode="auto">
          <a:xfrm>
            <a:off x="7956376" y="580526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57" name="Rectangle 50"/>
          <p:cNvSpPr>
            <a:spLocks noChangeArrowheads="1"/>
          </p:cNvSpPr>
          <p:nvPr/>
        </p:nvSpPr>
        <p:spPr bwMode="auto">
          <a:xfrm>
            <a:off x="8460432" y="580526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58" name="Rectangle 50"/>
          <p:cNvSpPr>
            <a:spLocks noChangeArrowheads="1"/>
          </p:cNvSpPr>
          <p:nvPr/>
        </p:nvSpPr>
        <p:spPr bwMode="auto">
          <a:xfrm>
            <a:off x="7956376" y="630932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59" name="Rectangle 50"/>
          <p:cNvSpPr>
            <a:spLocks noChangeArrowheads="1"/>
          </p:cNvSpPr>
          <p:nvPr/>
        </p:nvSpPr>
        <p:spPr bwMode="auto">
          <a:xfrm>
            <a:off x="8460432" y="630932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60" name="正方形/長方形 759"/>
          <p:cNvSpPr/>
          <p:nvPr/>
        </p:nvSpPr>
        <p:spPr bwMode="auto">
          <a:xfrm>
            <a:off x="8316416" y="6165304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cxnSp>
        <p:nvCxnSpPr>
          <p:cNvPr id="762" name="直線コネクタ 761"/>
          <p:cNvCxnSpPr/>
          <p:nvPr/>
        </p:nvCxnSpPr>
        <p:spPr bwMode="auto">
          <a:xfrm rot="5400000">
            <a:off x="7416316" y="2672916"/>
            <a:ext cx="936104" cy="0"/>
          </a:xfrm>
          <a:prstGeom prst="line">
            <a:avLst/>
          </a:prstGeom>
          <a:noFill/>
          <a:ln w="762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64" name="テキスト ボックス 763"/>
          <p:cNvSpPr txBox="1"/>
          <p:nvPr/>
        </p:nvSpPr>
        <p:spPr bwMode="auto">
          <a:xfrm>
            <a:off x="5869249" y="6053226"/>
            <a:ext cx="1007007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  <a:ea typeface="ＭＳ Ｐゴシック" pitchFamily="50" charset="-128"/>
              </a:rPr>
              <a:t>Chip 0 </a:t>
            </a:r>
            <a:endParaRPr lang="ja-JP" altLang="en-US" sz="2000" dirty="0">
              <a:latin typeface="+mj-lt"/>
              <a:ea typeface="ＭＳ Ｐゴシック" pitchFamily="50" charset="-128"/>
            </a:endParaRPr>
          </a:p>
        </p:txBody>
      </p:sp>
      <p:sp>
        <p:nvSpPr>
          <p:cNvPr id="765" name="テキスト ボックス 764"/>
          <p:cNvSpPr txBox="1"/>
          <p:nvPr/>
        </p:nvSpPr>
        <p:spPr bwMode="auto">
          <a:xfrm>
            <a:off x="5868144" y="4797152"/>
            <a:ext cx="965329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  <a:ea typeface="ＭＳ Ｐゴシック" pitchFamily="50" charset="-128"/>
              </a:rPr>
              <a:t>Chip 1 </a:t>
            </a:r>
            <a:endParaRPr lang="ja-JP" altLang="en-US" sz="2000" dirty="0">
              <a:latin typeface="+mj-lt"/>
              <a:ea typeface="ＭＳ Ｐゴシック" pitchFamily="50" charset="-128"/>
            </a:endParaRPr>
          </a:p>
        </p:txBody>
      </p:sp>
      <p:sp>
        <p:nvSpPr>
          <p:cNvPr id="766" name="テキスト ボックス 765"/>
          <p:cNvSpPr txBox="1"/>
          <p:nvPr/>
        </p:nvSpPr>
        <p:spPr bwMode="auto">
          <a:xfrm>
            <a:off x="5868144" y="3604954"/>
            <a:ext cx="1007007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  <a:ea typeface="ＭＳ Ｐゴシック" pitchFamily="50" charset="-128"/>
              </a:rPr>
              <a:t>Chip 2 </a:t>
            </a:r>
            <a:endParaRPr lang="ja-JP" altLang="en-US" sz="2000" dirty="0">
              <a:latin typeface="+mj-lt"/>
              <a:ea typeface="ＭＳ Ｐゴシック" pitchFamily="50" charset="-128"/>
            </a:endParaRPr>
          </a:p>
        </p:txBody>
      </p:sp>
      <p:sp>
        <p:nvSpPr>
          <p:cNvPr id="767" name="テキスト ボックス 766"/>
          <p:cNvSpPr txBox="1"/>
          <p:nvPr/>
        </p:nvSpPr>
        <p:spPr bwMode="auto">
          <a:xfrm>
            <a:off x="5868144" y="1340768"/>
            <a:ext cx="1007007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  <a:ea typeface="ＭＳ Ｐゴシック" pitchFamily="50" charset="-128"/>
              </a:rPr>
              <a:t>Chip 7 </a:t>
            </a:r>
            <a:endParaRPr lang="ja-JP" altLang="en-US" sz="2000" dirty="0">
              <a:latin typeface="+mj-lt"/>
              <a:ea typeface="ＭＳ Ｐゴシック" pitchFamily="50" charset="-128"/>
            </a:endParaRPr>
          </a:p>
        </p:txBody>
      </p:sp>
      <p:cxnSp>
        <p:nvCxnSpPr>
          <p:cNvPr id="768" name="直線コネクタ 767"/>
          <p:cNvCxnSpPr>
            <a:stCxn id="714" idx="1"/>
          </p:cNvCxnSpPr>
          <p:nvPr/>
        </p:nvCxnSpPr>
        <p:spPr bwMode="auto">
          <a:xfrm rot="10800000" flipH="1" flipV="1">
            <a:off x="7308303" y="1556221"/>
            <a:ext cx="1078979" cy="5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0" name="直線コネクタ 769"/>
          <p:cNvCxnSpPr/>
          <p:nvPr/>
        </p:nvCxnSpPr>
        <p:spPr bwMode="auto">
          <a:xfrm rot="10800000" flipH="1" flipV="1">
            <a:off x="7381453" y="3788469"/>
            <a:ext cx="1078979" cy="5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1" name="直線コネクタ 770"/>
          <p:cNvCxnSpPr/>
          <p:nvPr/>
        </p:nvCxnSpPr>
        <p:spPr bwMode="auto">
          <a:xfrm rot="10800000" flipH="1" flipV="1">
            <a:off x="7381453" y="5012604"/>
            <a:ext cx="1078979" cy="5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2" name="直線コネクタ 771"/>
          <p:cNvCxnSpPr/>
          <p:nvPr/>
        </p:nvCxnSpPr>
        <p:spPr bwMode="auto">
          <a:xfrm rot="10800000" flipH="1" flipV="1">
            <a:off x="7381453" y="6236740"/>
            <a:ext cx="1078979" cy="5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3" name="直線コネクタ 772"/>
          <p:cNvCxnSpPr/>
          <p:nvPr/>
        </p:nvCxnSpPr>
        <p:spPr bwMode="auto">
          <a:xfrm>
            <a:off x="7164288" y="1344757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4" name="直線コネクタ 773"/>
          <p:cNvCxnSpPr/>
          <p:nvPr/>
        </p:nvCxnSpPr>
        <p:spPr bwMode="auto">
          <a:xfrm flipH="1">
            <a:off x="7382021" y="1344757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5" name="直線コネクタ 774"/>
          <p:cNvCxnSpPr/>
          <p:nvPr/>
        </p:nvCxnSpPr>
        <p:spPr bwMode="auto">
          <a:xfrm>
            <a:off x="7164288" y="3573016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6" name="直線コネクタ 775"/>
          <p:cNvCxnSpPr/>
          <p:nvPr/>
        </p:nvCxnSpPr>
        <p:spPr bwMode="auto">
          <a:xfrm flipH="1">
            <a:off x="7382021" y="3573016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7" name="直線コネクタ 776"/>
          <p:cNvCxnSpPr/>
          <p:nvPr/>
        </p:nvCxnSpPr>
        <p:spPr bwMode="auto">
          <a:xfrm>
            <a:off x="7164288" y="4797152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8" name="直線コネクタ 777"/>
          <p:cNvCxnSpPr/>
          <p:nvPr/>
        </p:nvCxnSpPr>
        <p:spPr bwMode="auto">
          <a:xfrm flipH="1">
            <a:off x="7382021" y="4797152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9" name="直線コネクタ 778"/>
          <p:cNvCxnSpPr/>
          <p:nvPr/>
        </p:nvCxnSpPr>
        <p:spPr bwMode="auto">
          <a:xfrm>
            <a:off x="7164288" y="6021288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0" name="直線コネクタ 779"/>
          <p:cNvCxnSpPr/>
          <p:nvPr/>
        </p:nvCxnSpPr>
        <p:spPr bwMode="auto">
          <a:xfrm flipH="1">
            <a:off x="7382021" y="6021288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1" name="直線コネクタ 780"/>
          <p:cNvCxnSpPr/>
          <p:nvPr/>
        </p:nvCxnSpPr>
        <p:spPr bwMode="auto">
          <a:xfrm rot="5400000">
            <a:off x="8173254" y="3573870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2" name="直線コネクタ 781"/>
          <p:cNvCxnSpPr/>
          <p:nvPr/>
        </p:nvCxnSpPr>
        <p:spPr bwMode="auto">
          <a:xfrm rot="16200000" flipH="1">
            <a:off x="8173254" y="3573870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3" name="直線コネクタ 782"/>
          <p:cNvCxnSpPr/>
          <p:nvPr/>
        </p:nvCxnSpPr>
        <p:spPr bwMode="auto">
          <a:xfrm rot="5400000">
            <a:off x="8171546" y="1341622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4" name="直線コネクタ 783"/>
          <p:cNvCxnSpPr/>
          <p:nvPr/>
        </p:nvCxnSpPr>
        <p:spPr bwMode="auto">
          <a:xfrm rot="16200000" flipH="1">
            <a:off x="8171546" y="1341622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5" name="直線コネクタ 784"/>
          <p:cNvCxnSpPr/>
          <p:nvPr/>
        </p:nvCxnSpPr>
        <p:spPr bwMode="auto">
          <a:xfrm rot="5400000">
            <a:off x="8171546" y="4798007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6" name="直線コネクタ 785"/>
          <p:cNvCxnSpPr/>
          <p:nvPr/>
        </p:nvCxnSpPr>
        <p:spPr bwMode="auto">
          <a:xfrm rot="16200000" flipH="1">
            <a:off x="8171546" y="4798007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7" name="直線コネクタ 786"/>
          <p:cNvCxnSpPr/>
          <p:nvPr/>
        </p:nvCxnSpPr>
        <p:spPr bwMode="auto">
          <a:xfrm rot="5400000">
            <a:off x="8171546" y="6022143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8" name="直線コネクタ 787"/>
          <p:cNvCxnSpPr/>
          <p:nvPr/>
        </p:nvCxnSpPr>
        <p:spPr bwMode="auto">
          <a:xfrm rot="16200000" flipH="1">
            <a:off x="8171546" y="6022143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0" name="スライド番号プレースホルダ 20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7" name="タイトル 198"/>
          <p:cNvSpPr>
            <a:spLocks noGrp="1"/>
          </p:cNvSpPr>
          <p:nvPr>
            <p:ph type="title"/>
          </p:nvPr>
        </p:nvSpPr>
        <p:spPr>
          <a:xfrm>
            <a:off x="-4584" y="76200"/>
            <a:ext cx="9144000" cy="685800"/>
          </a:xfrm>
        </p:spPr>
        <p:txBody>
          <a:bodyPr/>
          <a:lstStyle/>
          <a:p>
            <a:r>
              <a:rPr lang="en-US" altLang="ja-JP" dirty="0" smtClean="0"/>
              <a:t>Wireless 3D CMP:</a:t>
            </a:r>
            <a:r>
              <a:rPr lang="en-US" altLang="ja-JP" sz="3200" dirty="0" smtClean="0"/>
              <a:t> Heterogeneous</a:t>
            </a:r>
            <a:endParaRPr lang="ja-JP" altLang="en-US" dirty="0" smtClean="0"/>
          </a:p>
        </p:txBody>
      </p:sp>
      <p:sp>
        <p:nvSpPr>
          <p:cNvPr id="11278" name="コンテンツ プレースホルダ 344"/>
          <p:cNvSpPr>
            <a:spLocks noGrp="1"/>
          </p:cNvSpPr>
          <p:nvPr>
            <p:ph idx="1"/>
          </p:nvPr>
        </p:nvSpPr>
        <p:spPr>
          <a:xfrm>
            <a:off x="35496" y="914400"/>
            <a:ext cx="6863680" cy="5638800"/>
          </a:xfrm>
        </p:spPr>
        <p:txBody>
          <a:bodyPr/>
          <a:lstStyle/>
          <a:p>
            <a:pPr eaLnBrk="1" hangingPunct="1"/>
            <a:r>
              <a:rPr lang="en-US" altLang="ja-JP" sz="2800" dirty="0" smtClean="0"/>
              <a:t>Types and number of chips are customized for applications</a:t>
            </a:r>
          </a:p>
          <a:p>
            <a:pPr lvl="1"/>
            <a:endParaRPr lang="en-US" altLang="ja-JP" sz="800" dirty="0" smtClean="0"/>
          </a:p>
          <a:p>
            <a:pPr eaLnBrk="1" hangingPunct="1"/>
            <a:r>
              <a:rPr lang="en-US" altLang="ja-JP" sz="2800" dirty="0" smtClean="0"/>
              <a:t>For memory-bound applications,</a:t>
            </a:r>
          </a:p>
          <a:p>
            <a:pPr lvl="1"/>
            <a:r>
              <a:rPr lang="en-US" altLang="ja-JP" sz="2400" dirty="0" smtClean="0"/>
              <a:t>More cache chips are added</a:t>
            </a:r>
          </a:p>
          <a:p>
            <a:pPr lvl="1"/>
            <a:endParaRPr lang="en-US" altLang="ja-JP" sz="800" dirty="0" smtClean="0"/>
          </a:p>
          <a:p>
            <a:pPr lvl="1"/>
            <a:endParaRPr lang="en-US" altLang="ja-JP" sz="2400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sz="800" dirty="0" smtClean="0"/>
          </a:p>
          <a:p>
            <a:r>
              <a:rPr lang="en-US" altLang="ja-JP" sz="2800" dirty="0" smtClean="0"/>
              <a:t>For computation-bound applications,</a:t>
            </a:r>
          </a:p>
          <a:p>
            <a:pPr lvl="1"/>
            <a:r>
              <a:rPr lang="en-US" altLang="ja-JP" sz="2400" dirty="0" smtClean="0"/>
              <a:t>More processor chips are added</a:t>
            </a:r>
          </a:p>
        </p:txBody>
      </p:sp>
      <p:sp>
        <p:nvSpPr>
          <p:cNvPr id="725" name="正方形/長方形 724"/>
          <p:cNvSpPr/>
          <p:nvPr/>
        </p:nvSpPr>
        <p:spPr bwMode="auto">
          <a:xfrm>
            <a:off x="6876256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26" name="正方形/長方形 725"/>
          <p:cNvSpPr/>
          <p:nvPr/>
        </p:nvSpPr>
        <p:spPr bwMode="auto">
          <a:xfrm>
            <a:off x="6876256" y="2924944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27" name="Rectangle 50"/>
          <p:cNvSpPr>
            <a:spLocks noChangeArrowheads="1"/>
          </p:cNvSpPr>
          <p:nvPr/>
        </p:nvSpPr>
        <p:spPr bwMode="auto">
          <a:xfrm>
            <a:off x="6948264" y="2996952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28" name="Rectangle 50"/>
          <p:cNvSpPr>
            <a:spLocks noChangeArrowheads="1"/>
          </p:cNvSpPr>
          <p:nvPr/>
        </p:nvSpPr>
        <p:spPr bwMode="auto">
          <a:xfrm>
            <a:off x="7443489" y="3071242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29" name="Rectangle 50"/>
          <p:cNvSpPr>
            <a:spLocks noChangeArrowheads="1"/>
          </p:cNvSpPr>
          <p:nvPr/>
        </p:nvSpPr>
        <p:spPr bwMode="auto">
          <a:xfrm>
            <a:off x="7020272" y="3071242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30" name="正方形/長方形 729"/>
          <p:cNvSpPr/>
          <p:nvPr/>
        </p:nvSpPr>
        <p:spPr bwMode="auto">
          <a:xfrm>
            <a:off x="7308304" y="3356992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43" name="正方形/長方形 742"/>
          <p:cNvSpPr/>
          <p:nvPr/>
        </p:nvSpPr>
        <p:spPr bwMode="auto">
          <a:xfrm>
            <a:off x="7884368" y="4149080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44" name="Rectangle 50"/>
          <p:cNvSpPr>
            <a:spLocks noChangeArrowheads="1"/>
          </p:cNvSpPr>
          <p:nvPr/>
        </p:nvSpPr>
        <p:spPr bwMode="auto">
          <a:xfrm>
            <a:off x="7956376" y="422108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45" name="Rectangle 50"/>
          <p:cNvSpPr>
            <a:spLocks noChangeArrowheads="1"/>
          </p:cNvSpPr>
          <p:nvPr/>
        </p:nvSpPr>
        <p:spPr bwMode="auto">
          <a:xfrm>
            <a:off x="8460432" y="422108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46" name="Rectangle 50"/>
          <p:cNvSpPr>
            <a:spLocks noChangeArrowheads="1"/>
          </p:cNvSpPr>
          <p:nvPr/>
        </p:nvSpPr>
        <p:spPr bwMode="auto">
          <a:xfrm>
            <a:off x="7956376" y="472514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47" name="Rectangle 50"/>
          <p:cNvSpPr>
            <a:spLocks noChangeArrowheads="1"/>
          </p:cNvSpPr>
          <p:nvPr/>
        </p:nvSpPr>
        <p:spPr bwMode="auto">
          <a:xfrm>
            <a:off x="8460432" y="472514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48" name="正方形/長方形 747"/>
          <p:cNvSpPr/>
          <p:nvPr/>
        </p:nvSpPr>
        <p:spPr bwMode="auto">
          <a:xfrm>
            <a:off x="8316416" y="4581128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55" name="正方形/長方形 754"/>
          <p:cNvSpPr/>
          <p:nvPr/>
        </p:nvSpPr>
        <p:spPr bwMode="auto">
          <a:xfrm>
            <a:off x="7884368" y="5373216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56" name="Rectangle 50"/>
          <p:cNvSpPr>
            <a:spLocks noChangeArrowheads="1"/>
          </p:cNvSpPr>
          <p:nvPr/>
        </p:nvSpPr>
        <p:spPr bwMode="auto">
          <a:xfrm>
            <a:off x="7956376" y="544522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57" name="Rectangle 50"/>
          <p:cNvSpPr>
            <a:spLocks noChangeArrowheads="1"/>
          </p:cNvSpPr>
          <p:nvPr/>
        </p:nvSpPr>
        <p:spPr bwMode="auto">
          <a:xfrm>
            <a:off x="8460432" y="544522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58" name="Rectangle 50"/>
          <p:cNvSpPr>
            <a:spLocks noChangeArrowheads="1"/>
          </p:cNvSpPr>
          <p:nvPr/>
        </p:nvSpPr>
        <p:spPr bwMode="auto">
          <a:xfrm>
            <a:off x="7956376" y="594928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59" name="Rectangle 50"/>
          <p:cNvSpPr>
            <a:spLocks noChangeArrowheads="1"/>
          </p:cNvSpPr>
          <p:nvPr/>
        </p:nvSpPr>
        <p:spPr bwMode="auto">
          <a:xfrm>
            <a:off x="8460432" y="594928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60" name="正方形/長方形 759"/>
          <p:cNvSpPr/>
          <p:nvPr/>
        </p:nvSpPr>
        <p:spPr bwMode="auto">
          <a:xfrm>
            <a:off x="8316416" y="5805264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cxnSp>
        <p:nvCxnSpPr>
          <p:cNvPr id="762" name="直線コネクタ 761"/>
          <p:cNvCxnSpPr/>
          <p:nvPr/>
        </p:nvCxnSpPr>
        <p:spPr bwMode="auto">
          <a:xfrm rot="5400000">
            <a:off x="7560332" y="2456892"/>
            <a:ext cx="648072" cy="0"/>
          </a:xfrm>
          <a:prstGeom prst="line">
            <a:avLst/>
          </a:prstGeom>
          <a:noFill/>
          <a:ln w="762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64" name="テキスト ボックス 763"/>
          <p:cNvSpPr txBox="1"/>
          <p:nvPr/>
        </p:nvSpPr>
        <p:spPr bwMode="auto">
          <a:xfrm>
            <a:off x="5869249" y="5837202"/>
            <a:ext cx="1007007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  <a:ea typeface="ＭＳ Ｐゴシック" pitchFamily="50" charset="-128"/>
              </a:rPr>
              <a:t>Chip 0 </a:t>
            </a:r>
            <a:endParaRPr lang="ja-JP" altLang="en-US" sz="2000" dirty="0">
              <a:latin typeface="+mj-lt"/>
              <a:ea typeface="ＭＳ Ｐゴシック" pitchFamily="50" charset="-128"/>
            </a:endParaRPr>
          </a:p>
        </p:txBody>
      </p:sp>
      <p:sp>
        <p:nvSpPr>
          <p:cNvPr id="765" name="テキスト ボックス 764"/>
          <p:cNvSpPr txBox="1"/>
          <p:nvPr/>
        </p:nvSpPr>
        <p:spPr bwMode="auto">
          <a:xfrm>
            <a:off x="5868144" y="4685074"/>
            <a:ext cx="965329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  <a:ea typeface="ＭＳ Ｐゴシック" pitchFamily="50" charset="-128"/>
              </a:rPr>
              <a:t>Chip 1 </a:t>
            </a:r>
            <a:endParaRPr lang="ja-JP" altLang="en-US" sz="2000" dirty="0">
              <a:latin typeface="+mj-lt"/>
              <a:ea typeface="ＭＳ Ｐゴシック" pitchFamily="50" charset="-128"/>
            </a:endParaRPr>
          </a:p>
        </p:txBody>
      </p:sp>
      <p:sp>
        <p:nvSpPr>
          <p:cNvPr id="766" name="テキスト ボックス 765"/>
          <p:cNvSpPr txBox="1"/>
          <p:nvPr/>
        </p:nvSpPr>
        <p:spPr bwMode="auto">
          <a:xfrm>
            <a:off x="5868144" y="3460938"/>
            <a:ext cx="1007007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  <a:ea typeface="ＭＳ Ｐゴシック" pitchFamily="50" charset="-128"/>
              </a:rPr>
              <a:t>Chip 2 </a:t>
            </a:r>
            <a:endParaRPr lang="ja-JP" altLang="en-US" sz="2000" dirty="0">
              <a:latin typeface="+mj-lt"/>
              <a:ea typeface="ＭＳ Ｐゴシック" pitchFamily="50" charset="-128"/>
            </a:endParaRPr>
          </a:p>
        </p:txBody>
      </p:sp>
      <p:sp>
        <p:nvSpPr>
          <p:cNvPr id="767" name="テキスト ボックス 766"/>
          <p:cNvSpPr txBox="1"/>
          <p:nvPr/>
        </p:nvSpPr>
        <p:spPr bwMode="auto">
          <a:xfrm>
            <a:off x="5868144" y="1196752"/>
            <a:ext cx="1007007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  <a:ea typeface="ＭＳ Ｐゴシック" pitchFamily="50" charset="-128"/>
              </a:rPr>
              <a:t>Chip 7 </a:t>
            </a:r>
            <a:endParaRPr lang="ja-JP" altLang="en-US" sz="2000" dirty="0">
              <a:latin typeface="+mj-lt"/>
              <a:ea typeface="ＭＳ Ｐゴシック" pitchFamily="50" charset="-128"/>
            </a:endParaRPr>
          </a:p>
        </p:txBody>
      </p:sp>
      <p:cxnSp>
        <p:nvCxnSpPr>
          <p:cNvPr id="775" name="直線コネクタ 774"/>
          <p:cNvCxnSpPr/>
          <p:nvPr/>
        </p:nvCxnSpPr>
        <p:spPr bwMode="auto">
          <a:xfrm>
            <a:off x="7164288" y="3212976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6" name="直線コネクタ 775"/>
          <p:cNvCxnSpPr/>
          <p:nvPr/>
        </p:nvCxnSpPr>
        <p:spPr bwMode="auto">
          <a:xfrm flipH="1">
            <a:off x="7382021" y="3212976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5" name="直線コネクタ 784"/>
          <p:cNvCxnSpPr/>
          <p:nvPr/>
        </p:nvCxnSpPr>
        <p:spPr bwMode="auto">
          <a:xfrm rot="5400000">
            <a:off x="8171546" y="4437967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6" name="直線コネクタ 785"/>
          <p:cNvCxnSpPr/>
          <p:nvPr/>
        </p:nvCxnSpPr>
        <p:spPr bwMode="auto">
          <a:xfrm rot="16200000" flipH="1">
            <a:off x="8171546" y="4437967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7" name="直線コネクタ 786"/>
          <p:cNvCxnSpPr/>
          <p:nvPr/>
        </p:nvCxnSpPr>
        <p:spPr bwMode="auto">
          <a:xfrm rot="5400000">
            <a:off x="8171546" y="5662103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8" name="直線コネクタ 787"/>
          <p:cNvCxnSpPr/>
          <p:nvPr/>
        </p:nvCxnSpPr>
        <p:spPr bwMode="auto">
          <a:xfrm rot="16200000" flipH="1">
            <a:off x="8171546" y="5662103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0" name="正方形/長方形 209"/>
          <p:cNvSpPr/>
          <p:nvPr/>
        </p:nvSpPr>
        <p:spPr bwMode="auto">
          <a:xfrm>
            <a:off x="6876256" y="5373216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1" name="Rectangle 50"/>
          <p:cNvSpPr>
            <a:spLocks noChangeArrowheads="1"/>
          </p:cNvSpPr>
          <p:nvPr/>
        </p:nvSpPr>
        <p:spPr bwMode="auto">
          <a:xfrm>
            <a:off x="6948264" y="544522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12" name="Rectangle 50"/>
          <p:cNvSpPr>
            <a:spLocks noChangeArrowheads="1"/>
          </p:cNvSpPr>
          <p:nvPr/>
        </p:nvSpPr>
        <p:spPr bwMode="auto">
          <a:xfrm>
            <a:off x="7452320" y="544522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13" name="Rectangle 50"/>
          <p:cNvSpPr>
            <a:spLocks noChangeArrowheads="1"/>
          </p:cNvSpPr>
          <p:nvPr/>
        </p:nvSpPr>
        <p:spPr bwMode="auto">
          <a:xfrm>
            <a:off x="6948264" y="594928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14" name="Rectangle 50"/>
          <p:cNvSpPr>
            <a:spLocks noChangeArrowheads="1"/>
          </p:cNvSpPr>
          <p:nvPr/>
        </p:nvSpPr>
        <p:spPr bwMode="auto">
          <a:xfrm>
            <a:off x="7452320" y="594928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15" name="正方形/長方形 214"/>
          <p:cNvSpPr/>
          <p:nvPr/>
        </p:nvSpPr>
        <p:spPr bwMode="auto">
          <a:xfrm>
            <a:off x="7308304" y="5805264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cxnSp>
        <p:nvCxnSpPr>
          <p:cNvPr id="216" name="直線コネクタ 215"/>
          <p:cNvCxnSpPr/>
          <p:nvPr/>
        </p:nvCxnSpPr>
        <p:spPr bwMode="auto">
          <a:xfrm rot="5400000">
            <a:off x="7163434" y="5662103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7" name="直線コネクタ 216"/>
          <p:cNvCxnSpPr/>
          <p:nvPr/>
        </p:nvCxnSpPr>
        <p:spPr bwMode="auto">
          <a:xfrm rot="16200000" flipH="1">
            <a:off x="7163434" y="5662103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2" name="直線コネクタ 771"/>
          <p:cNvCxnSpPr/>
          <p:nvPr/>
        </p:nvCxnSpPr>
        <p:spPr bwMode="auto">
          <a:xfrm rot="10800000" flipH="1" flipV="1">
            <a:off x="7381453" y="5876700"/>
            <a:ext cx="1078979" cy="5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8" name="正方形/長方形 217"/>
          <p:cNvSpPr/>
          <p:nvPr/>
        </p:nvSpPr>
        <p:spPr bwMode="auto">
          <a:xfrm>
            <a:off x="6876256" y="4149080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9" name="Rectangle 50"/>
          <p:cNvSpPr>
            <a:spLocks noChangeArrowheads="1"/>
          </p:cNvSpPr>
          <p:nvPr/>
        </p:nvSpPr>
        <p:spPr bwMode="auto">
          <a:xfrm>
            <a:off x="6948264" y="422108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20" name="Rectangle 50"/>
          <p:cNvSpPr>
            <a:spLocks noChangeArrowheads="1"/>
          </p:cNvSpPr>
          <p:nvPr/>
        </p:nvSpPr>
        <p:spPr bwMode="auto">
          <a:xfrm>
            <a:off x="7452320" y="422108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21" name="Rectangle 50"/>
          <p:cNvSpPr>
            <a:spLocks noChangeArrowheads="1"/>
          </p:cNvSpPr>
          <p:nvPr/>
        </p:nvSpPr>
        <p:spPr bwMode="auto">
          <a:xfrm>
            <a:off x="6948264" y="472514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22" name="Rectangle 50"/>
          <p:cNvSpPr>
            <a:spLocks noChangeArrowheads="1"/>
          </p:cNvSpPr>
          <p:nvPr/>
        </p:nvSpPr>
        <p:spPr bwMode="auto">
          <a:xfrm>
            <a:off x="7452320" y="472514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23" name="正方形/長方形 222"/>
          <p:cNvSpPr/>
          <p:nvPr/>
        </p:nvSpPr>
        <p:spPr bwMode="auto">
          <a:xfrm>
            <a:off x="7308304" y="4581128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cxnSp>
        <p:nvCxnSpPr>
          <p:cNvPr id="224" name="直線コネクタ 223"/>
          <p:cNvCxnSpPr/>
          <p:nvPr/>
        </p:nvCxnSpPr>
        <p:spPr bwMode="auto">
          <a:xfrm rot="5400000">
            <a:off x="7163434" y="4437967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5" name="直線コネクタ 224"/>
          <p:cNvCxnSpPr/>
          <p:nvPr/>
        </p:nvCxnSpPr>
        <p:spPr bwMode="auto">
          <a:xfrm rot="16200000" flipH="1">
            <a:off x="7163434" y="4437967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1" name="直線コネクタ 770"/>
          <p:cNvCxnSpPr/>
          <p:nvPr/>
        </p:nvCxnSpPr>
        <p:spPr bwMode="auto">
          <a:xfrm rot="10800000" flipH="1" flipV="1">
            <a:off x="7381453" y="4652564"/>
            <a:ext cx="1078979" cy="5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6" name="正方形/長方形 225"/>
          <p:cNvSpPr/>
          <p:nvPr/>
        </p:nvSpPr>
        <p:spPr bwMode="auto">
          <a:xfrm>
            <a:off x="7884368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7" name="正方形/長方形 226"/>
          <p:cNvSpPr/>
          <p:nvPr/>
        </p:nvSpPr>
        <p:spPr bwMode="auto">
          <a:xfrm>
            <a:off x="7884368" y="2924944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8" name="Rectangle 50"/>
          <p:cNvSpPr>
            <a:spLocks noChangeArrowheads="1"/>
          </p:cNvSpPr>
          <p:nvPr/>
        </p:nvSpPr>
        <p:spPr bwMode="auto">
          <a:xfrm>
            <a:off x="7956376" y="2996952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29" name="Rectangle 50"/>
          <p:cNvSpPr>
            <a:spLocks noChangeArrowheads="1"/>
          </p:cNvSpPr>
          <p:nvPr/>
        </p:nvSpPr>
        <p:spPr bwMode="auto">
          <a:xfrm>
            <a:off x="8451601" y="3071242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30" name="Rectangle 50"/>
          <p:cNvSpPr>
            <a:spLocks noChangeArrowheads="1"/>
          </p:cNvSpPr>
          <p:nvPr/>
        </p:nvSpPr>
        <p:spPr bwMode="auto">
          <a:xfrm>
            <a:off x="8028384" y="3071242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31" name="正方形/長方形 230"/>
          <p:cNvSpPr/>
          <p:nvPr/>
        </p:nvSpPr>
        <p:spPr bwMode="auto">
          <a:xfrm>
            <a:off x="8316416" y="3356992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cxnSp>
        <p:nvCxnSpPr>
          <p:cNvPr id="232" name="直線コネクタ 231"/>
          <p:cNvCxnSpPr/>
          <p:nvPr/>
        </p:nvCxnSpPr>
        <p:spPr bwMode="auto">
          <a:xfrm>
            <a:off x="8172400" y="3212976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3" name="直線コネクタ 232"/>
          <p:cNvCxnSpPr/>
          <p:nvPr/>
        </p:nvCxnSpPr>
        <p:spPr bwMode="auto">
          <a:xfrm flipH="1">
            <a:off x="8390133" y="3212976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0" name="直線コネクタ 769"/>
          <p:cNvCxnSpPr/>
          <p:nvPr/>
        </p:nvCxnSpPr>
        <p:spPr bwMode="auto">
          <a:xfrm rot="10800000" flipH="1" flipV="1">
            <a:off x="7381453" y="3428429"/>
            <a:ext cx="1078979" cy="5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2" name="正方形/長方形 241"/>
          <p:cNvSpPr/>
          <p:nvPr/>
        </p:nvSpPr>
        <p:spPr bwMode="auto">
          <a:xfrm>
            <a:off x="2123728" y="2996952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3" name="Rectangle 50"/>
          <p:cNvSpPr>
            <a:spLocks noChangeArrowheads="1"/>
          </p:cNvSpPr>
          <p:nvPr/>
        </p:nvSpPr>
        <p:spPr bwMode="auto">
          <a:xfrm>
            <a:off x="2195736" y="306896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44" name="Rectangle 50"/>
          <p:cNvSpPr>
            <a:spLocks noChangeArrowheads="1"/>
          </p:cNvSpPr>
          <p:nvPr/>
        </p:nvSpPr>
        <p:spPr bwMode="auto">
          <a:xfrm>
            <a:off x="2699792" y="306896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45" name="Rectangle 50"/>
          <p:cNvSpPr>
            <a:spLocks noChangeArrowheads="1"/>
          </p:cNvSpPr>
          <p:nvPr/>
        </p:nvSpPr>
        <p:spPr bwMode="auto">
          <a:xfrm>
            <a:off x="2195736" y="3573016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46" name="Rectangle 50"/>
          <p:cNvSpPr>
            <a:spLocks noChangeArrowheads="1"/>
          </p:cNvSpPr>
          <p:nvPr/>
        </p:nvSpPr>
        <p:spPr bwMode="auto">
          <a:xfrm>
            <a:off x="2699792" y="3573016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47" name="正方形/長方形 246"/>
          <p:cNvSpPr/>
          <p:nvPr/>
        </p:nvSpPr>
        <p:spPr bwMode="auto">
          <a:xfrm>
            <a:off x="2555776" y="3429000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cxnSp>
        <p:nvCxnSpPr>
          <p:cNvPr id="248" name="直線コネクタ 247"/>
          <p:cNvCxnSpPr/>
          <p:nvPr/>
        </p:nvCxnSpPr>
        <p:spPr bwMode="auto">
          <a:xfrm rot="5400000">
            <a:off x="2410906" y="3285839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9" name="直線コネクタ 248"/>
          <p:cNvCxnSpPr/>
          <p:nvPr/>
        </p:nvCxnSpPr>
        <p:spPr bwMode="auto">
          <a:xfrm rot="16200000" flipH="1">
            <a:off x="2410906" y="3285839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0" name="正方形/長方形 249"/>
          <p:cNvSpPr/>
          <p:nvPr/>
        </p:nvSpPr>
        <p:spPr bwMode="auto">
          <a:xfrm>
            <a:off x="1115616" y="2996952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51" name="Rectangle 50"/>
          <p:cNvSpPr>
            <a:spLocks noChangeArrowheads="1"/>
          </p:cNvSpPr>
          <p:nvPr/>
        </p:nvSpPr>
        <p:spPr bwMode="auto">
          <a:xfrm>
            <a:off x="1187624" y="306896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52" name="Rectangle 50"/>
          <p:cNvSpPr>
            <a:spLocks noChangeArrowheads="1"/>
          </p:cNvSpPr>
          <p:nvPr/>
        </p:nvSpPr>
        <p:spPr bwMode="auto">
          <a:xfrm>
            <a:off x="1691680" y="3068960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53" name="Rectangle 50"/>
          <p:cNvSpPr>
            <a:spLocks noChangeArrowheads="1"/>
          </p:cNvSpPr>
          <p:nvPr/>
        </p:nvSpPr>
        <p:spPr bwMode="auto">
          <a:xfrm>
            <a:off x="1187624" y="3573016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54" name="Rectangle 50"/>
          <p:cNvSpPr>
            <a:spLocks noChangeArrowheads="1"/>
          </p:cNvSpPr>
          <p:nvPr/>
        </p:nvSpPr>
        <p:spPr bwMode="auto">
          <a:xfrm>
            <a:off x="1691680" y="3573016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55" name="正方形/長方形 254"/>
          <p:cNvSpPr/>
          <p:nvPr/>
        </p:nvSpPr>
        <p:spPr bwMode="auto">
          <a:xfrm>
            <a:off x="1547664" y="3429000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cxnSp>
        <p:nvCxnSpPr>
          <p:cNvPr id="256" name="直線コネクタ 255"/>
          <p:cNvCxnSpPr/>
          <p:nvPr/>
        </p:nvCxnSpPr>
        <p:spPr bwMode="auto">
          <a:xfrm rot="5400000">
            <a:off x="1402794" y="3285839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7" name="直線コネクタ 256"/>
          <p:cNvCxnSpPr/>
          <p:nvPr/>
        </p:nvCxnSpPr>
        <p:spPr bwMode="auto">
          <a:xfrm rot="16200000" flipH="1">
            <a:off x="1402794" y="3285839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8" name="直線コネクタ 257"/>
          <p:cNvCxnSpPr/>
          <p:nvPr/>
        </p:nvCxnSpPr>
        <p:spPr bwMode="auto">
          <a:xfrm rot="10800000" flipH="1" flipV="1">
            <a:off x="1620813" y="3500436"/>
            <a:ext cx="1078979" cy="5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9" name="正方形/長方形 258"/>
          <p:cNvSpPr/>
          <p:nvPr/>
        </p:nvSpPr>
        <p:spPr bwMode="auto">
          <a:xfrm>
            <a:off x="1115616" y="530120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60" name="正方形/長方形 259"/>
          <p:cNvSpPr/>
          <p:nvPr/>
        </p:nvSpPr>
        <p:spPr bwMode="auto">
          <a:xfrm>
            <a:off x="1115616" y="5229200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61" name="Rectangle 50"/>
          <p:cNvSpPr>
            <a:spLocks noChangeArrowheads="1"/>
          </p:cNvSpPr>
          <p:nvPr/>
        </p:nvSpPr>
        <p:spPr bwMode="auto">
          <a:xfrm>
            <a:off x="1187624" y="5301208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62" name="Rectangle 50"/>
          <p:cNvSpPr>
            <a:spLocks noChangeArrowheads="1"/>
          </p:cNvSpPr>
          <p:nvPr/>
        </p:nvSpPr>
        <p:spPr bwMode="auto">
          <a:xfrm>
            <a:off x="1682849" y="5375498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63" name="Rectangle 50"/>
          <p:cNvSpPr>
            <a:spLocks noChangeArrowheads="1"/>
          </p:cNvSpPr>
          <p:nvPr/>
        </p:nvSpPr>
        <p:spPr bwMode="auto">
          <a:xfrm>
            <a:off x="1259632" y="5375498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64" name="正方形/長方形 263"/>
          <p:cNvSpPr/>
          <p:nvPr/>
        </p:nvSpPr>
        <p:spPr bwMode="auto">
          <a:xfrm>
            <a:off x="1547664" y="5661248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cxnSp>
        <p:nvCxnSpPr>
          <p:cNvPr id="265" name="直線コネクタ 264"/>
          <p:cNvCxnSpPr/>
          <p:nvPr/>
        </p:nvCxnSpPr>
        <p:spPr bwMode="auto">
          <a:xfrm>
            <a:off x="1403648" y="5517232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6" name="直線コネクタ 265"/>
          <p:cNvCxnSpPr/>
          <p:nvPr/>
        </p:nvCxnSpPr>
        <p:spPr bwMode="auto">
          <a:xfrm flipH="1">
            <a:off x="1621381" y="5517232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7" name="正方形/長方形 266"/>
          <p:cNvSpPr/>
          <p:nvPr/>
        </p:nvSpPr>
        <p:spPr bwMode="auto">
          <a:xfrm>
            <a:off x="2123728" y="530120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68" name="正方形/長方形 267"/>
          <p:cNvSpPr/>
          <p:nvPr/>
        </p:nvSpPr>
        <p:spPr bwMode="auto">
          <a:xfrm>
            <a:off x="2123728" y="5229200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69" name="Rectangle 50"/>
          <p:cNvSpPr>
            <a:spLocks noChangeArrowheads="1"/>
          </p:cNvSpPr>
          <p:nvPr/>
        </p:nvSpPr>
        <p:spPr bwMode="auto">
          <a:xfrm>
            <a:off x="2195736" y="5301208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70" name="Rectangle 50"/>
          <p:cNvSpPr>
            <a:spLocks noChangeArrowheads="1"/>
          </p:cNvSpPr>
          <p:nvPr/>
        </p:nvSpPr>
        <p:spPr bwMode="auto">
          <a:xfrm>
            <a:off x="2690961" y="5375498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71" name="Rectangle 50"/>
          <p:cNvSpPr>
            <a:spLocks noChangeArrowheads="1"/>
          </p:cNvSpPr>
          <p:nvPr/>
        </p:nvSpPr>
        <p:spPr bwMode="auto">
          <a:xfrm>
            <a:off x="2267744" y="5375498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72" name="正方形/長方形 271"/>
          <p:cNvSpPr/>
          <p:nvPr/>
        </p:nvSpPr>
        <p:spPr bwMode="auto">
          <a:xfrm>
            <a:off x="2555776" y="5661248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cxnSp>
        <p:nvCxnSpPr>
          <p:cNvPr id="273" name="直線コネクタ 272"/>
          <p:cNvCxnSpPr/>
          <p:nvPr/>
        </p:nvCxnSpPr>
        <p:spPr bwMode="auto">
          <a:xfrm>
            <a:off x="2411760" y="5517232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4" name="直線コネクタ 273"/>
          <p:cNvCxnSpPr/>
          <p:nvPr/>
        </p:nvCxnSpPr>
        <p:spPr bwMode="auto">
          <a:xfrm flipH="1">
            <a:off x="2629493" y="5517232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5" name="直線コネクタ 274"/>
          <p:cNvCxnSpPr/>
          <p:nvPr/>
        </p:nvCxnSpPr>
        <p:spPr bwMode="auto">
          <a:xfrm rot="10800000" flipH="1" flipV="1">
            <a:off x="1620813" y="5732685"/>
            <a:ext cx="1078979" cy="5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6" name="正方形/長方形 275"/>
          <p:cNvSpPr/>
          <p:nvPr/>
        </p:nvSpPr>
        <p:spPr bwMode="auto">
          <a:xfrm>
            <a:off x="6876256" y="98072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77" name="正方形/長方形 276"/>
          <p:cNvSpPr/>
          <p:nvPr/>
        </p:nvSpPr>
        <p:spPr bwMode="auto">
          <a:xfrm>
            <a:off x="6876256" y="908720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78" name="Rectangle 50"/>
          <p:cNvSpPr>
            <a:spLocks noChangeArrowheads="1"/>
          </p:cNvSpPr>
          <p:nvPr/>
        </p:nvSpPr>
        <p:spPr bwMode="auto">
          <a:xfrm>
            <a:off x="6948264" y="980728"/>
            <a:ext cx="864096" cy="864096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79" name="Rectangle 50"/>
          <p:cNvSpPr>
            <a:spLocks noChangeArrowheads="1"/>
          </p:cNvSpPr>
          <p:nvPr/>
        </p:nvSpPr>
        <p:spPr bwMode="auto">
          <a:xfrm>
            <a:off x="7443489" y="1055018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80" name="Rectangle 50"/>
          <p:cNvSpPr>
            <a:spLocks noChangeArrowheads="1"/>
          </p:cNvSpPr>
          <p:nvPr/>
        </p:nvSpPr>
        <p:spPr bwMode="auto">
          <a:xfrm>
            <a:off x="7020272" y="1055018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81" name="正方形/長方形 280"/>
          <p:cNvSpPr/>
          <p:nvPr/>
        </p:nvSpPr>
        <p:spPr bwMode="auto">
          <a:xfrm>
            <a:off x="7308304" y="1340768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282" name="正方形/長方形 281"/>
          <p:cNvSpPr/>
          <p:nvPr/>
        </p:nvSpPr>
        <p:spPr bwMode="auto">
          <a:xfrm>
            <a:off x="7884368" y="908720"/>
            <a:ext cx="1008112" cy="1008112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83" name="Rectangle 50"/>
          <p:cNvSpPr>
            <a:spLocks noChangeArrowheads="1"/>
          </p:cNvSpPr>
          <p:nvPr/>
        </p:nvSpPr>
        <p:spPr bwMode="auto">
          <a:xfrm>
            <a:off x="7956376" y="98072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84" name="Rectangle 50"/>
          <p:cNvSpPr>
            <a:spLocks noChangeArrowheads="1"/>
          </p:cNvSpPr>
          <p:nvPr/>
        </p:nvSpPr>
        <p:spPr bwMode="auto">
          <a:xfrm>
            <a:off x="8460432" y="980728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85" name="Rectangle 50"/>
          <p:cNvSpPr>
            <a:spLocks noChangeArrowheads="1"/>
          </p:cNvSpPr>
          <p:nvPr/>
        </p:nvSpPr>
        <p:spPr bwMode="auto">
          <a:xfrm>
            <a:off x="7956376" y="148478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86" name="Rectangle 50"/>
          <p:cNvSpPr>
            <a:spLocks noChangeArrowheads="1"/>
          </p:cNvSpPr>
          <p:nvPr/>
        </p:nvSpPr>
        <p:spPr bwMode="auto">
          <a:xfrm>
            <a:off x="8460432" y="1484784"/>
            <a:ext cx="360040" cy="36004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87" name="正方形/長方形 286"/>
          <p:cNvSpPr/>
          <p:nvPr/>
        </p:nvSpPr>
        <p:spPr bwMode="auto">
          <a:xfrm>
            <a:off x="8316416" y="1340768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cxnSp>
        <p:nvCxnSpPr>
          <p:cNvPr id="288" name="直線コネクタ 287"/>
          <p:cNvCxnSpPr>
            <a:stCxn id="281" idx="1"/>
          </p:cNvCxnSpPr>
          <p:nvPr/>
        </p:nvCxnSpPr>
        <p:spPr bwMode="auto">
          <a:xfrm rot="10800000" flipH="1" flipV="1">
            <a:off x="7308303" y="1412205"/>
            <a:ext cx="1078979" cy="5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9" name="直線コネクタ 288"/>
          <p:cNvCxnSpPr/>
          <p:nvPr/>
        </p:nvCxnSpPr>
        <p:spPr bwMode="auto">
          <a:xfrm>
            <a:off x="7164288" y="1200741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0" name="直線コネクタ 289"/>
          <p:cNvCxnSpPr/>
          <p:nvPr/>
        </p:nvCxnSpPr>
        <p:spPr bwMode="auto">
          <a:xfrm flipH="1">
            <a:off x="7382021" y="1200741"/>
            <a:ext cx="214315" cy="21203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1" name="直線コネクタ 290"/>
          <p:cNvCxnSpPr/>
          <p:nvPr/>
        </p:nvCxnSpPr>
        <p:spPr bwMode="auto">
          <a:xfrm rot="5400000">
            <a:off x="8171546" y="1197606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2" name="直線コネクタ 291"/>
          <p:cNvCxnSpPr/>
          <p:nvPr/>
        </p:nvCxnSpPr>
        <p:spPr bwMode="auto">
          <a:xfrm rot="16200000" flipH="1">
            <a:off x="8171546" y="1197606"/>
            <a:ext cx="432048" cy="43034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3" name="Text Box 112"/>
          <p:cNvSpPr txBox="1">
            <a:spLocks noChangeArrowheads="1"/>
          </p:cNvSpPr>
          <p:nvPr/>
        </p:nvSpPr>
        <p:spPr bwMode="auto">
          <a:xfrm>
            <a:off x="42863" y="6378486"/>
            <a:ext cx="9067800" cy="463846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Chips should be added, removed, swapped for given application</a:t>
            </a:r>
            <a:endParaRPr lang="en-US" altLang="ja-JP" sz="2400" dirty="0">
              <a:latin typeface="+mj-lt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Outline: </a:t>
            </a:r>
            <a:r>
              <a:rPr lang="en-US" altLang="ja-JP" sz="3200" dirty="0" smtClean="0"/>
              <a:t>Wireless 3D NoC for CMPs</a:t>
            </a:r>
            <a:endParaRPr lang="ja-JP" altLang="en-US" sz="3200" dirty="0" smtClean="0"/>
          </a:p>
        </p:txBody>
      </p:sp>
      <p:sp>
        <p:nvSpPr>
          <p:cNvPr id="717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ja-JP" sz="2800" dirty="0" smtClean="0"/>
              <a:t>3D IC technologies</a:t>
            </a:r>
          </a:p>
          <a:p>
            <a:pPr lvl="1"/>
            <a:r>
              <a:rPr lang="en-US" altLang="ja-JP" sz="2400" dirty="0" smtClean="0"/>
              <a:t>Wired approach vs. wireless approach</a:t>
            </a:r>
          </a:p>
          <a:p>
            <a:pPr lvl="1"/>
            <a:r>
              <a:rPr lang="en-US" altLang="ja-JP" sz="2400" dirty="0" smtClean="0"/>
              <a:t>Inductive-coupling technology</a:t>
            </a:r>
            <a:endParaRPr lang="en-US" altLang="ja-JP" sz="800" dirty="0" smtClean="0"/>
          </a:p>
          <a:p>
            <a:r>
              <a:rPr lang="en-US" altLang="ja-JP" sz="2800" dirty="0" smtClean="0"/>
              <a:t>Our target: Wireless 3D CMPs</a:t>
            </a:r>
          </a:p>
          <a:p>
            <a:pPr lvl="1"/>
            <a:r>
              <a:rPr lang="en-US" altLang="ja-JP" sz="2400" dirty="0" smtClean="0"/>
              <a:t>Type and number of chips stacked in a package can be customized for given applications</a:t>
            </a:r>
          </a:p>
          <a:p>
            <a:pPr lvl="1"/>
            <a:endParaRPr lang="en-US" altLang="ja-JP" sz="800" dirty="0" smtClean="0"/>
          </a:p>
          <a:p>
            <a:pPr eaLnBrk="1" hangingPunct="1"/>
            <a:r>
              <a:rPr lang="en-US" altLang="ja-JP" sz="2800" dirty="0" smtClean="0"/>
              <a:t>Simple wireless 3D NoC</a:t>
            </a:r>
            <a:endParaRPr lang="en-US" altLang="ja-JP" sz="2400" dirty="0" smtClean="0"/>
          </a:p>
          <a:p>
            <a:pPr lvl="1" eaLnBrk="1" hangingPunct="1"/>
            <a:r>
              <a:rPr lang="en-US" altLang="ja-JP" sz="2400" dirty="0" smtClean="0"/>
              <a:t>Ring-based 3D network</a:t>
            </a:r>
          </a:p>
          <a:p>
            <a:pPr lvl="1" eaLnBrk="1" hangingPunct="1"/>
            <a:r>
              <a:rPr lang="en-US" altLang="ja-JP" sz="2400" dirty="0" smtClean="0"/>
              <a:t>Bubble flow control</a:t>
            </a:r>
          </a:p>
          <a:p>
            <a:pPr lvl="1" eaLnBrk="1" hangingPunct="1"/>
            <a:endParaRPr lang="en-US" altLang="ja-JP" sz="800" dirty="0" smtClean="0"/>
          </a:p>
          <a:p>
            <a:pPr eaLnBrk="1" hangingPunct="1"/>
            <a:r>
              <a:rPr lang="en-US" altLang="ja-JP" sz="2800" dirty="0" smtClean="0"/>
              <a:t>Experimental results</a:t>
            </a:r>
          </a:p>
          <a:p>
            <a:pPr lvl="1"/>
            <a:r>
              <a:rPr lang="en-US" altLang="ja-JP" sz="2400" dirty="0" smtClean="0"/>
              <a:t>Real chip implementation</a:t>
            </a:r>
          </a:p>
          <a:p>
            <a:pPr lvl="1"/>
            <a:r>
              <a:rPr lang="en-US" altLang="ja-JP" sz="2400" dirty="0" smtClean="0"/>
              <a:t>Full-system simulation results</a:t>
            </a:r>
          </a:p>
          <a:p>
            <a:pPr eaLnBrk="1" hangingPunct="1"/>
            <a:endParaRPr lang="en-US" altLang="ja-JP" sz="2800" dirty="0" smtClean="0"/>
          </a:p>
          <a:p>
            <a:pPr lvl="1" eaLnBrk="1" hangingPunct="1"/>
            <a:endParaRPr lang="en-US" altLang="ja-JP" sz="2400" dirty="0" smtClean="0"/>
          </a:p>
          <a:p>
            <a:pPr lvl="1" eaLnBrk="1" hangingPunct="1"/>
            <a:endParaRPr lang="ja-JP" altLang="en-US" sz="2400" dirty="0" smtClean="0"/>
          </a:p>
        </p:txBody>
      </p:sp>
      <p:pic>
        <p:nvPicPr>
          <p:cNvPr id="11" name="Picture 2" descr="bond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94850" y="4365104"/>
            <a:ext cx="3449150" cy="24928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正方形/長方形 4"/>
          <p:cNvSpPr/>
          <p:nvPr/>
        </p:nvSpPr>
        <p:spPr bwMode="auto">
          <a:xfrm>
            <a:off x="142875" y="3717032"/>
            <a:ext cx="5221214" cy="1512168"/>
          </a:xfrm>
          <a:prstGeom prst="rect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/>
          <a:lstStyle/>
          <a:p>
            <a:pPr>
              <a:spcBef>
                <a:spcPct val="50000"/>
              </a:spcBef>
              <a:defRPr/>
            </a:pPr>
            <a:endParaRPr lang="ja-JP" altLang="en-US" sz="2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r>
              <a:rPr lang="en-US" altLang="ja-JP" dirty="0" smtClean="0"/>
              <a:t>Big picture: </a:t>
            </a:r>
            <a:r>
              <a:rPr lang="en-US" altLang="ja-JP" sz="3200" dirty="0" smtClean="0"/>
              <a:t>Wireless 3D NoC for CMPs</a:t>
            </a: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28600" y="814536"/>
            <a:ext cx="8915400" cy="5638800"/>
          </a:xfrm>
        </p:spPr>
        <p:txBody>
          <a:bodyPr/>
          <a:lstStyle/>
          <a:p>
            <a:pPr>
              <a:buNone/>
            </a:pPr>
            <a:r>
              <a:rPr lang="en-US" altLang="ja-JP" sz="2800" dirty="0" smtClean="0"/>
              <a:t>Arbitrary chips are stacked to form a single system</a:t>
            </a:r>
          </a:p>
          <a:p>
            <a:pPr lvl="1"/>
            <a:r>
              <a:rPr lang="en-US" altLang="ja-JP" sz="2400" dirty="0" smtClean="0"/>
              <a:t>Each chip has vertical links at pre-specified locations, but we do not know the number and types of chips.</a:t>
            </a:r>
          </a:p>
          <a:p>
            <a:pPr lvl="1"/>
            <a:endParaRPr lang="en-US" altLang="ja-JP" sz="2400" dirty="0" smtClean="0"/>
          </a:p>
        </p:txBody>
      </p:sp>
      <p:pic>
        <p:nvPicPr>
          <p:cNvPr id="4" name="図 3" descr="sta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3789040"/>
            <a:ext cx="3362344" cy="24208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6" name="テキスト ボックス 55"/>
          <p:cNvSpPr txBox="1"/>
          <p:nvPr/>
        </p:nvSpPr>
        <p:spPr>
          <a:xfrm>
            <a:off x="179512" y="5157192"/>
            <a:ext cx="18260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2"/>
                </a:solidFill>
              </a:rPr>
              <a:t>CPU chip from </a:t>
            </a:r>
          </a:p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CPU maker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07504" y="2276872"/>
            <a:ext cx="1907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Memory</a:t>
            </a:r>
            <a:r>
              <a:rPr kumimoji="1" lang="en-US" altLang="ja-JP" sz="2000" dirty="0" smtClean="0">
                <a:solidFill>
                  <a:schemeClr val="tx2"/>
                </a:solidFill>
              </a:rPr>
              <a:t> chip from </a:t>
            </a:r>
          </a:p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memory maker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07504" y="3717032"/>
            <a:ext cx="18980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GPU chip </a:t>
            </a:r>
          </a:p>
          <a:p>
            <a:pPr algn="ctr"/>
            <a:r>
              <a:rPr kumimoji="1" lang="en-US" altLang="ja-JP" sz="2000" dirty="0" smtClean="0">
                <a:solidFill>
                  <a:schemeClr val="tx2"/>
                </a:solidFill>
              </a:rPr>
              <a:t>from </a:t>
            </a:r>
          </a:p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GPU maker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86" name="右中かっこ 85"/>
          <p:cNvSpPr/>
          <p:nvPr/>
        </p:nvSpPr>
        <p:spPr bwMode="auto">
          <a:xfrm>
            <a:off x="4716016" y="2204864"/>
            <a:ext cx="648072" cy="4032448"/>
          </a:xfrm>
          <a:prstGeom prst="rightBrace">
            <a:avLst>
              <a:gd name="adj1" fmla="val 141502"/>
              <a:gd name="adj2" fmla="val 2706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5436096" y="2852936"/>
            <a:ext cx="36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chemeClr val="tx2"/>
                </a:solidFill>
              </a:rPr>
              <a:t>Required chips are stacked for given applications</a:t>
            </a:r>
            <a:endParaRPr kumimoji="1" lang="en-US" altLang="ja-JP" sz="2000" dirty="0" smtClean="0">
              <a:solidFill>
                <a:schemeClr val="tx2"/>
              </a:solidFill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6021616" y="5881826"/>
            <a:ext cx="2669320" cy="400110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An example (4 chips)</a:t>
            </a:r>
            <a:endParaRPr kumimoji="1" lang="ja-JP" altLang="en-US" sz="2000" dirty="0"/>
          </a:p>
        </p:txBody>
      </p:sp>
      <p:sp>
        <p:nvSpPr>
          <p:cNvPr id="103" name="正方形/長方形 102"/>
          <p:cNvSpPr/>
          <p:nvPr/>
        </p:nvSpPr>
        <p:spPr bwMode="auto">
          <a:xfrm>
            <a:off x="1979712" y="5013176"/>
            <a:ext cx="1296144" cy="1296144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10" name="正方形/長方形 109"/>
          <p:cNvSpPr/>
          <p:nvPr/>
        </p:nvSpPr>
        <p:spPr bwMode="auto">
          <a:xfrm>
            <a:off x="3275856" y="5013176"/>
            <a:ext cx="1296144" cy="1296144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15" name="正方形/長方形 114"/>
          <p:cNvSpPr/>
          <p:nvPr/>
        </p:nvSpPr>
        <p:spPr bwMode="auto">
          <a:xfrm>
            <a:off x="2483768" y="5517232"/>
            <a:ext cx="288032" cy="288032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119" name="直線コネクタ 118"/>
          <p:cNvCxnSpPr>
            <a:stCxn id="115" idx="3"/>
          </p:cNvCxnSpPr>
          <p:nvPr/>
        </p:nvCxnSpPr>
        <p:spPr bwMode="auto">
          <a:xfrm>
            <a:off x="2771800" y="5661248"/>
            <a:ext cx="1008112" cy="0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正方形/長方形 132"/>
          <p:cNvSpPr/>
          <p:nvPr/>
        </p:nvSpPr>
        <p:spPr bwMode="auto">
          <a:xfrm>
            <a:off x="1979712" y="2132856"/>
            <a:ext cx="648072" cy="648072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4" name="正方形/長方形 133"/>
          <p:cNvSpPr/>
          <p:nvPr/>
        </p:nvSpPr>
        <p:spPr bwMode="auto">
          <a:xfrm>
            <a:off x="2627784" y="2132856"/>
            <a:ext cx="648072" cy="648072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5" name="正方形/長方形 134"/>
          <p:cNvSpPr/>
          <p:nvPr/>
        </p:nvSpPr>
        <p:spPr bwMode="auto">
          <a:xfrm>
            <a:off x="3275856" y="2132856"/>
            <a:ext cx="648072" cy="648072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6" name="正方形/長方形 135"/>
          <p:cNvSpPr/>
          <p:nvPr/>
        </p:nvSpPr>
        <p:spPr bwMode="auto">
          <a:xfrm>
            <a:off x="3923928" y="2132856"/>
            <a:ext cx="648072" cy="648072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7" name="正方形/長方形 136"/>
          <p:cNvSpPr/>
          <p:nvPr/>
        </p:nvSpPr>
        <p:spPr bwMode="auto">
          <a:xfrm>
            <a:off x="1979712" y="2780928"/>
            <a:ext cx="648072" cy="648072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8" name="正方形/長方形 137"/>
          <p:cNvSpPr/>
          <p:nvPr/>
        </p:nvSpPr>
        <p:spPr bwMode="auto">
          <a:xfrm>
            <a:off x="2627784" y="2780928"/>
            <a:ext cx="648072" cy="648072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9" name="正方形/長方形 138"/>
          <p:cNvSpPr/>
          <p:nvPr/>
        </p:nvSpPr>
        <p:spPr bwMode="auto">
          <a:xfrm>
            <a:off x="3275856" y="2780928"/>
            <a:ext cx="648072" cy="648072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0" name="正方形/長方形 139"/>
          <p:cNvSpPr/>
          <p:nvPr/>
        </p:nvSpPr>
        <p:spPr bwMode="auto">
          <a:xfrm>
            <a:off x="3923928" y="2780928"/>
            <a:ext cx="648072" cy="648072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143" name="直線コネクタ 142"/>
          <p:cNvCxnSpPr>
            <a:stCxn id="141" idx="3"/>
          </p:cNvCxnSpPr>
          <p:nvPr/>
        </p:nvCxnSpPr>
        <p:spPr bwMode="auto">
          <a:xfrm>
            <a:off x="2771800" y="2780928"/>
            <a:ext cx="1008112" cy="0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直線コネクタ 145"/>
          <p:cNvCxnSpPr/>
          <p:nvPr/>
        </p:nvCxnSpPr>
        <p:spPr bwMode="auto">
          <a:xfrm>
            <a:off x="2267744" y="2420888"/>
            <a:ext cx="720080" cy="648072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0" name="直線コネクタ 149"/>
          <p:cNvCxnSpPr/>
          <p:nvPr/>
        </p:nvCxnSpPr>
        <p:spPr bwMode="auto">
          <a:xfrm flipH="1">
            <a:off x="2267744" y="2420888"/>
            <a:ext cx="720080" cy="648072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正方形/長方形 140"/>
          <p:cNvSpPr/>
          <p:nvPr/>
        </p:nvSpPr>
        <p:spPr bwMode="auto">
          <a:xfrm>
            <a:off x="2483768" y="2636912"/>
            <a:ext cx="288032" cy="288032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151" name="直線コネクタ 150"/>
          <p:cNvCxnSpPr/>
          <p:nvPr/>
        </p:nvCxnSpPr>
        <p:spPr bwMode="auto">
          <a:xfrm>
            <a:off x="3563888" y="2420888"/>
            <a:ext cx="720080" cy="648072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直線コネクタ 151"/>
          <p:cNvCxnSpPr/>
          <p:nvPr/>
        </p:nvCxnSpPr>
        <p:spPr bwMode="auto">
          <a:xfrm flipH="1">
            <a:off x="3563888" y="2420888"/>
            <a:ext cx="720080" cy="648072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3" name="正方形/長方形 152"/>
          <p:cNvSpPr/>
          <p:nvPr/>
        </p:nvSpPr>
        <p:spPr bwMode="auto">
          <a:xfrm>
            <a:off x="3779912" y="2636912"/>
            <a:ext cx="288032" cy="288032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4" name="正方形/長方形 143"/>
          <p:cNvSpPr/>
          <p:nvPr/>
        </p:nvSpPr>
        <p:spPr bwMode="auto">
          <a:xfrm>
            <a:off x="1979712" y="2132856"/>
            <a:ext cx="2592288" cy="1296144"/>
          </a:xfrm>
          <a:prstGeom prst="rect">
            <a:avLst/>
          </a:prstGeom>
          <a:solidFill>
            <a:srgbClr val="FFFFFF">
              <a:alpha val="60000"/>
            </a:srgbClr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4" name="正方形/長方形 153"/>
          <p:cNvSpPr/>
          <p:nvPr/>
        </p:nvSpPr>
        <p:spPr bwMode="auto">
          <a:xfrm>
            <a:off x="1979712" y="3573016"/>
            <a:ext cx="1296144" cy="1296144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5" name="正方形/長方形 154"/>
          <p:cNvSpPr/>
          <p:nvPr/>
        </p:nvSpPr>
        <p:spPr bwMode="auto">
          <a:xfrm>
            <a:off x="3275856" y="3573016"/>
            <a:ext cx="1296144" cy="1296144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7" name="正方形/長方形 156"/>
          <p:cNvSpPr/>
          <p:nvPr/>
        </p:nvSpPr>
        <p:spPr bwMode="auto">
          <a:xfrm>
            <a:off x="3779912" y="4077072"/>
            <a:ext cx="288032" cy="288032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158" name="直線コネクタ 157"/>
          <p:cNvCxnSpPr>
            <a:endCxn id="157" idx="1"/>
          </p:cNvCxnSpPr>
          <p:nvPr/>
        </p:nvCxnSpPr>
        <p:spPr bwMode="auto">
          <a:xfrm>
            <a:off x="2771800" y="4221088"/>
            <a:ext cx="1008112" cy="0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0" name="直線コネクタ 159"/>
          <p:cNvCxnSpPr/>
          <p:nvPr/>
        </p:nvCxnSpPr>
        <p:spPr bwMode="auto">
          <a:xfrm>
            <a:off x="2267744" y="3861048"/>
            <a:ext cx="720080" cy="648072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直線コネクタ 160"/>
          <p:cNvCxnSpPr/>
          <p:nvPr/>
        </p:nvCxnSpPr>
        <p:spPr bwMode="auto">
          <a:xfrm flipH="1">
            <a:off x="2267744" y="3861048"/>
            <a:ext cx="720080" cy="648072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2" name="正方形/長方形 161"/>
          <p:cNvSpPr/>
          <p:nvPr/>
        </p:nvSpPr>
        <p:spPr bwMode="auto">
          <a:xfrm>
            <a:off x="2483768" y="4077072"/>
            <a:ext cx="288032" cy="288032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163" name="直線コネクタ 162"/>
          <p:cNvCxnSpPr/>
          <p:nvPr/>
        </p:nvCxnSpPr>
        <p:spPr bwMode="auto">
          <a:xfrm>
            <a:off x="3563888" y="5301208"/>
            <a:ext cx="720080" cy="648072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4" name="直線コネクタ 163"/>
          <p:cNvCxnSpPr/>
          <p:nvPr/>
        </p:nvCxnSpPr>
        <p:spPr bwMode="auto">
          <a:xfrm flipH="1">
            <a:off x="3563888" y="5301208"/>
            <a:ext cx="720080" cy="648072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5" name="正方形/長方形 164"/>
          <p:cNvSpPr/>
          <p:nvPr/>
        </p:nvSpPr>
        <p:spPr bwMode="auto">
          <a:xfrm>
            <a:off x="3779912" y="5517232"/>
            <a:ext cx="288032" cy="288032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5" name="正方形/長方形 144"/>
          <p:cNvSpPr/>
          <p:nvPr/>
        </p:nvSpPr>
        <p:spPr bwMode="auto">
          <a:xfrm>
            <a:off x="1979712" y="5013176"/>
            <a:ext cx="2592288" cy="1296144"/>
          </a:xfrm>
          <a:prstGeom prst="rect">
            <a:avLst/>
          </a:prstGeom>
          <a:solidFill>
            <a:srgbClr val="FFFFFF">
              <a:alpha val="60000"/>
            </a:srgbClr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9" name="正方形/長方形 158"/>
          <p:cNvSpPr/>
          <p:nvPr/>
        </p:nvSpPr>
        <p:spPr bwMode="auto">
          <a:xfrm>
            <a:off x="1979712" y="3573016"/>
            <a:ext cx="2592288" cy="1296144"/>
          </a:xfrm>
          <a:prstGeom prst="rect">
            <a:avLst/>
          </a:prstGeom>
          <a:solidFill>
            <a:srgbClr val="FFFFFF">
              <a:alpha val="60000"/>
            </a:srgbClr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6" name="Text Box 112"/>
          <p:cNvSpPr txBox="1">
            <a:spLocks noChangeArrowheads="1"/>
          </p:cNvSpPr>
          <p:nvPr/>
        </p:nvSpPr>
        <p:spPr bwMode="auto">
          <a:xfrm>
            <a:off x="42863" y="6378486"/>
            <a:ext cx="9067800" cy="463846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Ring is the simplest approach to add, remove, swap the nodes</a:t>
            </a:r>
            <a:endParaRPr lang="en-US" altLang="ja-JP" sz="2400" dirty="0">
              <a:latin typeface="+mj-lt"/>
              <a:ea typeface="ＭＳ Ｐゴシック" pitchFamily="50" charset="-128"/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2195736" y="2276872"/>
            <a:ext cx="2160240" cy="3888432"/>
            <a:chOff x="2195736" y="2276872"/>
            <a:chExt cx="2160240" cy="3888432"/>
          </a:xfrm>
        </p:grpSpPr>
        <p:sp>
          <p:nvSpPr>
            <p:cNvPr id="44" name="フリーフォーム 43"/>
            <p:cNvSpPr/>
            <p:nvPr/>
          </p:nvSpPr>
          <p:spPr bwMode="auto">
            <a:xfrm flipV="1">
              <a:off x="2195736" y="2276872"/>
              <a:ext cx="2160240" cy="3888432"/>
            </a:xfrm>
            <a:custGeom>
              <a:avLst/>
              <a:gdLst>
                <a:gd name="connsiteX0" fmla="*/ 1746606 w 1892157"/>
                <a:gd name="connsiteY0" fmla="*/ 1902431 h 3784313"/>
                <a:gd name="connsiteX1" fmla="*/ 1756881 w 1892157"/>
                <a:gd name="connsiteY1" fmla="*/ 453774 h 3784313"/>
                <a:gd name="connsiteX2" fmla="*/ 934948 w 1892157"/>
                <a:gd name="connsiteY2" fmla="*/ 1712 h 3784313"/>
                <a:gd name="connsiteX3" fmla="*/ 133564 w 1892157"/>
                <a:gd name="connsiteY3" fmla="*/ 464049 h 3784313"/>
                <a:gd name="connsiteX4" fmla="*/ 133564 w 1892157"/>
                <a:gd name="connsiteY4" fmla="*/ 1892156 h 3784313"/>
                <a:gd name="connsiteX5" fmla="*/ 133564 w 1892157"/>
                <a:gd name="connsiteY5" fmla="*/ 3330539 h 3784313"/>
                <a:gd name="connsiteX6" fmla="*/ 934948 w 1892157"/>
                <a:gd name="connsiteY6" fmla="*/ 3782601 h 3784313"/>
                <a:gd name="connsiteX7" fmla="*/ 1736332 w 1892157"/>
                <a:gd name="connsiteY7" fmla="*/ 3340813 h 3784313"/>
                <a:gd name="connsiteX8" fmla="*/ 1726058 w 1892157"/>
                <a:gd name="connsiteY8" fmla="*/ 2251752 h 3784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2157" h="3784313">
                  <a:moveTo>
                    <a:pt x="1746606" y="1902431"/>
                  </a:moveTo>
                  <a:cubicBezTo>
                    <a:pt x="1819381" y="1336495"/>
                    <a:pt x="1892157" y="770560"/>
                    <a:pt x="1756881" y="453774"/>
                  </a:cubicBezTo>
                  <a:cubicBezTo>
                    <a:pt x="1621605" y="136988"/>
                    <a:pt x="1205501" y="0"/>
                    <a:pt x="934948" y="1712"/>
                  </a:cubicBezTo>
                  <a:cubicBezTo>
                    <a:pt x="664395" y="3424"/>
                    <a:pt x="267128" y="148975"/>
                    <a:pt x="133564" y="464049"/>
                  </a:cubicBezTo>
                  <a:cubicBezTo>
                    <a:pt x="0" y="779123"/>
                    <a:pt x="133564" y="1892156"/>
                    <a:pt x="133564" y="1892156"/>
                  </a:cubicBezTo>
                  <a:cubicBezTo>
                    <a:pt x="133564" y="2369904"/>
                    <a:pt x="0" y="3015465"/>
                    <a:pt x="133564" y="3330539"/>
                  </a:cubicBezTo>
                  <a:cubicBezTo>
                    <a:pt x="267128" y="3645613"/>
                    <a:pt x="667820" y="3780889"/>
                    <a:pt x="934948" y="3782601"/>
                  </a:cubicBezTo>
                  <a:cubicBezTo>
                    <a:pt x="1202076" y="3784313"/>
                    <a:pt x="1604480" y="3595955"/>
                    <a:pt x="1736332" y="3340813"/>
                  </a:cubicBezTo>
                  <a:cubicBezTo>
                    <a:pt x="1868184" y="3085672"/>
                    <a:pt x="1797121" y="2668712"/>
                    <a:pt x="1726058" y="2251752"/>
                  </a:cubicBezTo>
                </a:path>
              </a:pathLst>
            </a:custGeom>
            <a:noFill/>
            <a:ln w="76200" cap="flat" cmpd="sng" algn="ctr">
              <a:solidFill>
                <a:schemeClr val="accent6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2411760" y="3717032"/>
              <a:ext cx="172819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3200" b="1" dirty="0" smtClean="0">
                  <a:solidFill>
                    <a:schemeClr val="accent6"/>
                  </a:solidFill>
                </a:rPr>
                <a:t>Ring network</a:t>
              </a:r>
              <a:endParaRPr kumimoji="1" lang="en-US" altLang="ja-JP" sz="3200" b="1" dirty="0" smtClean="0">
                <a:solidFill>
                  <a:schemeClr val="accent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正方形/長方形 147"/>
          <p:cNvSpPr/>
          <p:nvPr/>
        </p:nvSpPr>
        <p:spPr bwMode="auto">
          <a:xfrm>
            <a:off x="5472608" y="5085184"/>
            <a:ext cx="4355976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867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Ring network: </a:t>
            </a:r>
            <a:r>
              <a:rPr lang="en-US" altLang="ja-JP" sz="3200" dirty="0" smtClean="0"/>
              <a:t>Deadlock problems</a:t>
            </a:r>
            <a:endParaRPr lang="ja-JP" altLang="en-US" dirty="0" smtClean="0"/>
          </a:p>
        </p:txBody>
      </p:sp>
      <p:sp>
        <p:nvSpPr>
          <p:cNvPr id="147" name="正方形/長方形 146"/>
          <p:cNvSpPr/>
          <p:nvPr/>
        </p:nvSpPr>
        <p:spPr bwMode="auto">
          <a:xfrm>
            <a:off x="8424936" y="508518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9" name="正方形/長方形 148"/>
          <p:cNvSpPr/>
          <p:nvPr/>
        </p:nvSpPr>
        <p:spPr bwMode="auto">
          <a:xfrm>
            <a:off x="8885112" y="508518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2" name="正方形/長方形 151"/>
          <p:cNvSpPr/>
          <p:nvPr/>
        </p:nvSpPr>
        <p:spPr bwMode="auto">
          <a:xfrm>
            <a:off x="5004048" y="4005064"/>
            <a:ext cx="4355976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3" name="正方形/長方形 152"/>
          <p:cNvSpPr/>
          <p:nvPr/>
        </p:nvSpPr>
        <p:spPr bwMode="auto">
          <a:xfrm>
            <a:off x="7956376" y="400506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4" name="正方形/長方形 153"/>
          <p:cNvSpPr/>
          <p:nvPr/>
        </p:nvSpPr>
        <p:spPr bwMode="auto">
          <a:xfrm>
            <a:off x="8416552" y="400506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8" name="正方形/長方形 157"/>
          <p:cNvSpPr/>
          <p:nvPr/>
        </p:nvSpPr>
        <p:spPr bwMode="auto">
          <a:xfrm>
            <a:off x="4536504" y="2924944"/>
            <a:ext cx="4355976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9" name="正方形/長方形 158"/>
          <p:cNvSpPr/>
          <p:nvPr/>
        </p:nvSpPr>
        <p:spPr bwMode="auto">
          <a:xfrm>
            <a:off x="7488832" y="292494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0" name="正方形/長方形 159"/>
          <p:cNvSpPr/>
          <p:nvPr/>
        </p:nvSpPr>
        <p:spPr bwMode="auto">
          <a:xfrm>
            <a:off x="7949008" y="292494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6" name="正方形/長方形 165"/>
          <p:cNvSpPr/>
          <p:nvPr/>
        </p:nvSpPr>
        <p:spPr bwMode="auto">
          <a:xfrm>
            <a:off x="4032448" y="1844824"/>
            <a:ext cx="4355976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7" name="正方形/長方形 166"/>
          <p:cNvSpPr/>
          <p:nvPr/>
        </p:nvSpPr>
        <p:spPr bwMode="auto">
          <a:xfrm>
            <a:off x="6984776" y="184482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8" name="正方形/長方形 167"/>
          <p:cNvSpPr/>
          <p:nvPr/>
        </p:nvSpPr>
        <p:spPr bwMode="auto">
          <a:xfrm>
            <a:off x="7444952" y="184482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0" name="正方形/長方形 169"/>
          <p:cNvSpPr/>
          <p:nvPr/>
        </p:nvSpPr>
        <p:spPr bwMode="auto">
          <a:xfrm>
            <a:off x="4499992" y="184482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2" name="正方形/長方形 171"/>
          <p:cNvSpPr/>
          <p:nvPr/>
        </p:nvSpPr>
        <p:spPr bwMode="auto">
          <a:xfrm>
            <a:off x="4960168" y="184482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3" name="正方形/長方形 172"/>
          <p:cNvSpPr/>
          <p:nvPr/>
        </p:nvSpPr>
        <p:spPr bwMode="auto">
          <a:xfrm>
            <a:off x="5004048" y="292494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5" name="正方形/長方形 174"/>
          <p:cNvSpPr/>
          <p:nvPr/>
        </p:nvSpPr>
        <p:spPr bwMode="auto">
          <a:xfrm>
            <a:off x="5464224" y="292494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6" name="正方形/長方形 175"/>
          <p:cNvSpPr/>
          <p:nvPr/>
        </p:nvSpPr>
        <p:spPr bwMode="auto">
          <a:xfrm>
            <a:off x="5479976" y="400506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8" name="正方形/長方形 177"/>
          <p:cNvSpPr/>
          <p:nvPr/>
        </p:nvSpPr>
        <p:spPr bwMode="auto">
          <a:xfrm>
            <a:off x="5940152" y="400506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9" name="正方形/長方形 178"/>
          <p:cNvSpPr/>
          <p:nvPr/>
        </p:nvSpPr>
        <p:spPr bwMode="auto">
          <a:xfrm>
            <a:off x="5940152" y="508518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81" name="正方形/長方形 180"/>
          <p:cNvSpPr/>
          <p:nvPr/>
        </p:nvSpPr>
        <p:spPr bwMode="auto">
          <a:xfrm>
            <a:off x="6400328" y="508518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185" name="直線矢印コネクタ 184"/>
          <p:cNvCxnSpPr/>
          <p:nvPr/>
        </p:nvCxnSpPr>
        <p:spPr bwMode="auto">
          <a:xfrm rot="5400000">
            <a:off x="4896830" y="2600114"/>
            <a:ext cx="648072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7" name="直線矢印コネクタ 186"/>
          <p:cNvCxnSpPr/>
          <p:nvPr/>
        </p:nvCxnSpPr>
        <p:spPr bwMode="auto">
          <a:xfrm rot="5400000">
            <a:off x="5399298" y="3680234"/>
            <a:ext cx="648072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直線矢印コネクタ 187"/>
          <p:cNvCxnSpPr/>
          <p:nvPr/>
        </p:nvCxnSpPr>
        <p:spPr bwMode="auto">
          <a:xfrm rot="5400000">
            <a:off x="5853482" y="4760354"/>
            <a:ext cx="648072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9" name="直線矢印コネクタ 188"/>
          <p:cNvCxnSpPr/>
          <p:nvPr/>
        </p:nvCxnSpPr>
        <p:spPr bwMode="auto">
          <a:xfrm rot="16200000" flipV="1">
            <a:off x="8351625" y="4760355"/>
            <a:ext cx="648072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0" name="直線矢印コネクタ 189"/>
          <p:cNvCxnSpPr/>
          <p:nvPr/>
        </p:nvCxnSpPr>
        <p:spPr bwMode="auto">
          <a:xfrm rot="16200000" flipV="1">
            <a:off x="7859432" y="3680234"/>
            <a:ext cx="648072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1" name="直線矢印コネクタ 190"/>
          <p:cNvCxnSpPr/>
          <p:nvPr/>
        </p:nvCxnSpPr>
        <p:spPr bwMode="auto">
          <a:xfrm rot="16200000" flipV="1">
            <a:off x="7405248" y="2600114"/>
            <a:ext cx="648072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5" name="直線矢印コネクタ 194"/>
          <p:cNvCxnSpPr/>
          <p:nvPr/>
        </p:nvCxnSpPr>
        <p:spPr bwMode="auto">
          <a:xfrm rot="10800000">
            <a:off x="5436096" y="2060848"/>
            <a:ext cx="1944216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6" name="直線矢印コネクタ 195"/>
          <p:cNvCxnSpPr/>
          <p:nvPr/>
        </p:nvCxnSpPr>
        <p:spPr bwMode="auto">
          <a:xfrm rot="10800000" flipH="1">
            <a:off x="6444209" y="5299619"/>
            <a:ext cx="1944216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7" name="Text Box 112"/>
          <p:cNvSpPr txBox="1">
            <a:spLocks noChangeArrowheads="1"/>
          </p:cNvSpPr>
          <p:nvPr/>
        </p:nvSpPr>
        <p:spPr bwMode="auto">
          <a:xfrm>
            <a:off x="395536" y="867630"/>
            <a:ext cx="8496944" cy="833178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Ring is the simplest approach to add, remove, and swap the chips in a package without any modifications. But…</a:t>
            </a:r>
            <a:endParaRPr lang="en-US" altLang="ja-JP" sz="2400" dirty="0">
              <a:latin typeface="+mj-lt"/>
              <a:ea typeface="ＭＳ Ｐゴシック" pitchFamily="50" charset="-128"/>
            </a:endParaRPr>
          </a:p>
        </p:txBody>
      </p:sp>
      <p:sp>
        <p:nvSpPr>
          <p:cNvPr id="198" name="コンテンツ プレースホルダ 4"/>
          <p:cNvSpPr>
            <a:spLocks noGrp="1"/>
          </p:cNvSpPr>
          <p:nvPr>
            <p:ph sz="half" idx="1"/>
          </p:nvPr>
        </p:nvSpPr>
        <p:spPr>
          <a:xfrm>
            <a:off x="85154" y="2032992"/>
            <a:ext cx="4558854" cy="4636368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Structure deadlock</a:t>
            </a:r>
          </a:p>
          <a:p>
            <a:pPr lvl="1" eaLnBrk="1" hangingPunct="1"/>
            <a:r>
              <a:rPr lang="en-US" altLang="ja-JP" dirty="0" smtClean="0"/>
              <a:t>Ring network inherently includes a cycle</a:t>
            </a:r>
          </a:p>
          <a:p>
            <a:pPr lvl="1" eaLnBrk="1" hangingPunct="1"/>
            <a:r>
              <a:rPr lang="en-US" altLang="ja-JP" dirty="0" smtClean="0"/>
              <a:t>Cyclic dependency causes packet deadlocks</a:t>
            </a:r>
          </a:p>
          <a:p>
            <a:pPr lvl="1" eaLnBrk="1" hangingPunct="1"/>
            <a:endParaRPr lang="en-US" altLang="ja-JP" sz="1800" dirty="0" smtClean="0"/>
          </a:p>
          <a:p>
            <a:pPr eaLnBrk="1" hangingPunct="1"/>
            <a:r>
              <a:rPr lang="en-US" altLang="ja-JP" dirty="0" smtClean="0"/>
              <a:t>Protocol deadlock</a:t>
            </a:r>
          </a:p>
          <a:p>
            <a:pPr lvl="1"/>
            <a:r>
              <a:rPr lang="en-US" altLang="ja-JP" dirty="0" smtClean="0"/>
              <a:t>Coherence protocol has multiple message classes</a:t>
            </a:r>
          </a:p>
          <a:p>
            <a:pPr lvl="1" eaLnBrk="1" hangingPunct="1"/>
            <a:r>
              <a:rPr lang="en-US" altLang="ja-JP" dirty="0" smtClean="0"/>
              <a:t>Request-reply deadlocks</a:t>
            </a:r>
          </a:p>
        </p:txBody>
      </p:sp>
      <p:sp>
        <p:nvSpPr>
          <p:cNvPr id="208" name="正方形/長方形 207"/>
          <p:cNvSpPr/>
          <p:nvPr/>
        </p:nvSpPr>
        <p:spPr bwMode="auto">
          <a:xfrm>
            <a:off x="5600660" y="4005064"/>
            <a:ext cx="216024" cy="144016"/>
          </a:xfrm>
          <a:prstGeom prst="rect">
            <a:avLst/>
          </a:prstGeom>
          <a:solidFill>
            <a:srgbClr val="FFFF99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09" name="正方形/長方形 208"/>
          <p:cNvSpPr/>
          <p:nvPr/>
        </p:nvSpPr>
        <p:spPr bwMode="auto">
          <a:xfrm>
            <a:off x="5600660" y="4157464"/>
            <a:ext cx="216024" cy="144016"/>
          </a:xfrm>
          <a:prstGeom prst="rect">
            <a:avLst/>
          </a:prstGeom>
          <a:solidFill>
            <a:srgbClr val="FFFF99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0" name="正方形/長方形 209"/>
          <p:cNvSpPr/>
          <p:nvPr/>
        </p:nvSpPr>
        <p:spPr bwMode="auto">
          <a:xfrm>
            <a:off x="5600660" y="4293096"/>
            <a:ext cx="216024" cy="144016"/>
          </a:xfrm>
          <a:prstGeom prst="rect">
            <a:avLst/>
          </a:prstGeom>
          <a:solidFill>
            <a:srgbClr val="FFFF99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1" name="正方形/長方形 210"/>
          <p:cNvSpPr/>
          <p:nvPr/>
        </p:nvSpPr>
        <p:spPr bwMode="auto">
          <a:xfrm>
            <a:off x="4613186" y="1844824"/>
            <a:ext cx="216024" cy="144016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2" name="正方形/長方形 211"/>
          <p:cNvSpPr/>
          <p:nvPr/>
        </p:nvSpPr>
        <p:spPr bwMode="auto">
          <a:xfrm>
            <a:off x="4613186" y="1997224"/>
            <a:ext cx="216024" cy="144016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3" name="正方形/長方形 212"/>
          <p:cNvSpPr/>
          <p:nvPr/>
        </p:nvSpPr>
        <p:spPr bwMode="auto">
          <a:xfrm>
            <a:off x="4613186" y="2132856"/>
            <a:ext cx="216024" cy="144016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4" name="正方形/長方形 213"/>
          <p:cNvSpPr/>
          <p:nvPr/>
        </p:nvSpPr>
        <p:spPr bwMode="auto">
          <a:xfrm>
            <a:off x="5127516" y="2924944"/>
            <a:ext cx="216024" cy="144016"/>
          </a:xfrm>
          <a:prstGeom prst="rect">
            <a:avLst/>
          </a:prstGeom>
          <a:solidFill>
            <a:srgbClr val="FFFF99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5" name="正方形/長方形 214"/>
          <p:cNvSpPr/>
          <p:nvPr/>
        </p:nvSpPr>
        <p:spPr bwMode="auto">
          <a:xfrm>
            <a:off x="5127516" y="3077344"/>
            <a:ext cx="216024" cy="144016"/>
          </a:xfrm>
          <a:prstGeom prst="rect">
            <a:avLst/>
          </a:prstGeom>
          <a:solidFill>
            <a:srgbClr val="FFFF99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6" name="正方形/長方形 215"/>
          <p:cNvSpPr/>
          <p:nvPr/>
        </p:nvSpPr>
        <p:spPr bwMode="auto">
          <a:xfrm>
            <a:off x="5127516" y="3212976"/>
            <a:ext cx="216024" cy="144016"/>
          </a:xfrm>
          <a:prstGeom prst="rect">
            <a:avLst/>
          </a:prstGeom>
          <a:solidFill>
            <a:srgbClr val="FFFF99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1" name="正方形/長方形 220"/>
          <p:cNvSpPr/>
          <p:nvPr/>
        </p:nvSpPr>
        <p:spPr bwMode="auto">
          <a:xfrm>
            <a:off x="6063620" y="5085184"/>
            <a:ext cx="216024" cy="144016"/>
          </a:xfrm>
          <a:prstGeom prst="rect">
            <a:avLst/>
          </a:prstGeom>
          <a:solidFill>
            <a:srgbClr val="FFFF99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2" name="正方形/長方形 221"/>
          <p:cNvSpPr/>
          <p:nvPr/>
        </p:nvSpPr>
        <p:spPr bwMode="auto">
          <a:xfrm>
            <a:off x="6063620" y="5237584"/>
            <a:ext cx="216024" cy="144016"/>
          </a:xfrm>
          <a:prstGeom prst="rect">
            <a:avLst/>
          </a:prstGeom>
          <a:solidFill>
            <a:srgbClr val="FFFF99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3" name="正方形/長方形 222"/>
          <p:cNvSpPr/>
          <p:nvPr/>
        </p:nvSpPr>
        <p:spPr bwMode="auto">
          <a:xfrm>
            <a:off x="6063620" y="5373216"/>
            <a:ext cx="216024" cy="144016"/>
          </a:xfrm>
          <a:prstGeom prst="rect">
            <a:avLst/>
          </a:prstGeom>
          <a:solidFill>
            <a:srgbClr val="FFFF99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4" name="正方形/長方形 223"/>
          <p:cNvSpPr/>
          <p:nvPr/>
        </p:nvSpPr>
        <p:spPr bwMode="auto">
          <a:xfrm>
            <a:off x="9015948" y="5085184"/>
            <a:ext cx="216024" cy="144016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5" name="正方形/長方形 224"/>
          <p:cNvSpPr/>
          <p:nvPr/>
        </p:nvSpPr>
        <p:spPr bwMode="auto">
          <a:xfrm>
            <a:off x="9015948" y="5237584"/>
            <a:ext cx="216024" cy="144016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6" name="正方形/長方形 225"/>
          <p:cNvSpPr/>
          <p:nvPr/>
        </p:nvSpPr>
        <p:spPr bwMode="auto">
          <a:xfrm>
            <a:off x="9015948" y="5373216"/>
            <a:ext cx="216024" cy="144016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7" name="正方形/長方形 226"/>
          <p:cNvSpPr/>
          <p:nvPr/>
        </p:nvSpPr>
        <p:spPr bwMode="auto">
          <a:xfrm>
            <a:off x="8542714" y="4005064"/>
            <a:ext cx="216024" cy="144016"/>
          </a:xfrm>
          <a:prstGeom prst="rect">
            <a:avLst/>
          </a:prstGeom>
          <a:solidFill>
            <a:srgbClr val="FFFF99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8" name="正方形/長方形 227"/>
          <p:cNvSpPr/>
          <p:nvPr/>
        </p:nvSpPr>
        <p:spPr bwMode="auto">
          <a:xfrm>
            <a:off x="8542714" y="4157464"/>
            <a:ext cx="216024" cy="144016"/>
          </a:xfrm>
          <a:prstGeom prst="rect">
            <a:avLst/>
          </a:prstGeom>
          <a:solidFill>
            <a:srgbClr val="FFFF99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9" name="正方形/長方形 228"/>
          <p:cNvSpPr/>
          <p:nvPr/>
        </p:nvSpPr>
        <p:spPr bwMode="auto">
          <a:xfrm>
            <a:off x="8542714" y="4293096"/>
            <a:ext cx="216024" cy="144016"/>
          </a:xfrm>
          <a:prstGeom prst="rect">
            <a:avLst/>
          </a:prstGeom>
          <a:solidFill>
            <a:srgbClr val="FFFF99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0" name="正方形/長方形 229"/>
          <p:cNvSpPr/>
          <p:nvPr/>
        </p:nvSpPr>
        <p:spPr bwMode="auto">
          <a:xfrm>
            <a:off x="8079844" y="2924944"/>
            <a:ext cx="216024" cy="144016"/>
          </a:xfrm>
          <a:prstGeom prst="rect">
            <a:avLst/>
          </a:prstGeom>
          <a:solidFill>
            <a:srgbClr val="FFFF99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1" name="正方形/長方形 230"/>
          <p:cNvSpPr/>
          <p:nvPr/>
        </p:nvSpPr>
        <p:spPr bwMode="auto">
          <a:xfrm>
            <a:off x="8079844" y="3077344"/>
            <a:ext cx="216024" cy="144016"/>
          </a:xfrm>
          <a:prstGeom prst="rect">
            <a:avLst/>
          </a:prstGeom>
          <a:solidFill>
            <a:srgbClr val="FFFF99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3" name="正方形/長方形 232"/>
          <p:cNvSpPr/>
          <p:nvPr/>
        </p:nvSpPr>
        <p:spPr bwMode="auto">
          <a:xfrm>
            <a:off x="8079844" y="3212976"/>
            <a:ext cx="216024" cy="144016"/>
          </a:xfrm>
          <a:prstGeom prst="rect">
            <a:avLst/>
          </a:prstGeom>
          <a:solidFill>
            <a:srgbClr val="FFFF99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4" name="正方形/長方形 233"/>
          <p:cNvSpPr/>
          <p:nvPr/>
        </p:nvSpPr>
        <p:spPr bwMode="auto">
          <a:xfrm>
            <a:off x="7575788" y="1844824"/>
            <a:ext cx="216024" cy="144016"/>
          </a:xfrm>
          <a:prstGeom prst="rect">
            <a:avLst/>
          </a:prstGeom>
          <a:solidFill>
            <a:srgbClr val="FFFF99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5" name="正方形/長方形 234"/>
          <p:cNvSpPr/>
          <p:nvPr/>
        </p:nvSpPr>
        <p:spPr bwMode="auto">
          <a:xfrm>
            <a:off x="7575788" y="1997224"/>
            <a:ext cx="216024" cy="144016"/>
          </a:xfrm>
          <a:prstGeom prst="rect">
            <a:avLst/>
          </a:prstGeom>
          <a:solidFill>
            <a:srgbClr val="FFFF99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6" name="正方形/長方形 235"/>
          <p:cNvSpPr/>
          <p:nvPr/>
        </p:nvSpPr>
        <p:spPr bwMode="auto">
          <a:xfrm>
            <a:off x="7575788" y="2132856"/>
            <a:ext cx="216024" cy="144016"/>
          </a:xfrm>
          <a:prstGeom prst="rect">
            <a:avLst/>
          </a:prstGeom>
          <a:solidFill>
            <a:srgbClr val="FFFF99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2" name="Text Box 112"/>
          <p:cNvSpPr txBox="1">
            <a:spLocks noChangeArrowheads="1"/>
          </p:cNvSpPr>
          <p:nvPr/>
        </p:nvSpPr>
        <p:spPr bwMode="auto">
          <a:xfrm>
            <a:off x="474911" y="6349530"/>
            <a:ext cx="8201545" cy="463846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Deadlock-free packet transfer is mandatory for NoCs</a:t>
            </a:r>
            <a:endParaRPr lang="en-US" altLang="ja-JP" sz="2400" dirty="0">
              <a:latin typeface="+mj-lt"/>
              <a:ea typeface="ＭＳ Ｐゴシック" pitchFamily="50" charset="-128"/>
            </a:endParaRPr>
          </a:p>
        </p:txBody>
      </p:sp>
      <p:grpSp>
        <p:nvGrpSpPr>
          <p:cNvPr id="244" name="グループ化 243"/>
          <p:cNvGrpSpPr/>
          <p:nvPr/>
        </p:nvGrpSpPr>
        <p:grpSpPr>
          <a:xfrm>
            <a:off x="6300192" y="5661248"/>
            <a:ext cx="2160240" cy="432048"/>
            <a:chOff x="6300192" y="5661248"/>
            <a:chExt cx="2160240" cy="432048"/>
          </a:xfrm>
        </p:grpSpPr>
        <p:sp>
          <p:nvSpPr>
            <p:cNvPr id="237" name="正方形/長方形 236"/>
            <p:cNvSpPr/>
            <p:nvPr/>
          </p:nvSpPr>
          <p:spPr bwMode="auto">
            <a:xfrm>
              <a:off x="6516216" y="5733256"/>
              <a:ext cx="331912" cy="296629"/>
            </a:xfrm>
            <a:prstGeom prst="rect">
              <a:avLst/>
            </a:prstGeom>
            <a:solidFill>
              <a:srgbClr val="FF66CC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39" name="テキスト ボックス 238"/>
            <p:cNvSpPr txBox="1"/>
            <p:nvPr/>
          </p:nvSpPr>
          <p:spPr>
            <a:xfrm>
              <a:off x="6804248" y="5693186"/>
              <a:ext cx="5325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RX</a:t>
              </a:r>
            </a:p>
          </p:txBody>
        </p:sp>
        <p:sp>
          <p:nvSpPr>
            <p:cNvPr id="240" name="テキスト ボックス 239"/>
            <p:cNvSpPr txBox="1"/>
            <p:nvPr/>
          </p:nvSpPr>
          <p:spPr>
            <a:xfrm>
              <a:off x="7858985" y="5693186"/>
              <a:ext cx="5453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TX</a:t>
              </a:r>
            </a:p>
          </p:txBody>
        </p:sp>
        <p:sp>
          <p:nvSpPr>
            <p:cNvPr id="241" name="正方形/長方形 240"/>
            <p:cNvSpPr/>
            <p:nvPr/>
          </p:nvSpPr>
          <p:spPr bwMode="auto">
            <a:xfrm>
              <a:off x="6300192" y="5661248"/>
              <a:ext cx="2160240" cy="432048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43" name="正方形/長方形 242"/>
            <p:cNvSpPr/>
            <p:nvPr/>
          </p:nvSpPr>
          <p:spPr bwMode="auto">
            <a:xfrm>
              <a:off x="7552456" y="5733256"/>
              <a:ext cx="331912" cy="296629"/>
            </a:xfrm>
            <a:prstGeom prst="rect">
              <a:avLst/>
            </a:prstGeom>
            <a:solidFill>
              <a:srgbClr val="99CC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Ring network: </a:t>
            </a:r>
            <a:r>
              <a:rPr lang="en-US" altLang="ja-JP" sz="3200" dirty="0" smtClean="0"/>
              <a:t>VC-based approach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496" y="914400"/>
            <a:ext cx="4536504" cy="5638800"/>
          </a:xfrm>
        </p:spPr>
        <p:txBody>
          <a:bodyPr/>
          <a:lstStyle/>
          <a:p>
            <a:r>
              <a:rPr kumimoji="1" lang="en-US" altLang="ja-JP" dirty="0" smtClean="0"/>
              <a:t>VC-based approach</a:t>
            </a:r>
          </a:p>
          <a:p>
            <a:pPr lvl="1"/>
            <a:r>
              <a:rPr lang="en-US" altLang="ja-JP" dirty="0" smtClean="0"/>
              <a:t>Two VCs for each message class</a:t>
            </a:r>
          </a:p>
          <a:p>
            <a:pPr lvl="1"/>
            <a:r>
              <a:rPr lang="en-US" altLang="ja-JP" dirty="0" smtClean="0"/>
              <a:t>Packets transit these two VCs at the dateline</a:t>
            </a:r>
          </a:p>
          <a:p>
            <a:pPr lvl="1"/>
            <a:endParaRPr kumimoji="1" lang="en-US" altLang="ja-JP" dirty="0" smtClean="0"/>
          </a:p>
          <a:p>
            <a:r>
              <a:rPr lang="en-US" altLang="ja-JP" dirty="0" smtClean="0"/>
              <a:t>Merit</a:t>
            </a:r>
          </a:p>
          <a:p>
            <a:pPr lvl="1"/>
            <a:r>
              <a:rPr lang="en-US" altLang="ja-JP" dirty="0" smtClean="0"/>
              <a:t>Conventional VC router</a:t>
            </a:r>
          </a:p>
          <a:p>
            <a:r>
              <a:rPr lang="en-US" altLang="ja-JP" smtClean="0"/>
              <a:t>Demerit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Number of VCs is increased as number of message classes</a:t>
            </a:r>
          </a:p>
          <a:p>
            <a:pPr lvl="1"/>
            <a:r>
              <a:rPr kumimoji="1" lang="en-US" altLang="ja-JP" dirty="0" smtClean="0"/>
              <a:t>6 VCs for 3 classes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 bwMode="auto">
          <a:xfrm>
            <a:off x="5472608" y="5085184"/>
            <a:ext cx="4355976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6" name="正方形/長方形 5"/>
          <p:cNvSpPr/>
          <p:nvPr/>
        </p:nvSpPr>
        <p:spPr bwMode="auto">
          <a:xfrm>
            <a:off x="8424936" y="508518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>
            <a:off x="8885112" y="508518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5004048" y="4005064"/>
            <a:ext cx="4355976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7956376" y="400506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8416552" y="400506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4536504" y="2924944"/>
            <a:ext cx="4355976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7488832" y="292494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7949008" y="292494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4032448" y="1844824"/>
            <a:ext cx="4355976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6984776" y="184482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7444952" y="184482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4499992" y="184482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4960168" y="184482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5004048" y="292494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5464224" y="292494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5479976" y="400506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5940152" y="400506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5940152" y="508518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6400328" y="508518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25" name="直線矢印コネクタ 24"/>
          <p:cNvCxnSpPr/>
          <p:nvPr/>
        </p:nvCxnSpPr>
        <p:spPr bwMode="auto">
          <a:xfrm rot="5400000">
            <a:off x="4896830" y="2600114"/>
            <a:ext cx="648072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rot="5400000">
            <a:off x="5399298" y="3680234"/>
            <a:ext cx="648072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直線矢印コネクタ 26"/>
          <p:cNvCxnSpPr/>
          <p:nvPr/>
        </p:nvCxnSpPr>
        <p:spPr bwMode="auto">
          <a:xfrm rot="5400000">
            <a:off x="5853482" y="4760354"/>
            <a:ext cx="648072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直線矢印コネクタ 27"/>
          <p:cNvCxnSpPr/>
          <p:nvPr/>
        </p:nvCxnSpPr>
        <p:spPr bwMode="auto">
          <a:xfrm rot="16200000" flipV="1">
            <a:off x="8351625" y="4760355"/>
            <a:ext cx="648072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直線矢印コネクタ 28"/>
          <p:cNvCxnSpPr/>
          <p:nvPr/>
        </p:nvCxnSpPr>
        <p:spPr bwMode="auto">
          <a:xfrm rot="16200000" flipV="1">
            <a:off x="7859432" y="3680234"/>
            <a:ext cx="648072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 rot="16200000" flipV="1">
            <a:off x="7405248" y="2600114"/>
            <a:ext cx="648072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直線矢印コネクタ 30"/>
          <p:cNvCxnSpPr/>
          <p:nvPr/>
        </p:nvCxnSpPr>
        <p:spPr bwMode="auto">
          <a:xfrm rot="10800000">
            <a:off x="5436096" y="2060848"/>
            <a:ext cx="1944216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 rot="10800000" flipH="1">
            <a:off x="6444209" y="5299619"/>
            <a:ext cx="1944216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直線コネクタ 62"/>
          <p:cNvCxnSpPr/>
          <p:nvPr/>
        </p:nvCxnSpPr>
        <p:spPr bwMode="auto">
          <a:xfrm rot="5400000">
            <a:off x="5760132" y="2096852"/>
            <a:ext cx="792088" cy="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直線コネクタ 63"/>
          <p:cNvCxnSpPr/>
          <p:nvPr/>
        </p:nvCxnSpPr>
        <p:spPr bwMode="auto">
          <a:xfrm rot="5400000">
            <a:off x="5904148" y="2096852"/>
            <a:ext cx="792088" cy="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テキスト ボックス 64"/>
          <p:cNvSpPr txBox="1"/>
          <p:nvPr/>
        </p:nvSpPr>
        <p:spPr>
          <a:xfrm>
            <a:off x="5652120" y="1340768"/>
            <a:ext cx="119455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000" b="1" dirty="0" smtClean="0">
                <a:solidFill>
                  <a:srgbClr val="FF0000"/>
                </a:solidFill>
              </a:rPr>
              <a:t>Dateline</a:t>
            </a:r>
          </a:p>
        </p:txBody>
      </p:sp>
      <p:grpSp>
        <p:nvGrpSpPr>
          <p:cNvPr id="69" name="グループ化 68"/>
          <p:cNvGrpSpPr/>
          <p:nvPr/>
        </p:nvGrpSpPr>
        <p:grpSpPr>
          <a:xfrm>
            <a:off x="7462830" y="1844824"/>
            <a:ext cx="432048" cy="432048"/>
            <a:chOff x="7452320" y="1844824"/>
            <a:chExt cx="432048" cy="432048"/>
          </a:xfrm>
        </p:grpSpPr>
        <p:sp>
          <p:nvSpPr>
            <p:cNvPr id="54" name="正方形/長方形 53"/>
            <p:cNvSpPr/>
            <p:nvPr/>
          </p:nvSpPr>
          <p:spPr bwMode="auto">
            <a:xfrm>
              <a:off x="7452320" y="1844824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5" name="正方形/長方形 54"/>
            <p:cNvSpPr/>
            <p:nvPr/>
          </p:nvSpPr>
          <p:spPr bwMode="auto">
            <a:xfrm>
              <a:off x="7452320" y="1997224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6" name="正方形/長方形 55"/>
            <p:cNvSpPr/>
            <p:nvPr/>
          </p:nvSpPr>
          <p:spPr bwMode="auto">
            <a:xfrm>
              <a:off x="7452320" y="2132856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66" name="正方形/長方形 65"/>
            <p:cNvSpPr/>
            <p:nvPr/>
          </p:nvSpPr>
          <p:spPr bwMode="auto">
            <a:xfrm>
              <a:off x="7668344" y="1844824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67" name="正方形/長方形 66"/>
            <p:cNvSpPr/>
            <p:nvPr/>
          </p:nvSpPr>
          <p:spPr bwMode="auto">
            <a:xfrm>
              <a:off x="7668344" y="1997224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68" name="正方形/長方形 67"/>
            <p:cNvSpPr/>
            <p:nvPr/>
          </p:nvSpPr>
          <p:spPr bwMode="auto">
            <a:xfrm>
              <a:off x="7668344" y="2132856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7966886" y="2924944"/>
            <a:ext cx="432048" cy="432048"/>
            <a:chOff x="7956376" y="2924944"/>
            <a:chExt cx="432048" cy="432048"/>
          </a:xfrm>
        </p:grpSpPr>
        <p:sp>
          <p:nvSpPr>
            <p:cNvPr id="51" name="正方形/長方形 50"/>
            <p:cNvSpPr/>
            <p:nvPr/>
          </p:nvSpPr>
          <p:spPr bwMode="auto">
            <a:xfrm>
              <a:off x="7956376" y="2924944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2" name="正方形/長方形 51"/>
            <p:cNvSpPr/>
            <p:nvPr/>
          </p:nvSpPr>
          <p:spPr bwMode="auto">
            <a:xfrm>
              <a:off x="7956376" y="3077344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3" name="正方形/長方形 52"/>
            <p:cNvSpPr/>
            <p:nvPr/>
          </p:nvSpPr>
          <p:spPr bwMode="auto">
            <a:xfrm>
              <a:off x="7956376" y="3212976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70" name="正方形/長方形 69"/>
            <p:cNvSpPr/>
            <p:nvPr/>
          </p:nvSpPr>
          <p:spPr bwMode="auto">
            <a:xfrm>
              <a:off x="8172400" y="2924944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71" name="正方形/長方形 70"/>
            <p:cNvSpPr/>
            <p:nvPr/>
          </p:nvSpPr>
          <p:spPr bwMode="auto">
            <a:xfrm>
              <a:off x="8172400" y="3077344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72" name="正方形/長方形 71"/>
            <p:cNvSpPr/>
            <p:nvPr/>
          </p:nvSpPr>
          <p:spPr bwMode="auto">
            <a:xfrm>
              <a:off x="8172400" y="3212976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8439412" y="4005064"/>
            <a:ext cx="432048" cy="432048"/>
            <a:chOff x="8388424" y="4005064"/>
            <a:chExt cx="432048" cy="432048"/>
          </a:xfrm>
        </p:grpSpPr>
        <p:sp>
          <p:nvSpPr>
            <p:cNvPr id="48" name="正方形/長方形 47"/>
            <p:cNvSpPr/>
            <p:nvPr/>
          </p:nvSpPr>
          <p:spPr bwMode="auto">
            <a:xfrm>
              <a:off x="8388424" y="4005064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49" name="正方形/長方形 48"/>
            <p:cNvSpPr/>
            <p:nvPr/>
          </p:nvSpPr>
          <p:spPr bwMode="auto">
            <a:xfrm>
              <a:off x="8388424" y="4157464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0" name="正方形/長方形 49"/>
            <p:cNvSpPr/>
            <p:nvPr/>
          </p:nvSpPr>
          <p:spPr bwMode="auto">
            <a:xfrm>
              <a:off x="8388424" y="4293096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74" name="正方形/長方形 73"/>
            <p:cNvSpPr/>
            <p:nvPr/>
          </p:nvSpPr>
          <p:spPr bwMode="auto">
            <a:xfrm>
              <a:off x="8604448" y="4005064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75" name="正方形/長方形 74"/>
            <p:cNvSpPr/>
            <p:nvPr/>
          </p:nvSpPr>
          <p:spPr bwMode="auto">
            <a:xfrm>
              <a:off x="8604448" y="4157464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76" name="正方形/長方形 75"/>
            <p:cNvSpPr/>
            <p:nvPr/>
          </p:nvSpPr>
          <p:spPr bwMode="auto">
            <a:xfrm>
              <a:off x="8604448" y="4293096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81" name="グループ化 80"/>
          <p:cNvGrpSpPr/>
          <p:nvPr/>
        </p:nvGrpSpPr>
        <p:grpSpPr>
          <a:xfrm>
            <a:off x="8902990" y="5085184"/>
            <a:ext cx="432048" cy="432048"/>
            <a:chOff x="8892480" y="5085184"/>
            <a:chExt cx="432048" cy="432048"/>
          </a:xfrm>
        </p:grpSpPr>
        <p:sp>
          <p:nvSpPr>
            <p:cNvPr id="45" name="正方形/長方形 44"/>
            <p:cNvSpPr/>
            <p:nvPr/>
          </p:nvSpPr>
          <p:spPr bwMode="auto">
            <a:xfrm>
              <a:off x="8892480" y="5085184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46" name="正方形/長方形 45"/>
            <p:cNvSpPr/>
            <p:nvPr/>
          </p:nvSpPr>
          <p:spPr bwMode="auto">
            <a:xfrm>
              <a:off x="8892480" y="5237584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47" name="正方形/長方形 46"/>
            <p:cNvSpPr/>
            <p:nvPr/>
          </p:nvSpPr>
          <p:spPr bwMode="auto">
            <a:xfrm>
              <a:off x="8892480" y="5373216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78" name="正方形/長方形 77"/>
            <p:cNvSpPr/>
            <p:nvPr/>
          </p:nvSpPr>
          <p:spPr bwMode="auto">
            <a:xfrm>
              <a:off x="9108504" y="5085184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79" name="正方形/長方形 78"/>
            <p:cNvSpPr/>
            <p:nvPr/>
          </p:nvSpPr>
          <p:spPr bwMode="auto">
            <a:xfrm>
              <a:off x="9108504" y="5237584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0" name="正方形/長方形 79"/>
            <p:cNvSpPr/>
            <p:nvPr/>
          </p:nvSpPr>
          <p:spPr bwMode="auto">
            <a:xfrm>
              <a:off x="9108504" y="5373216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85" name="グループ化 84"/>
          <p:cNvGrpSpPr/>
          <p:nvPr/>
        </p:nvGrpSpPr>
        <p:grpSpPr>
          <a:xfrm>
            <a:off x="4510502" y="1844824"/>
            <a:ext cx="432048" cy="432048"/>
            <a:chOff x="4499992" y="1844824"/>
            <a:chExt cx="432048" cy="432048"/>
          </a:xfrm>
        </p:grpSpPr>
        <p:sp>
          <p:nvSpPr>
            <p:cNvPr id="36" name="正方形/長方形 35"/>
            <p:cNvSpPr/>
            <p:nvPr/>
          </p:nvSpPr>
          <p:spPr bwMode="auto">
            <a:xfrm>
              <a:off x="4499992" y="1844824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7" name="正方形/長方形 36"/>
            <p:cNvSpPr/>
            <p:nvPr/>
          </p:nvSpPr>
          <p:spPr bwMode="auto">
            <a:xfrm>
              <a:off x="4499992" y="1997224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8" name="正方形/長方形 37"/>
            <p:cNvSpPr/>
            <p:nvPr/>
          </p:nvSpPr>
          <p:spPr bwMode="auto">
            <a:xfrm>
              <a:off x="4499992" y="2132856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2" name="正方形/長方形 81"/>
            <p:cNvSpPr/>
            <p:nvPr/>
          </p:nvSpPr>
          <p:spPr bwMode="auto">
            <a:xfrm>
              <a:off x="4716016" y="1844824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3" name="正方形/長方形 82"/>
            <p:cNvSpPr/>
            <p:nvPr/>
          </p:nvSpPr>
          <p:spPr bwMode="auto">
            <a:xfrm>
              <a:off x="4716016" y="1997224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4" name="正方形/長方形 83"/>
            <p:cNvSpPr/>
            <p:nvPr/>
          </p:nvSpPr>
          <p:spPr bwMode="auto">
            <a:xfrm>
              <a:off x="4716016" y="2132856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89" name="グループ化 88"/>
          <p:cNvGrpSpPr/>
          <p:nvPr/>
        </p:nvGrpSpPr>
        <p:grpSpPr>
          <a:xfrm>
            <a:off x="5014558" y="2924944"/>
            <a:ext cx="432048" cy="432048"/>
            <a:chOff x="5004048" y="2924944"/>
            <a:chExt cx="432048" cy="432048"/>
          </a:xfrm>
        </p:grpSpPr>
        <p:sp>
          <p:nvSpPr>
            <p:cNvPr id="39" name="正方形/長方形 38"/>
            <p:cNvSpPr/>
            <p:nvPr/>
          </p:nvSpPr>
          <p:spPr bwMode="auto">
            <a:xfrm>
              <a:off x="5004048" y="2924944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 bwMode="auto">
            <a:xfrm>
              <a:off x="5004048" y="3077344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41" name="正方形/長方形 40"/>
            <p:cNvSpPr/>
            <p:nvPr/>
          </p:nvSpPr>
          <p:spPr bwMode="auto">
            <a:xfrm>
              <a:off x="5004048" y="3212976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6" name="正方形/長方形 85"/>
            <p:cNvSpPr/>
            <p:nvPr/>
          </p:nvSpPr>
          <p:spPr bwMode="auto">
            <a:xfrm>
              <a:off x="5220072" y="2924944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7" name="正方形/長方形 86"/>
            <p:cNvSpPr/>
            <p:nvPr/>
          </p:nvSpPr>
          <p:spPr bwMode="auto">
            <a:xfrm>
              <a:off x="5220072" y="3077344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8" name="正方形/長方形 87"/>
            <p:cNvSpPr/>
            <p:nvPr/>
          </p:nvSpPr>
          <p:spPr bwMode="auto">
            <a:xfrm>
              <a:off x="5220072" y="3212976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93" name="グループ化 92"/>
          <p:cNvGrpSpPr/>
          <p:nvPr/>
        </p:nvGrpSpPr>
        <p:grpSpPr>
          <a:xfrm>
            <a:off x="5487084" y="4005064"/>
            <a:ext cx="432048" cy="432048"/>
            <a:chOff x="5508104" y="4005064"/>
            <a:chExt cx="432048" cy="432048"/>
          </a:xfrm>
        </p:grpSpPr>
        <p:sp>
          <p:nvSpPr>
            <p:cNvPr id="33" name="正方形/長方形 32"/>
            <p:cNvSpPr/>
            <p:nvPr/>
          </p:nvSpPr>
          <p:spPr bwMode="auto">
            <a:xfrm>
              <a:off x="5508104" y="4005064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 bwMode="auto">
            <a:xfrm>
              <a:off x="5508104" y="4157464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 bwMode="auto">
            <a:xfrm>
              <a:off x="5508104" y="4293096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0" name="正方形/長方形 89"/>
            <p:cNvSpPr/>
            <p:nvPr/>
          </p:nvSpPr>
          <p:spPr bwMode="auto">
            <a:xfrm>
              <a:off x="5724128" y="4005064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1" name="正方形/長方形 90"/>
            <p:cNvSpPr/>
            <p:nvPr/>
          </p:nvSpPr>
          <p:spPr bwMode="auto">
            <a:xfrm>
              <a:off x="5724128" y="4157464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2" name="正方形/長方形 91"/>
            <p:cNvSpPr/>
            <p:nvPr/>
          </p:nvSpPr>
          <p:spPr bwMode="auto">
            <a:xfrm>
              <a:off x="5724128" y="4293096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100" name="グループ化 99"/>
          <p:cNvGrpSpPr/>
          <p:nvPr/>
        </p:nvGrpSpPr>
        <p:grpSpPr>
          <a:xfrm>
            <a:off x="5950662" y="5085184"/>
            <a:ext cx="432048" cy="432048"/>
            <a:chOff x="5940152" y="5085184"/>
            <a:chExt cx="432048" cy="432048"/>
          </a:xfrm>
        </p:grpSpPr>
        <p:sp>
          <p:nvSpPr>
            <p:cNvPr id="42" name="正方形/長方形 41"/>
            <p:cNvSpPr/>
            <p:nvPr/>
          </p:nvSpPr>
          <p:spPr bwMode="auto">
            <a:xfrm>
              <a:off x="5940152" y="5085184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43" name="正方形/長方形 42"/>
            <p:cNvSpPr/>
            <p:nvPr/>
          </p:nvSpPr>
          <p:spPr bwMode="auto">
            <a:xfrm>
              <a:off x="5940152" y="5237584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44" name="正方形/長方形 43"/>
            <p:cNvSpPr/>
            <p:nvPr/>
          </p:nvSpPr>
          <p:spPr bwMode="auto">
            <a:xfrm>
              <a:off x="5940152" y="5373216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7" name="正方形/長方形 96"/>
            <p:cNvSpPr/>
            <p:nvPr/>
          </p:nvSpPr>
          <p:spPr bwMode="auto">
            <a:xfrm>
              <a:off x="6156176" y="5085184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8" name="正方形/長方形 97"/>
            <p:cNvSpPr/>
            <p:nvPr/>
          </p:nvSpPr>
          <p:spPr bwMode="auto">
            <a:xfrm>
              <a:off x="6156176" y="5237584"/>
              <a:ext cx="216024" cy="144016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9" name="正方形/長方形 98"/>
            <p:cNvSpPr/>
            <p:nvPr/>
          </p:nvSpPr>
          <p:spPr bwMode="auto">
            <a:xfrm>
              <a:off x="6156176" y="5373216"/>
              <a:ext cx="216024" cy="144016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sp>
        <p:nvSpPr>
          <p:cNvPr id="101" name="テキスト ボックス 100"/>
          <p:cNvSpPr txBox="1"/>
          <p:nvPr/>
        </p:nvSpPr>
        <p:spPr>
          <a:xfrm>
            <a:off x="6876256" y="848906"/>
            <a:ext cx="2267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2VCs for each message class</a:t>
            </a:r>
          </a:p>
        </p:txBody>
      </p:sp>
      <p:cxnSp>
        <p:nvCxnSpPr>
          <p:cNvPr id="102" name="直線矢印コネクタ 101"/>
          <p:cNvCxnSpPr/>
          <p:nvPr/>
        </p:nvCxnSpPr>
        <p:spPr bwMode="auto">
          <a:xfrm rot="16200000" flipH="1">
            <a:off x="7344308" y="1520788"/>
            <a:ext cx="360040" cy="28803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2" name="テキスト ボックス 259"/>
          <p:cNvSpPr txBox="1">
            <a:spLocks noChangeArrowheads="1"/>
          </p:cNvSpPr>
          <p:nvPr/>
        </p:nvSpPr>
        <p:spPr bwMode="auto">
          <a:xfrm>
            <a:off x="3995936" y="6105490"/>
            <a:ext cx="514806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b="1" i="1" dirty="0" smtClean="0">
                <a:solidFill>
                  <a:srgbClr val="FF0000"/>
                </a:solidFill>
              </a:rPr>
              <a:t>Cyclic dependency can be cut before and after the dateline by VC transition</a:t>
            </a:r>
            <a:endParaRPr lang="ja-JP" altLang="en-US" sz="2000" b="1" i="1" dirty="0">
              <a:solidFill>
                <a:srgbClr val="FF0000"/>
              </a:solidFill>
            </a:endParaRPr>
          </a:p>
        </p:txBody>
      </p:sp>
      <p:grpSp>
        <p:nvGrpSpPr>
          <p:cNvPr id="103" name="グループ化 102"/>
          <p:cNvGrpSpPr/>
          <p:nvPr/>
        </p:nvGrpSpPr>
        <p:grpSpPr>
          <a:xfrm>
            <a:off x="6300192" y="5661248"/>
            <a:ext cx="2160240" cy="432048"/>
            <a:chOff x="6300192" y="5661248"/>
            <a:chExt cx="2160240" cy="432048"/>
          </a:xfrm>
        </p:grpSpPr>
        <p:sp>
          <p:nvSpPr>
            <p:cNvPr id="104" name="正方形/長方形 103"/>
            <p:cNvSpPr/>
            <p:nvPr/>
          </p:nvSpPr>
          <p:spPr bwMode="auto">
            <a:xfrm>
              <a:off x="6516216" y="5733256"/>
              <a:ext cx="331912" cy="296629"/>
            </a:xfrm>
            <a:prstGeom prst="rect">
              <a:avLst/>
            </a:prstGeom>
            <a:solidFill>
              <a:srgbClr val="FF66CC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6804248" y="5693186"/>
              <a:ext cx="5325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RX</a:t>
              </a:r>
            </a:p>
          </p:txBody>
        </p:sp>
        <p:sp>
          <p:nvSpPr>
            <p:cNvPr id="113" name="テキスト ボックス 112"/>
            <p:cNvSpPr txBox="1"/>
            <p:nvPr/>
          </p:nvSpPr>
          <p:spPr>
            <a:xfrm>
              <a:off x="7858985" y="5693186"/>
              <a:ext cx="5453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TX</a:t>
              </a:r>
            </a:p>
          </p:txBody>
        </p:sp>
        <p:sp>
          <p:nvSpPr>
            <p:cNvPr id="114" name="正方形/長方形 113"/>
            <p:cNvSpPr/>
            <p:nvPr/>
          </p:nvSpPr>
          <p:spPr bwMode="auto">
            <a:xfrm>
              <a:off x="6300192" y="5661248"/>
              <a:ext cx="2160240" cy="432048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15" name="正方形/長方形 114"/>
            <p:cNvSpPr/>
            <p:nvPr/>
          </p:nvSpPr>
          <p:spPr bwMode="auto">
            <a:xfrm>
              <a:off x="7552456" y="5733256"/>
              <a:ext cx="331912" cy="296629"/>
            </a:xfrm>
            <a:prstGeom prst="rect">
              <a:avLst/>
            </a:prstGeom>
            <a:solidFill>
              <a:srgbClr val="99CC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Ring network: </a:t>
            </a:r>
            <a:r>
              <a:rPr lang="en-US" altLang="ja-JP" sz="3200" dirty="0" smtClean="0"/>
              <a:t>Bubble flow approach</a:t>
            </a: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496" y="914400"/>
            <a:ext cx="4752528" cy="5638800"/>
          </a:xfrm>
        </p:spPr>
        <p:txBody>
          <a:bodyPr/>
          <a:lstStyle/>
          <a:p>
            <a:r>
              <a:rPr kumimoji="1" lang="en-US" altLang="ja-JP" dirty="0" smtClean="0"/>
              <a:t>Bubble flow approach</a:t>
            </a:r>
          </a:p>
          <a:p>
            <a:pPr lvl="1"/>
            <a:r>
              <a:rPr lang="en-US" altLang="ja-JP" dirty="0" smtClean="0"/>
              <a:t>Single buffer can store more than 2 packets</a:t>
            </a:r>
          </a:p>
          <a:p>
            <a:pPr lvl="1"/>
            <a:r>
              <a:rPr lang="en-US" altLang="ja-JP" u="sng" dirty="0" smtClean="0"/>
              <a:t>Buffer space of a single packet is always reserved in each router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Merit</a:t>
            </a:r>
          </a:p>
          <a:p>
            <a:pPr lvl="1"/>
            <a:r>
              <a:rPr lang="en-US" altLang="ja-JP" dirty="0" smtClean="0"/>
              <a:t>No VC; Simple flow control</a:t>
            </a:r>
            <a:endParaRPr kumimoji="1" lang="en-US" altLang="ja-JP" dirty="0" smtClean="0"/>
          </a:p>
          <a:p>
            <a:r>
              <a:rPr lang="en-US" altLang="ja-JP" dirty="0" smtClean="0"/>
              <a:t>Demerit</a:t>
            </a:r>
          </a:p>
          <a:p>
            <a:pPr lvl="1"/>
            <a:r>
              <a:rPr lang="en-US" altLang="ja-JP" dirty="0" smtClean="0"/>
              <a:t>Miss routing when packets cannot exit the ring</a:t>
            </a:r>
          </a:p>
          <a:p>
            <a:pPr lvl="1"/>
            <a:r>
              <a:rPr kumimoji="1" lang="en-US" altLang="ja-JP" dirty="0" smtClean="0"/>
              <a:t>Scalability problem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 bwMode="auto">
          <a:xfrm>
            <a:off x="5472608" y="5085184"/>
            <a:ext cx="4355976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6" name="正方形/長方形 5"/>
          <p:cNvSpPr/>
          <p:nvPr/>
        </p:nvSpPr>
        <p:spPr bwMode="auto">
          <a:xfrm>
            <a:off x="8424936" y="508518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>
            <a:off x="8885112" y="508518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5004048" y="4005064"/>
            <a:ext cx="4355976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7956376" y="400506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8416552" y="400506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4536504" y="2924944"/>
            <a:ext cx="4355976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7488832" y="292494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7949008" y="292494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4032448" y="1844824"/>
            <a:ext cx="4355976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6984776" y="184482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7444952" y="184482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4499992" y="184482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4960168" y="184482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5004048" y="292494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5464224" y="292494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5479976" y="400506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5940152" y="400506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5940152" y="5085184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6400328" y="5085184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25" name="直線矢印コネクタ 24"/>
          <p:cNvCxnSpPr/>
          <p:nvPr/>
        </p:nvCxnSpPr>
        <p:spPr bwMode="auto">
          <a:xfrm rot="5400000">
            <a:off x="4896830" y="2600114"/>
            <a:ext cx="648072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rot="5400000">
            <a:off x="5399298" y="3680234"/>
            <a:ext cx="648072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直線矢印コネクタ 26"/>
          <p:cNvCxnSpPr/>
          <p:nvPr/>
        </p:nvCxnSpPr>
        <p:spPr bwMode="auto">
          <a:xfrm rot="5400000">
            <a:off x="5853482" y="4760354"/>
            <a:ext cx="648072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直線矢印コネクタ 27"/>
          <p:cNvCxnSpPr/>
          <p:nvPr/>
        </p:nvCxnSpPr>
        <p:spPr bwMode="auto">
          <a:xfrm rot="16200000" flipV="1">
            <a:off x="8351625" y="4760355"/>
            <a:ext cx="648072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直線矢印コネクタ 28"/>
          <p:cNvCxnSpPr/>
          <p:nvPr/>
        </p:nvCxnSpPr>
        <p:spPr bwMode="auto">
          <a:xfrm rot="16200000" flipV="1">
            <a:off x="7859432" y="3680234"/>
            <a:ext cx="648072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 rot="16200000" flipV="1">
            <a:off x="7405248" y="2600114"/>
            <a:ext cx="648072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直線矢印コネクタ 30"/>
          <p:cNvCxnSpPr/>
          <p:nvPr/>
        </p:nvCxnSpPr>
        <p:spPr bwMode="auto">
          <a:xfrm rot="10800000">
            <a:off x="5436096" y="2060848"/>
            <a:ext cx="1944216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 rot="10800000" flipH="1">
            <a:off x="6444209" y="5299619"/>
            <a:ext cx="1944216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正方形/長方形 32"/>
          <p:cNvSpPr/>
          <p:nvPr/>
        </p:nvSpPr>
        <p:spPr bwMode="auto">
          <a:xfrm>
            <a:off x="5600660" y="4005064"/>
            <a:ext cx="216024" cy="144016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5600660" y="4157464"/>
            <a:ext cx="216024" cy="144016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5600660" y="4293096"/>
            <a:ext cx="216024" cy="144016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4613186" y="1844824"/>
            <a:ext cx="216024" cy="144016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4613186" y="1997224"/>
            <a:ext cx="216024" cy="144016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4613186" y="2132856"/>
            <a:ext cx="216024" cy="144016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5127516" y="2924944"/>
            <a:ext cx="216024" cy="144016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5127516" y="3077344"/>
            <a:ext cx="216024" cy="144016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5127516" y="3212976"/>
            <a:ext cx="216024" cy="144016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6063620" y="5085184"/>
            <a:ext cx="216024" cy="144016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6063620" y="5237584"/>
            <a:ext cx="216024" cy="144016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6063620" y="5373216"/>
            <a:ext cx="216024" cy="144016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9015948" y="5085184"/>
            <a:ext cx="216024" cy="144016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9015948" y="5237584"/>
            <a:ext cx="216024" cy="144016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9015948" y="5373216"/>
            <a:ext cx="216024" cy="144016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8542714" y="4005064"/>
            <a:ext cx="216024" cy="144016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8542714" y="4157464"/>
            <a:ext cx="216024" cy="144016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8542714" y="4293096"/>
            <a:ext cx="216024" cy="144016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8079844" y="2924944"/>
            <a:ext cx="216024" cy="144016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8079844" y="3077344"/>
            <a:ext cx="216024" cy="144016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8079844" y="3212976"/>
            <a:ext cx="216024" cy="144016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7575788" y="1844824"/>
            <a:ext cx="216024" cy="144016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7575788" y="1997224"/>
            <a:ext cx="216024" cy="144016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7575788" y="2132856"/>
            <a:ext cx="216024" cy="144016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62" name="直線矢印コネクタ 61"/>
          <p:cNvCxnSpPr/>
          <p:nvPr/>
        </p:nvCxnSpPr>
        <p:spPr bwMode="auto">
          <a:xfrm rot="16200000" flipH="1">
            <a:off x="7344308" y="1520788"/>
            <a:ext cx="360040" cy="28803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5868144" y="836712"/>
            <a:ext cx="3275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Single VC that can buffer more than 2 packets </a:t>
            </a:r>
          </a:p>
        </p:txBody>
      </p:sp>
      <p:sp>
        <p:nvSpPr>
          <p:cNvPr id="64" name="テキスト ボックス 259"/>
          <p:cNvSpPr txBox="1">
            <a:spLocks noChangeArrowheads="1"/>
          </p:cNvSpPr>
          <p:nvPr/>
        </p:nvSpPr>
        <p:spPr bwMode="auto">
          <a:xfrm>
            <a:off x="3851920" y="6105490"/>
            <a:ext cx="54360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b="1" i="1" dirty="0">
                <a:solidFill>
                  <a:srgbClr val="FF0000"/>
                </a:solidFill>
              </a:rPr>
              <a:t>Deadlock </a:t>
            </a:r>
            <a:r>
              <a:rPr lang="en-US" altLang="ja-JP" sz="2000" b="1" i="1" dirty="0" smtClean="0">
                <a:solidFill>
                  <a:srgbClr val="FF0000"/>
                </a:solidFill>
              </a:rPr>
              <a:t>does </a:t>
            </a:r>
            <a:r>
              <a:rPr lang="en-US" altLang="ja-JP" sz="2000" b="1" i="1" smtClean="0">
                <a:solidFill>
                  <a:srgbClr val="FF0000"/>
                </a:solidFill>
              </a:rPr>
              <a:t>not occur since </a:t>
            </a:r>
            <a:r>
              <a:rPr lang="en-US" altLang="ja-JP" sz="2000" b="1" i="1" dirty="0" smtClean="0">
                <a:solidFill>
                  <a:srgbClr val="FF0000"/>
                </a:solidFill>
              </a:rPr>
              <a:t>all buffers are never occupied by the flow control</a:t>
            </a:r>
            <a:endParaRPr lang="ja-JP" altLang="en-US" sz="2000" b="1" i="1" dirty="0">
              <a:solidFill>
                <a:srgbClr val="FF0000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059827" y="3388930"/>
            <a:ext cx="2151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Puente</a:t>
            </a:r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,ICPP’99]</a:t>
            </a:r>
            <a:endParaRPr kumimoji="1" lang="ja-JP" alt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084740" y="3388930"/>
            <a:ext cx="1919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Abad</a:t>
            </a:r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,ISCA’07]</a:t>
            </a:r>
            <a:endParaRPr kumimoji="1" lang="ja-JP" altLang="en-US" sz="2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3" name="グループ化 72"/>
          <p:cNvGrpSpPr/>
          <p:nvPr/>
        </p:nvGrpSpPr>
        <p:grpSpPr>
          <a:xfrm>
            <a:off x="6300192" y="5661248"/>
            <a:ext cx="2160240" cy="432048"/>
            <a:chOff x="6300192" y="5661248"/>
            <a:chExt cx="2160240" cy="432048"/>
          </a:xfrm>
        </p:grpSpPr>
        <p:sp>
          <p:nvSpPr>
            <p:cNvPr id="74" name="正方形/長方形 73"/>
            <p:cNvSpPr/>
            <p:nvPr/>
          </p:nvSpPr>
          <p:spPr bwMode="auto">
            <a:xfrm>
              <a:off x="6516216" y="5733256"/>
              <a:ext cx="331912" cy="296629"/>
            </a:xfrm>
            <a:prstGeom prst="rect">
              <a:avLst/>
            </a:prstGeom>
            <a:solidFill>
              <a:srgbClr val="FF66CC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6804248" y="5693186"/>
              <a:ext cx="5325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RX</a:t>
              </a:r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7858985" y="5693186"/>
              <a:ext cx="5453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TX</a:t>
              </a:r>
            </a:p>
          </p:txBody>
        </p:sp>
        <p:sp>
          <p:nvSpPr>
            <p:cNvPr id="77" name="正方形/長方形 76"/>
            <p:cNvSpPr/>
            <p:nvPr/>
          </p:nvSpPr>
          <p:spPr bwMode="auto">
            <a:xfrm>
              <a:off x="6300192" y="5661248"/>
              <a:ext cx="2160240" cy="432048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78" name="正方形/長方形 77"/>
            <p:cNvSpPr/>
            <p:nvPr/>
          </p:nvSpPr>
          <p:spPr bwMode="auto">
            <a:xfrm>
              <a:off x="7552456" y="5733256"/>
              <a:ext cx="331912" cy="296629"/>
            </a:xfrm>
            <a:prstGeom prst="rect">
              <a:avLst/>
            </a:prstGeom>
            <a:solidFill>
              <a:srgbClr val="99CC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Outline: </a:t>
            </a:r>
            <a:r>
              <a:rPr lang="en-US" altLang="ja-JP" sz="3200" dirty="0" smtClean="0"/>
              <a:t>Wireless 3D NoC for CMPs</a:t>
            </a:r>
            <a:endParaRPr lang="ja-JP" altLang="en-US" sz="3200" dirty="0" smtClean="0"/>
          </a:p>
        </p:txBody>
      </p:sp>
      <p:sp>
        <p:nvSpPr>
          <p:cNvPr id="717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ja-JP" sz="2800" dirty="0" smtClean="0"/>
              <a:t>3D IC technologies</a:t>
            </a:r>
          </a:p>
          <a:p>
            <a:pPr lvl="1"/>
            <a:r>
              <a:rPr lang="en-US" altLang="ja-JP" sz="2400" dirty="0" smtClean="0"/>
              <a:t>Wired approach vs. wireless approach</a:t>
            </a:r>
          </a:p>
          <a:p>
            <a:pPr lvl="1"/>
            <a:r>
              <a:rPr lang="en-US" altLang="ja-JP" sz="2400" dirty="0" smtClean="0"/>
              <a:t>Inductive-coupling technology</a:t>
            </a:r>
            <a:endParaRPr lang="en-US" altLang="ja-JP" sz="800" dirty="0" smtClean="0"/>
          </a:p>
          <a:p>
            <a:r>
              <a:rPr lang="en-US" altLang="ja-JP" sz="2800" dirty="0" smtClean="0"/>
              <a:t>Our target: Wireless 3D CMPs</a:t>
            </a:r>
          </a:p>
          <a:p>
            <a:pPr lvl="1"/>
            <a:r>
              <a:rPr lang="en-US" altLang="ja-JP" sz="2400" dirty="0" smtClean="0"/>
              <a:t>Type and number of chips stacked in a package can be customized for given applications</a:t>
            </a:r>
            <a:endParaRPr lang="en-US" altLang="ja-JP" sz="800" dirty="0" smtClean="0"/>
          </a:p>
          <a:p>
            <a:pPr eaLnBrk="1" hangingPunct="1"/>
            <a:r>
              <a:rPr lang="en-US" altLang="ja-JP" sz="2800" dirty="0" smtClean="0"/>
              <a:t>Simple wireless 3D NoC</a:t>
            </a:r>
            <a:endParaRPr lang="en-US" altLang="ja-JP" sz="2400" dirty="0" smtClean="0"/>
          </a:p>
          <a:p>
            <a:pPr lvl="1" eaLnBrk="1" hangingPunct="1"/>
            <a:r>
              <a:rPr lang="en-US" altLang="ja-JP" sz="2400" dirty="0" smtClean="0"/>
              <a:t>Ring-based 3D network</a:t>
            </a:r>
          </a:p>
          <a:p>
            <a:pPr lvl="1" eaLnBrk="1" hangingPunct="1"/>
            <a:r>
              <a:rPr lang="en-US" altLang="ja-JP" sz="2400" dirty="0" smtClean="0"/>
              <a:t>Bubble flow control</a:t>
            </a:r>
          </a:p>
          <a:p>
            <a:pPr lvl="1" eaLnBrk="1" hangingPunct="1"/>
            <a:endParaRPr lang="en-US" altLang="ja-JP" sz="800" dirty="0" smtClean="0"/>
          </a:p>
          <a:p>
            <a:pPr eaLnBrk="1" hangingPunct="1"/>
            <a:r>
              <a:rPr lang="en-US" altLang="ja-JP" sz="2800" dirty="0" smtClean="0"/>
              <a:t>Experimental results</a:t>
            </a:r>
          </a:p>
          <a:p>
            <a:pPr lvl="1"/>
            <a:r>
              <a:rPr lang="en-US" altLang="ja-JP" sz="2400" dirty="0" smtClean="0"/>
              <a:t>Real chip implementation</a:t>
            </a:r>
          </a:p>
          <a:p>
            <a:pPr lvl="1"/>
            <a:r>
              <a:rPr lang="en-US" altLang="ja-JP" sz="2400" dirty="0" smtClean="0"/>
              <a:t>Full-system simulation results</a:t>
            </a:r>
          </a:p>
          <a:p>
            <a:pPr eaLnBrk="1" hangingPunct="1"/>
            <a:endParaRPr lang="en-US" altLang="ja-JP" sz="2800" dirty="0" smtClean="0"/>
          </a:p>
          <a:p>
            <a:pPr lvl="1" eaLnBrk="1" hangingPunct="1"/>
            <a:endParaRPr lang="en-US" altLang="ja-JP" sz="2400" dirty="0" smtClean="0"/>
          </a:p>
          <a:p>
            <a:pPr lvl="1" eaLnBrk="1" hangingPunct="1"/>
            <a:endParaRPr lang="ja-JP" altLang="en-US" sz="2400" dirty="0" smtClean="0"/>
          </a:p>
        </p:txBody>
      </p:sp>
      <p:pic>
        <p:nvPicPr>
          <p:cNvPr id="11" name="Picture 2" descr="bond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94850" y="4365104"/>
            <a:ext cx="3449150" cy="24928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正方形/長方形 4"/>
          <p:cNvSpPr/>
          <p:nvPr/>
        </p:nvSpPr>
        <p:spPr bwMode="auto">
          <a:xfrm>
            <a:off x="142874" y="5085184"/>
            <a:ext cx="5365229" cy="1512168"/>
          </a:xfrm>
          <a:prstGeom prst="rect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/>
          <a:lstStyle/>
          <a:p>
            <a:pPr>
              <a:spcBef>
                <a:spcPct val="50000"/>
              </a:spcBef>
              <a:defRPr/>
            </a:pPr>
            <a:endParaRPr lang="ja-JP" altLang="en-US" sz="2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Outline: </a:t>
            </a:r>
            <a:r>
              <a:rPr lang="en-US" altLang="ja-JP" sz="3200" dirty="0" smtClean="0"/>
              <a:t>Wireless 3D NoC for CMPs</a:t>
            </a:r>
            <a:endParaRPr lang="ja-JP" altLang="en-US" sz="3200" dirty="0" smtClean="0"/>
          </a:p>
        </p:txBody>
      </p:sp>
      <p:sp>
        <p:nvSpPr>
          <p:cNvPr id="717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ja-JP" sz="2800" dirty="0" smtClean="0"/>
              <a:t>3D IC technologies</a:t>
            </a:r>
          </a:p>
          <a:p>
            <a:pPr lvl="1"/>
            <a:r>
              <a:rPr lang="en-US" altLang="ja-JP" sz="2400" dirty="0" smtClean="0"/>
              <a:t>Wired approach vs. wireless approach</a:t>
            </a:r>
          </a:p>
          <a:p>
            <a:pPr lvl="1"/>
            <a:r>
              <a:rPr lang="en-US" altLang="ja-JP" sz="2400" dirty="0" smtClean="0"/>
              <a:t>Inductive-coupling technology</a:t>
            </a:r>
          </a:p>
          <a:p>
            <a:pPr lvl="1"/>
            <a:endParaRPr lang="en-US" altLang="ja-JP" sz="800" dirty="0" smtClean="0"/>
          </a:p>
          <a:p>
            <a:r>
              <a:rPr lang="en-US" altLang="ja-JP" sz="2800" dirty="0" smtClean="0"/>
              <a:t>Our target: Wireless 3D CMPs</a:t>
            </a:r>
          </a:p>
          <a:p>
            <a:pPr lvl="1"/>
            <a:r>
              <a:rPr lang="en-US" altLang="ja-JP" sz="2400" dirty="0" smtClean="0"/>
              <a:t>Type and number of chips stacked in a package can be customized for given applications</a:t>
            </a:r>
            <a:endParaRPr lang="en-US" altLang="ja-JP" sz="800" dirty="0" smtClean="0"/>
          </a:p>
          <a:p>
            <a:pPr eaLnBrk="1" hangingPunct="1"/>
            <a:r>
              <a:rPr lang="en-US" altLang="ja-JP" sz="2800" dirty="0" smtClean="0"/>
              <a:t>Simple wireless 3D NoC</a:t>
            </a:r>
            <a:endParaRPr lang="en-US" altLang="ja-JP" sz="2400" dirty="0" smtClean="0"/>
          </a:p>
          <a:p>
            <a:pPr lvl="1" eaLnBrk="1" hangingPunct="1"/>
            <a:r>
              <a:rPr lang="en-US" altLang="ja-JP" sz="2400" dirty="0" smtClean="0"/>
              <a:t>Ring-based 3D network</a:t>
            </a:r>
          </a:p>
          <a:p>
            <a:pPr lvl="1" eaLnBrk="1" hangingPunct="1"/>
            <a:r>
              <a:rPr lang="en-US" altLang="ja-JP" sz="2400" dirty="0" smtClean="0"/>
              <a:t>Bubble flow control</a:t>
            </a:r>
            <a:endParaRPr lang="en-US" altLang="ja-JP" sz="800" dirty="0" smtClean="0"/>
          </a:p>
          <a:p>
            <a:pPr eaLnBrk="1" hangingPunct="1"/>
            <a:r>
              <a:rPr lang="en-US" altLang="ja-JP" sz="2800" dirty="0" smtClean="0"/>
              <a:t>Experimental results</a:t>
            </a:r>
          </a:p>
          <a:p>
            <a:pPr lvl="1"/>
            <a:r>
              <a:rPr lang="en-US" altLang="ja-JP" sz="2400" dirty="0" smtClean="0"/>
              <a:t>Real chip implementation</a:t>
            </a:r>
          </a:p>
          <a:p>
            <a:pPr lvl="1"/>
            <a:r>
              <a:rPr lang="en-US" altLang="ja-JP" sz="2400" dirty="0" smtClean="0"/>
              <a:t>Full-system simulation results</a:t>
            </a:r>
          </a:p>
          <a:p>
            <a:pPr eaLnBrk="1" hangingPunct="1"/>
            <a:endParaRPr lang="en-US" altLang="ja-JP" sz="2800" dirty="0" smtClean="0"/>
          </a:p>
          <a:p>
            <a:pPr lvl="1" eaLnBrk="1" hangingPunct="1"/>
            <a:endParaRPr lang="en-US" altLang="ja-JP" sz="2400" dirty="0" smtClean="0"/>
          </a:p>
          <a:p>
            <a:pPr lvl="1" eaLnBrk="1" hangingPunct="1"/>
            <a:endParaRPr lang="ja-JP" altLang="en-US" sz="2400" dirty="0" smtClean="0"/>
          </a:p>
        </p:txBody>
      </p:sp>
      <p:pic>
        <p:nvPicPr>
          <p:cNvPr id="11" name="Picture 2" descr="bond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94850" y="4365104"/>
            <a:ext cx="3449150" cy="24928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正方形/長方形 4"/>
          <p:cNvSpPr/>
          <p:nvPr/>
        </p:nvSpPr>
        <p:spPr bwMode="auto">
          <a:xfrm>
            <a:off x="142875" y="914995"/>
            <a:ext cx="8358188" cy="1433885"/>
          </a:xfrm>
          <a:prstGeom prst="rect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/>
          <a:lstStyle/>
          <a:p>
            <a:pPr>
              <a:spcBef>
                <a:spcPct val="50000"/>
              </a:spcBef>
              <a:defRPr/>
            </a:pPr>
            <a:endParaRPr lang="ja-JP" altLang="en-US" sz="2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グループ化 114"/>
          <p:cNvGrpSpPr/>
          <p:nvPr/>
        </p:nvGrpSpPr>
        <p:grpSpPr>
          <a:xfrm>
            <a:off x="4716016" y="2060848"/>
            <a:ext cx="4464496" cy="4968552"/>
            <a:chOff x="4716016" y="2060848"/>
            <a:chExt cx="4464496" cy="4968552"/>
          </a:xfrm>
        </p:grpSpPr>
        <p:pic>
          <p:nvPicPr>
            <p:cNvPr id="6" name="図 5" descr="CUBE_TOP.bmp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16200000">
              <a:off x="4719244" y="2568131"/>
              <a:ext cx="4458042" cy="446449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grpSp>
          <p:nvGrpSpPr>
            <p:cNvPr id="114" name="グループ化 113"/>
            <p:cNvGrpSpPr/>
            <p:nvPr/>
          </p:nvGrpSpPr>
          <p:grpSpPr>
            <a:xfrm>
              <a:off x="4716016" y="2060848"/>
              <a:ext cx="4427984" cy="432048"/>
              <a:chOff x="4716016" y="2060848"/>
              <a:chExt cx="4427984" cy="432048"/>
            </a:xfrm>
          </p:grpSpPr>
          <p:cxnSp>
            <p:nvCxnSpPr>
              <p:cNvPr id="62" name="直線矢印コネクタ 61"/>
              <p:cNvCxnSpPr/>
              <p:nvPr/>
            </p:nvCxnSpPr>
            <p:spPr bwMode="auto">
              <a:xfrm>
                <a:off x="4716016" y="2491308"/>
                <a:ext cx="4427984" cy="1588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</p:spPr>
          </p:cxnSp>
          <p:sp>
            <p:nvSpPr>
              <p:cNvPr id="63" name="テキスト ボックス 62"/>
              <p:cNvSpPr txBox="1"/>
              <p:nvPr/>
            </p:nvSpPr>
            <p:spPr>
              <a:xfrm>
                <a:off x="6732240" y="2060848"/>
                <a:ext cx="195758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000" dirty="0" smtClean="0"/>
                  <a:t>2.1mm</a:t>
                </a:r>
                <a:r>
                  <a:rPr lang="ja-JP" altLang="en-US" sz="2000" dirty="0" smtClean="0"/>
                  <a:t> </a:t>
                </a:r>
                <a:r>
                  <a:rPr lang="en-US" altLang="ja-JP" sz="2000" dirty="0" smtClean="0"/>
                  <a:t>x 2.1mm</a:t>
                </a:r>
                <a:endParaRPr kumimoji="1" lang="en-US" altLang="ja-JP" sz="2000" dirty="0" smtClean="0"/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Test chip implementation </a:t>
            </a:r>
            <a:r>
              <a:rPr lang="en-US" altLang="ja-JP" sz="3200" dirty="0" smtClean="0"/>
              <a:t>@65nm</a:t>
            </a:r>
            <a:endParaRPr kumimoji="1" lang="ja-JP" altLang="en-US" sz="3200" dirty="0"/>
          </a:p>
        </p:txBody>
      </p:sp>
      <p:grpSp>
        <p:nvGrpSpPr>
          <p:cNvPr id="109" name="グループ化 108"/>
          <p:cNvGrpSpPr/>
          <p:nvPr/>
        </p:nvGrpSpPr>
        <p:grpSpPr>
          <a:xfrm>
            <a:off x="6306238" y="3068960"/>
            <a:ext cx="1584176" cy="1121216"/>
            <a:chOff x="6306238" y="3068960"/>
            <a:chExt cx="1584176" cy="1121216"/>
          </a:xfrm>
        </p:grpSpPr>
        <p:sp>
          <p:nvSpPr>
            <p:cNvPr id="7" name="正方形/長方形 6"/>
            <p:cNvSpPr/>
            <p:nvPr/>
          </p:nvSpPr>
          <p:spPr bwMode="auto">
            <a:xfrm>
              <a:off x="6522262" y="3830136"/>
              <a:ext cx="360040" cy="360040"/>
            </a:xfrm>
            <a:prstGeom prst="rect">
              <a:avLst/>
            </a:prstGeom>
            <a:solidFill>
              <a:srgbClr val="FF0000">
                <a:alpha val="50196"/>
              </a:srgbClr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7026318" y="3830136"/>
              <a:ext cx="360040" cy="360040"/>
            </a:xfrm>
            <a:prstGeom prst="rect">
              <a:avLst/>
            </a:prstGeom>
            <a:solidFill>
              <a:srgbClr val="FF0000">
                <a:alpha val="50196"/>
              </a:srgbClr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306238" y="3068960"/>
              <a:ext cx="1584176" cy="400110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0000"/>
                  </a:solidFill>
                </a:rPr>
                <a:t>Core 0 &amp; 1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1" name="直線矢印コネクタ 10"/>
            <p:cNvCxnSpPr/>
            <p:nvPr/>
          </p:nvCxnSpPr>
          <p:spPr bwMode="auto">
            <a:xfrm rot="5400000">
              <a:off x="6558663" y="3535821"/>
              <a:ext cx="360834" cy="145604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直線矢印コネクタ 13"/>
            <p:cNvCxnSpPr/>
            <p:nvPr/>
          </p:nvCxnSpPr>
          <p:spPr bwMode="auto">
            <a:xfrm rot="16200000" flipH="1">
              <a:off x="6991108" y="3537012"/>
              <a:ext cx="360040" cy="142428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13" name="グループ化 112"/>
          <p:cNvGrpSpPr/>
          <p:nvPr/>
        </p:nvGrpSpPr>
        <p:grpSpPr>
          <a:xfrm>
            <a:off x="5641846" y="4725144"/>
            <a:ext cx="2592288" cy="1443182"/>
            <a:chOff x="5641846" y="4725144"/>
            <a:chExt cx="2592288" cy="1443182"/>
          </a:xfrm>
        </p:grpSpPr>
        <p:sp>
          <p:nvSpPr>
            <p:cNvPr id="21" name="正方形/長方形 20"/>
            <p:cNvSpPr/>
            <p:nvPr/>
          </p:nvSpPr>
          <p:spPr bwMode="auto">
            <a:xfrm>
              <a:off x="5641846" y="5005924"/>
              <a:ext cx="2592288" cy="1152128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762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5946198" y="5768216"/>
              <a:ext cx="2088232" cy="400110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 smtClean="0"/>
                <a:t>Inductors (bus)</a:t>
              </a:r>
              <a:endParaRPr kumimoji="1" lang="ja-JP" altLang="en-US" sz="2000" b="1" dirty="0"/>
            </a:p>
          </p:txBody>
        </p:sp>
        <p:sp>
          <p:nvSpPr>
            <p:cNvPr id="43" name="フリーフォーム 42"/>
            <p:cNvSpPr/>
            <p:nvPr/>
          </p:nvSpPr>
          <p:spPr bwMode="auto">
            <a:xfrm rot="16200000" flipV="1">
              <a:off x="6397860" y="4993561"/>
              <a:ext cx="939125" cy="402291"/>
            </a:xfrm>
            <a:custGeom>
              <a:avLst/>
              <a:gdLst>
                <a:gd name="connsiteX0" fmla="*/ 0 w 451945"/>
                <a:gd name="connsiteY0" fmla="*/ 0 h 451944"/>
                <a:gd name="connsiteX1" fmla="*/ 0 w 451945"/>
                <a:gd name="connsiteY1" fmla="*/ 451944 h 451944"/>
                <a:gd name="connsiteX2" fmla="*/ 451945 w 451945"/>
                <a:gd name="connsiteY2" fmla="*/ 451944 h 45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1945" h="451944">
                  <a:moveTo>
                    <a:pt x="0" y="0"/>
                  </a:moveTo>
                  <a:lnTo>
                    <a:pt x="0" y="451944"/>
                  </a:lnTo>
                  <a:lnTo>
                    <a:pt x="451945" y="451944"/>
                  </a:lnTo>
                </a:path>
              </a:pathLst>
            </a:custGeom>
            <a:noFill/>
            <a:ln w="76200" cap="flat" cmpd="sng" algn="ctr">
              <a:solidFill>
                <a:schemeClr val="accent4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111" name="グループ化 110"/>
          <p:cNvGrpSpPr/>
          <p:nvPr/>
        </p:nvGrpSpPr>
        <p:grpSpPr>
          <a:xfrm>
            <a:off x="5574066" y="2636912"/>
            <a:ext cx="2736304" cy="2091254"/>
            <a:chOff x="5574066" y="2636912"/>
            <a:chExt cx="2736304" cy="2091254"/>
          </a:xfrm>
        </p:grpSpPr>
        <p:sp>
          <p:nvSpPr>
            <p:cNvPr id="19" name="正方形/長方形 18"/>
            <p:cNvSpPr/>
            <p:nvPr/>
          </p:nvSpPr>
          <p:spPr bwMode="auto">
            <a:xfrm>
              <a:off x="5574066" y="3429000"/>
              <a:ext cx="798134" cy="1299166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762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0" name="正方形/長方形 19"/>
            <p:cNvSpPr/>
            <p:nvPr/>
          </p:nvSpPr>
          <p:spPr bwMode="auto">
            <a:xfrm>
              <a:off x="7524328" y="3429000"/>
              <a:ext cx="786042" cy="1299166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762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5946198" y="2636912"/>
              <a:ext cx="2160240" cy="400110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 smtClean="0"/>
                <a:t>Inductors (ring)</a:t>
              </a:r>
              <a:endParaRPr kumimoji="1" lang="ja-JP" altLang="en-US" sz="2000" b="1" dirty="0"/>
            </a:p>
          </p:txBody>
        </p:sp>
        <p:cxnSp>
          <p:nvCxnSpPr>
            <p:cNvPr id="54" name="直線矢印コネクタ 53"/>
            <p:cNvCxnSpPr/>
            <p:nvPr/>
          </p:nvCxnSpPr>
          <p:spPr bwMode="auto">
            <a:xfrm rot="5400000">
              <a:off x="5694170" y="3145034"/>
              <a:ext cx="648072" cy="288032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0" name="直線矢印コネクタ 59"/>
            <p:cNvCxnSpPr/>
            <p:nvPr/>
          </p:nvCxnSpPr>
          <p:spPr bwMode="auto">
            <a:xfrm rot="16200000" flipH="1">
              <a:off x="7494370" y="3145034"/>
              <a:ext cx="648072" cy="288032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10" name="グループ化 109"/>
          <p:cNvGrpSpPr/>
          <p:nvPr/>
        </p:nvGrpSpPr>
        <p:grpSpPr>
          <a:xfrm>
            <a:off x="6522262" y="4221088"/>
            <a:ext cx="2304256" cy="1267228"/>
            <a:chOff x="6522262" y="4221088"/>
            <a:chExt cx="2304256" cy="1267228"/>
          </a:xfrm>
        </p:grpSpPr>
        <p:cxnSp>
          <p:nvCxnSpPr>
            <p:cNvPr id="29" name="直線コネクタ 28"/>
            <p:cNvCxnSpPr/>
            <p:nvPr/>
          </p:nvCxnSpPr>
          <p:spPr bwMode="auto">
            <a:xfrm rot="5400000">
              <a:off x="7098326" y="4365104"/>
              <a:ext cx="288032" cy="0"/>
            </a:xfrm>
            <a:prstGeom prst="line">
              <a:avLst/>
            </a:prstGeom>
            <a:noFill/>
            <a:ln w="762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直線コネクタ 31"/>
            <p:cNvCxnSpPr/>
            <p:nvPr/>
          </p:nvCxnSpPr>
          <p:spPr bwMode="auto">
            <a:xfrm rot="5400000">
              <a:off x="6522262" y="4365104"/>
              <a:ext cx="288032" cy="0"/>
            </a:xfrm>
            <a:prstGeom prst="line">
              <a:avLst/>
            </a:prstGeom>
            <a:noFill/>
            <a:ln w="762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4" name="テキスト ボックス 43"/>
            <p:cNvSpPr txBox="1"/>
            <p:nvPr/>
          </p:nvSpPr>
          <p:spPr>
            <a:xfrm>
              <a:off x="7026318" y="5088206"/>
              <a:ext cx="1800200" cy="400110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 smtClean="0">
                  <a:solidFill>
                    <a:schemeClr val="accent6"/>
                  </a:solidFill>
                </a:rPr>
                <a:t>Router 0 &amp; 1</a:t>
              </a:r>
              <a:endParaRPr kumimoji="1" lang="ja-JP" altLang="en-US" sz="2000" b="1" dirty="0">
                <a:solidFill>
                  <a:schemeClr val="accent6"/>
                </a:solidFill>
              </a:endParaRPr>
            </a:p>
          </p:txBody>
        </p:sp>
        <p:cxnSp>
          <p:nvCxnSpPr>
            <p:cNvPr id="45" name="直線矢印コネクタ 44"/>
            <p:cNvCxnSpPr/>
            <p:nvPr/>
          </p:nvCxnSpPr>
          <p:spPr bwMode="auto">
            <a:xfrm rot="16200000" flipV="1">
              <a:off x="6774291" y="4836179"/>
              <a:ext cx="360039" cy="288032"/>
            </a:xfrm>
            <a:prstGeom prst="straightConnector1">
              <a:avLst/>
            </a:pr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9" name="直線矢印コネクタ 48"/>
            <p:cNvCxnSpPr/>
            <p:nvPr/>
          </p:nvCxnSpPr>
          <p:spPr bwMode="auto">
            <a:xfrm rot="5400000" flipH="1" flipV="1">
              <a:off x="7128284" y="4977172"/>
              <a:ext cx="360039" cy="1"/>
            </a:xfrm>
            <a:prstGeom prst="straightConnector1">
              <a:avLst/>
            </a:pr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" name="正方形/長方形 16"/>
            <p:cNvSpPr/>
            <p:nvPr/>
          </p:nvSpPr>
          <p:spPr bwMode="auto">
            <a:xfrm>
              <a:off x="6522262" y="4509120"/>
              <a:ext cx="216024" cy="216024"/>
            </a:xfrm>
            <a:prstGeom prst="rect">
              <a:avLst/>
            </a:prstGeom>
            <a:solidFill>
              <a:schemeClr val="accent6">
                <a:alpha val="49804"/>
              </a:schemeClr>
            </a:solidFill>
            <a:ln w="762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 bwMode="auto">
            <a:xfrm>
              <a:off x="7170334" y="4509120"/>
              <a:ext cx="216024" cy="216024"/>
            </a:xfrm>
            <a:prstGeom prst="rect">
              <a:avLst/>
            </a:prstGeom>
            <a:solidFill>
              <a:schemeClr val="accent6">
                <a:alpha val="49804"/>
              </a:schemeClr>
            </a:solidFill>
            <a:ln w="762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112" name="グループ化 111"/>
          <p:cNvGrpSpPr/>
          <p:nvPr/>
        </p:nvGrpSpPr>
        <p:grpSpPr>
          <a:xfrm>
            <a:off x="5940152" y="4149080"/>
            <a:ext cx="2016224" cy="504056"/>
            <a:chOff x="5940152" y="4149080"/>
            <a:chExt cx="2016224" cy="504056"/>
          </a:xfrm>
        </p:grpSpPr>
        <p:sp>
          <p:nvSpPr>
            <p:cNvPr id="41" name="フリーフォーム 40"/>
            <p:cNvSpPr/>
            <p:nvPr/>
          </p:nvSpPr>
          <p:spPr bwMode="auto">
            <a:xfrm>
              <a:off x="5940152" y="4149080"/>
              <a:ext cx="551901" cy="504056"/>
            </a:xfrm>
            <a:custGeom>
              <a:avLst/>
              <a:gdLst>
                <a:gd name="connsiteX0" fmla="*/ 0 w 451945"/>
                <a:gd name="connsiteY0" fmla="*/ 0 h 451944"/>
                <a:gd name="connsiteX1" fmla="*/ 0 w 451945"/>
                <a:gd name="connsiteY1" fmla="*/ 451944 h 451944"/>
                <a:gd name="connsiteX2" fmla="*/ 451945 w 451945"/>
                <a:gd name="connsiteY2" fmla="*/ 451944 h 45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1945" h="451944">
                  <a:moveTo>
                    <a:pt x="0" y="0"/>
                  </a:moveTo>
                  <a:lnTo>
                    <a:pt x="0" y="451944"/>
                  </a:lnTo>
                  <a:lnTo>
                    <a:pt x="451945" y="451944"/>
                  </a:lnTo>
                </a:path>
              </a:pathLst>
            </a:custGeom>
            <a:noFill/>
            <a:ln w="76200" cap="flat" cmpd="sng" algn="ctr">
              <a:solidFill>
                <a:schemeClr val="accent4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07" name="フリーフォーム 106"/>
            <p:cNvSpPr/>
            <p:nvPr/>
          </p:nvSpPr>
          <p:spPr bwMode="auto">
            <a:xfrm flipH="1">
              <a:off x="7404475" y="4149080"/>
              <a:ext cx="551901" cy="504056"/>
            </a:xfrm>
            <a:custGeom>
              <a:avLst/>
              <a:gdLst>
                <a:gd name="connsiteX0" fmla="*/ 0 w 451945"/>
                <a:gd name="connsiteY0" fmla="*/ 0 h 451944"/>
                <a:gd name="connsiteX1" fmla="*/ 0 w 451945"/>
                <a:gd name="connsiteY1" fmla="*/ 451944 h 451944"/>
                <a:gd name="connsiteX2" fmla="*/ 451945 w 451945"/>
                <a:gd name="connsiteY2" fmla="*/ 451944 h 45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1945" h="451944">
                  <a:moveTo>
                    <a:pt x="0" y="0"/>
                  </a:moveTo>
                  <a:lnTo>
                    <a:pt x="0" y="451944"/>
                  </a:lnTo>
                  <a:lnTo>
                    <a:pt x="451945" y="451944"/>
                  </a:lnTo>
                </a:path>
              </a:pathLst>
            </a:custGeom>
            <a:noFill/>
            <a:ln w="76200" cap="flat" cmpd="sng" algn="ctr">
              <a:solidFill>
                <a:schemeClr val="accent4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sp>
        <p:nvSpPr>
          <p:cNvPr id="108" name="コンテンツ プレースホルダ 107"/>
          <p:cNvSpPr>
            <a:spLocks noGrp="1"/>
          </p:cNvSpPr>
          <p:nvPr>
            <p:ph sz="half" idx="1"/>
          </p:nvPr>
        </p:nvSpPr>
        <p:spPr>
          <a:xfrm>
            <a:off x="12576" y="914400"/>
            <a:ext cx="8519864" cy="4746848"/>
          </a:xfrm>
        </p:spPr>
        <p:txBody>
          <a:bodyPr/>
          <a:lstStyle/>
          <a:p>
            <a:r>
              <a:rPr lang="en-US" altLang="ja-JP" dirty="0" smtClean="0"/>
              <a:t>Three communication schemes can be tested</a:t>
            </a:r>
          </a:p>
          <a:p>
            <a:pPr lvl="1"/>
            <a:r>
              <a:rPr lang="en-US" altLang="ja-JP" dirty="0" smtClean="0"/>
              <a:t>Ring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network with </a:t>
            </a:r>
            <a:r>
              <a:rPr lang="en-US" altLang="ja-JP" u="sng" dirty="0" smtClean="0"/>
              <a:t>VC flow control</a:t>
            </a:r>
          </a:p>
          <a:p>
            <a:pPr lvl="1"/>
            <a:r>
              <a:rPr lang="en-US" altLang="ja-JP" dirty="0" smtClean="0"/>
              <a:t>Ring network with </a:t>
            </a:r>
            <a:r>
              <a:rPr lang="en-US" altLang="ja-JP" u="sng" dirty="0" smtClean="0"/>
              <a:t>Bubble flow control</a:t>
            </a:r>
          </a:p>
          <a:p>
            <a:pPr lvl="1"/>
            <a:r>
              <a:rPr lang="en-US" altLang="ja-JP" dirty="0" smtClean="0"/>
              <a:t>Vertical shared bus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Each chip has</a:t>
            </a:r>
          </a:p>
          <a:p>
            <a:pPr lvl="1"/>
            <a:r>
              <a:rPr lang="en-US" altLang="ja-JP" dirty="0" smtClean="0"/>
              <a:t>Two cores (packet counter)</a:t>
            </a:r>
          </a:p>
          <a:p>
            <a:pPr lvl="1"/>
            <a:r>
              <a:rPr lang="en-US" altLang="ja-JP" dirty="0" smtClean="0"/>
              <a:t>Two routers</a:t>
            </a:r>
          </a:p>
          <a:p>
            <a:pPr lvl="1"/>
            <a:r>
              <a:rPr lang="en-US" altLang="ja-JP" dirty="0" smtClean="0"/>
              <a:t>Inductors for ring</a:t>
            </a:r>
          </a:p>
          <a:p>
            <a:pPr lvl="1"/>
            <a:r>
              <a:rPr lang="en-US" altLang="ja-JP" dirty="0" smtClean="0"/>
              <a:t>Inductors for vertical bus</a:t>
            </a:r>
          </a:p>
          <a:p>
            <a:endParaRPr kumimoji="1" lang="ja-JP" altLang="en-US" dirty="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79512" y="5733256"/>
            <a:ext cx="42450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Process: Fujitsu 65nm (CS202SZ)</a:t>
            </a:r>
          </a:p>
          <a:p>
            <a:r>
              <a:rPr lang="en-US" altLang="ja-JP" sz="2000" dirty="0" smtClean="0"/>
              <a:t>Voltage</a:t>
            </a:r>
            <a:r>
              <a:rPr kumimoji="1" lang="en-US" altLang="ja-JP" sz="2000" dirty="0" smtClean="0"/>
              <a:t>:  1.2V</a:t>
            </a:r>
          </a:p>
          <a:p>
            <a:r>
              <a:rPr lang="en-US" altLang="ja-JP" sz="2000" dirty="0" smtClean="0"/>
              <a:t>System clock: 200MHz</a:t>
            </a:r>
            <a:endParaRPr kumimoji="1"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Test chip implementation </a:t>
            </a:r>
            <a:r>
              <a:rPr lang="en-US" altLang="ja-JP" sz="3200" dirty="0" smtClean="0"/>
              <a:t>@65nm</a:t>
            </a:r>
            <a:endParaRPr kumimoji="1" lang="ja-JP" altLang="en-US" sz="3200" dirty="0"/>
          </a:p>
        </p:txBody>
      </p:sp>
      <p:pic>
        <p:nvPicPr>
          <p:cNvPr id="6" name="図 5" descr="CUBE_TOP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4719244" y="2568131"/>
            <a:ext cx="4458042" cy="44644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" name="グループ化 108"/>
          <p:cNvGrpSpPr/>
          <p:nvPr/>
        </p:nvGrpSpPr>
        <p:grpSpPr>
          <a:xfrm>
            <a:off x="6306238" y="3068960"/>
            <a:ext cx="1584176" cy="1121216"/>
            <a:chOff x="6306238" y="3068960"/>
            <a:chExt cx="1584176" cy="1121216"/>
          </a:xfrm>
        </p:grpSpPr>
        <p:sp>
          <p:nvSpPr>
            <p:cNvPr id="7" name="正方形/長方形 6"/>
            <p:cNvSpPr/>
            <p:nvPr/>
          </p:nvSpPr>
          <p:spPr bwMode="auto">
            <a:xfrm>
              <a:off x="6522262" y="3830136"/>
              <a:ext cx="360040" cy="360040"/>
            </a:xfrm>
            <a:prstGeom prst="rect">
              <a:avLst/>
            </a:prstGeom>
            <a:solidFill>
              <a:srgbClr val="FF0000">
                <a:alpha val="50196"/>
              </a:srgbClr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7026318" y="3830136"/>
              <a:ext cx="360040" cy="360040"/>
            </a:xfrm>
            <a:prstGeom prst="rect">
              <a:avLst/>
            </a:prstGeom>
            <a:solidFill>
              <a:srgbClr val="FF0000">
                <a:alpha val="50196"/>
              </a:srgbClr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306238" y="3068960"/>
              <a:ext cx="1584176" cy="400110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0000"/>
                  </a:solidFill>
                </a:rPr>
                <a:t>Core 0 &amp; 1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1" name="直線矢印コネクタ 10"/>
            <p:cNvCxnSpPr/>
            <p:nvPr/>
          </p:nvCxnSpPr>
          <p:spPr bwMode="auto">
            <a:xfrm rot="5400000">
              <a:off x="6558663" y="3535821"/>
              <a:ext cx="360834" cy="145604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直線矢印コネクタ 13"/>
            <p:cNvCxnSpPr/>
            <p:nvPr/>
          </p:nvCxnSpPr>
          <p:spPr bwMode="auto">
            <a:xfrm rot="16200000" flipH="1">
              <a:off x="6991108" y="3537012"/>
              <a:ext cx="360040" cy="142428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" name="グループ化 112"/>
          <p:cNvGrpSpPr/>
          <p:nvPr/>
        </p:nvGrpSpPr>
        <p:grpSpPr>
          <a:xfrm>
            <a:off x="5641846" y="4725144"/>
            <a:ext cx="2592288" cy="1443182"/>
            <a:chOff x="5641846" y="4725144"/>
            <a:chExt cx="2592288" cy="1443182"/>
          </a:xfrm>
        </p:grpSpPr>
        <p:sp>
          <p:nvSpPr>
            <p:cNvPr id="21" name="正方形/長方形 20"/>
            <p:cNvSpPr/>
            <p:nvPr/>
          </p:nvSpPr>
          <p:spPr bwMode="auto">
            <a:xfrm>
              <a:off x="5641846" y="5005924"/>
              <a:ext cx="2592288" cy="1152128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762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5946198" y="5768216"/>
              <a:ext cx="2088232" cy="400110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 smtClean="0"/>
                <a:t>Inductors (bus)</a:t>
              </a:r>
              <a:endParaRPr kumimoji="1" lang="ja-JP" altLang="en-US" sz="2000" b="1" dirty="0"/>
            </a:p>
          </p:txBody>
        </p:sp>
        <p:sp>
          <p:nvSpPr>
            <p:cNvPr id="43" name="フリーフォーム 42"/>
            <p:cNvSpPr/>
            <p:nvPr/>
          </p:nvSpPr>
          <p:spPr bwMode="auto">
            <a:xfrm rot="16200000" flipV="1">
              <a:off x="6397860" y="4993561"/>
              <a:ext cx="939125" cy="402291"/>
            </a:xfrm>
            <a:custGeom>
              <a:avLst/>
              <a:gdLst>
                <a:gd name="connsiteX0" fmla="*/ 0 w 451945"/>
                <a:gd name="connsiteY0" fmla="*/ 0 h 451944"/>
                <a:gd name="connsiteX1" fmla="*/ 0 w 451945"/>
                <a:gd name="connsiteY1" fmla="*/ 451944 h 451944"/>
                <a:gd name="connsiteX2" fmla="*/ 451945 w 451945"/>
                <a:gd name="connsiteY2" fmla="*/ 451944 h 45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1945" h="451944">
                  <a:moveTo>
                    <a:pt x="0" y="0"/>
                  </a:moveTo>
                  <a:lnTo>
                    <a:pt x="0" y="451944"/>
                  </a:lnTo>
                  <a:lnTo>
                    <a:pt x="451945" y="451944"/>
                  </a:lnTo>
                </a:path>
              </a:pathLst>
            </a:custGeom>
            <a:noFill/>
            <a:ln w="76200" cap="flat" cmpd="sng" algn="ctr">
              <a:solidFill>
                <a:schemeClr val="accent4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5" name="グループ化 110"/>
          <p:cNvGrpSpPr/>
          <p:nvPr/>
        </p:nvGrpSpPr>
        <p:grpSpPr>
          <a:xfrm>
            <a:off x="5574066" y="2636912"/>
            <a:ext cx="2736304" cy="2091254"/>
            <a:chOff x="5574066" y="2636912"/>
            <a:chExt cx="2736304" cy="2091254"/>
          </a:xfrm>
        </p:grpSpPr>
        <p:sp>
          <p:nvSpPr>
            <p:cNvPr id="19" name="正方形/長方形 18"/>
            <p:cNvSpPr/>
            <p:nvPr/>
          </p:nvSpPr>
          <p:spPr bwMode="auto">
            <a:xfrm>
              <a:off x="5574066" y="3429000"/>
              <a:ext cx="798134" cy="1299166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762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0" name="正方形/長方形 19"/>
            <p:cNvSpPr/>
            <p:nvPr/>
          </p:nvSpPr>
          <p:spPr bwMode="auto">
            <a:xfrm>
              <a:off x="7524328" y="3429000"/>
              <a:ext cx="786042" cy="1299166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762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5946198" y="2636912"/>
              <a:ext cx="2160240" cy="400110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 smtClean="0"/>
                <a:t>Inductors (ring)</a:t>
              </a:r>
              <a:endParaRPr kumimoji="1" lang="ja-JP" altLang="en-US" sz="2000" b="1" dirty="0"/>
            </a:p>
          </p:txBody>
        </p:sp>
        <p:cxnSp>
          <p:nvCxnSpPr>
            <p:cNvPr id="54" name="直線矢印コネクタ 53"/>
            <p:cNvCxnSpPr/>
            <p:nvPr/>
          </p:nvCxnSpPr>
          <p:spPr bwMode="auto">
            <a:xfrm rot="5400000">
              <a:off x="5694170" y="3145034"/>
              <a:ext cx="648072" cy="288032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0" name="直線矢印コネクタ 59"/>
            <p:cNvCxnSpPr/>
            <p:nvPr/>
          </p:nvCxnSpPr>
          <p:spPr bwMode="auto">
            <a:xfrm rot="16200000" flipH="1">
              <a:off x="7494370" y="3145034"/>
              <a:ext cx="648072" cy="288032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8" name="グループ化 109"/>
          <p:cNvGrpSpPr/>
          <p:nvPr/>
        </p:nvGrpSpPr>
        <p:grpSpPr>
          <a:xfrm>
            <a:off x="6522262" y="4221088"/>
            <a:ext cx="2304256" cy="1267228"/>
            <a:chOff x="6522262" y="4221088"/>
            <a:chExt cx="2304256" cy="1267228"/>
          </a:xfrm>
        </p:grpSpPr>
        <p:cxnSp>
          <p:nvCxnSpPr>
            <p:cNvPr id="29" name="直線コネクタ 28"/>
            <p:cNvCxnSpPr/>
            <p:nvPr/>
          </p:nvCxnSpPr>
          <p:spPr bwMode="auto">
            <a:xfrm rot="5400000">
              <a:off x="7098326" y="4365104"/>
              <a:ext cx="288032" cy="0"/>
            </a:xfrm>
            <a:prstGeom prst="line">
              <a:avLst/>
            </a:prstGeom>
            <a:noFill/>
            <a:ln w="762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直線コネクタ 31"/>
            <p:cNvCxnSpPr/>
            <p:nvPr/>
          </p:nvCxnSpPr>
          <p:spPr bwMode="auto">
            <a:xfrm rot="5400000">
              <a:off x="6522262" y="4365104"/>
              <a:ext cx="288032" cy="0"/>
            </a:xfrm>
            <a:prstGeom prst="line">
              <a:avLst/>
            </a:prstGeom>
            <a:noFill/>
            <a:ln w="762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4" name="テキスト ボックス 43"/>
            <p:cNvSpPr txBox="1"/>
            <p:nvPr/>
          </p:nvSpPr>
          <p:spPr>
            <a:xfrm>
              <a:off x="7026318" y="5088206"/>
              <a:ext cx="1800200" cy="400110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 smtClean="0">
                  <a:solidFill>
                    <a:schemeClr val="accent6"/>
                  </a:solidFill>
                </a:rPr>
                <a:t>Router 0 &amp; 1</a:t>
              </a:r>
              <a:endParaRPr kumimoji="1" lang="ja-JP" altLang="en-US" sz="2000" b="1" dirty="0">
                <a:solidFill>
                  <a:schemeClr val="accent6"/>
                </a:solidFill>
              </a:endParaRPr>
            </a:p>
          </p:txBody>
        </p:sp>
        <p:cxnSp>
          <p:nvCxnSpPr>
            <p:cNvPr id="45" name="直線矢印コネクタ 44"/>
            <p:cNvCxnSpPr/>
            <p:nvPr/>
          </p:nvCxnSpPr>
          <p:spPr bwMode="auto">
            <a:xfrm rot="16200000" flipV="1">
              <a:off x="6774291" y="4836179"/>
              <a:ext cx="360039" cy="288032"/>
            </a:xfrm>
            <a:prstGeom prst="straightConnector1">
              <a:avLst/>
            </a:pr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9" name="直線矢印コネクタ 48"/>
            <p:cNvCxnSpPr/>
            <p:nvPr/>
          </p:nvCxnSpPr>
          <p:spPr bwMode="auto">
            <a:xfrm rot="5400000" flipH="1" flipV="1">
              <a:off x="7128284" y="4977172"/>
              <a:ext cx="360039" cy="1"/>
            </a:xfrm>
            <a:prstGeom prst="straightConnector1">
              <a:avLst/>
            </a:pr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" name="正方形/長方形 16"/>
            <p:cNvSpPr/>
            <p:nvPr/>
          </p:nvSpPr>
          <p:spPr bwMode="auto">
            <a:xfrm>
              <a:off x="6522262" y="4509120"/>
              <a:ext cx="216024" cy="216024"/>
            </a:xfrm>
            <a:prstGeom prst="rect">
              <a:avLst/>
            </a:prstGeom>
            <a:solidFill>
              <a:schemeClr val="accent6">
                <a:alpha val="49804"/>
              </a:schemeClr>
            </a:solidFill>
            <a:ln w="762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 bwMode="auto">
            <a:xfrm>
              <a:off x="7170334" y="4509120"/>
              <a:ext cx="216024" cy="216024"/>
            </a:xfrm>
            <a:prstGeom prst="rect">
              <a:avLst/>
            </a:prstGeom>
            <a:solidFill>
              <a:schemeClr val="accent6">
                <a:alpha val="49804"/>
              </a:schemeClr>
            </a:solidFill>
            <a:ln w="762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cxnSp>
        <p:nvCxnSpPr>
          <p:cNvPr id="62" name="直線矢印コネクタ 61"/>
          <p:cNvCxnSpPr/>
          <p:nvPr/>
        </p:nvCxnSpPr>
        <p:spPr bwMode="auto">
          <a:xfrm>
            <a:off x="4716016" y="2491308"/>
            <a:ext cx="4427984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6732240" y="2060848"/>
            <a:ext cx="1957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2.1mm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x 2.1mm</a:t>
            </a:r>
            <a:endParaRPr kumimoji="1" lang="en-US" altLang="ja-JP" sz="2000" dirty="0" smtClean="0"/>
          </a:p>
        </p:txBody>
      </p:sp>
      <p:grpSp>
        <p:nvGrpSpPr>
          <p:cNvPr id="10" name="グループ化 111"/>
          <p:cNvGrpSpPr/>
          <p:nvPr/>
        </p:nvGrpSpPr>
        <p:grpSpPr>
          <a:xfrm>
            <a:off x="5940152" y="4149080"/>
            <a:ext cx="2016224" cy="504056"/>
            <a:chOff x="5940152" y="4149080"/>
            <a:chExt cx="2016224" cy="504056"/>
          </a:xfrm>
        </p:grpSpPr>
        <p:sp>
          <p:nvSpPr>
            <p:cNvPr id="41" name="フリーフォーム 40"/>
            <p:cNvSpPr/>
            <p:nvPr/>
          </p:nvSpPr>
          <p:spPr bwMode="auto">
            <a:xfrm>
              <a:off x="5940152" y="4149080"/>
              <a:ext cx="551901" cy="504056"/>
            </a:xfrm>
            <a:custGeom>
              <a:avLst/>
              <a:gdLst>
                <a:gd name="connsiteX0" fmla="*/ 0 w 451945"/>
                <a:gd name="connsiteY0" fmla="*/ 0 h 451944"/>
                <a:gd name="connsiteX1" fmla="*/ 0 w 451945"/>
                <a:gd name="connsiteY1" fmla="*/ 451944 h 451944"/>
                <a:gd name="connsiteX2" fmla="*/ 451945 w 451945"/>
                <a:gd name="connsiteY2" fmla="*/ 451944 h 45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1945" h="451944">
                  <a:moveTo>
                    <a:pt x="0" y="0"/>
                  </a:moveTo>
                  <a:lnTo>
                    <a:pt x="0" y="451944"/>
                  </a:lnTo>
                  <a:lnTo>
                    <a:pt x="451945" y="451944"/>
                  </a:lnTo>
                </a:path>
              </a:pathLst>
            </a:custGeom>
            <a:noFill/>
            <a:ln w="76200" cap="flat" cmpd="sng" algn="ctr">
              <a:solidFill>
                <a:schemeClr val="accent4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07" name="フリーフォーム 106"/>
            <p:cNvSpPr/>
            <p:nvPr/>
          </p:nvSpPr>
          <p:spPr bwMode="auto">
            <a:xfrm flipH="1">
              <a:off x="7404475" y="4149080"/>
              <a:ext cx="551901" cy="504056"/>
            </a:xfrm>
            <a:custGeom>
              <a:avLst/>
              <a:gdLst>
                <a:gd name="connsiteX0" fmla="*/ 0 w 451945"/>
                <a:gd name="connsiteY0" fmla="*/ 0 h 451944"/>
                <a:gd name="connsiteX1" fmla="*/ 0 w 451945"/>
                <a:gd name="connsiteY1" fmla="*/ 451944 h 451944"/>
                <a:gd name="connsiteX2" fmla="*/ 451945 w 451945"/>
                <a:gd name="connsiteY2" fmla="*/ 451944 h 45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1945" h="451944">
                  <a:moveTo>
                    <a:pt x="0" y="0"/>
                  </a:moveTo>
                  <a:lnTo>
                    <a:pt x="0" y="451944"/>
                  </a:lnTo>
                  <a:lnTo>
                    <a:pt x="451945" y="451944"/>
                  </a:lnTo>
                </a:path>
              </a:pathLst>
            </a:custGeom>
            <a:noFill/>
            <a:ln w="76200" cap="flat" cmpd="sng" algn="ctr">
              <a:solidFill>
                <a:schemeClr val="accent4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sp>
        <p:nvSpPr>
          <p:cNvPr id="108" name="コンテンツ プレースホルダ 107"/>
          <p:cNvSpPr>
            <a:spLocks noGrp="1"/>
          </p:cNvSpPr>
          <p:nvPr>
            <p:ph sz="half" idx="1"/>
          </p:nvPr>
        </p:nvSpPr>
        <p:spPr>
          <a:xfrm>
            <a:off x="12576" y="914400"/>
            <a:ext cx="8519864" cy="4746848"/>
          </a:xfrm>
        </p:spPr>
        <p:txBody>
          <a:bodyPr/>
          <a:lstStyle/>
          <a:p>
            <a:r>
              <a:rPr lang="en-US" altLang="ja-JP" dirty="0" smtClean="0"/>
              <a:t>Three communication schemes can be tested</a:t>
            </a:r>
          </a:p>
          <a:p>
            <a:pPr lvl="1"/>
            <a:r>
              <a:rPr lang="en-US" altLang="ja-JP" dirty="0" smtClean="0"/>
              <a:t>Ring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network with </a:t>
            </a:r>
            <a:r>
              <a:rPr lang="en-US" altLang="ja-JP" u="sng" dirty="0" smtClean="0"/>
              <a:t>VC flow control</a:t>
            </a:r>
          </a:p>
          <a:p>
            <a:pPr lvl="1"/>
            <a:r>
              <a:rPr lang="en-US" altLang="ja-JP" dirty="0" smtClean="0"/>
              <a:t>Ring network with </a:t>
            </a:r>
            <a:r>
              <a:rPr lang="en-US" altLang="ja-JP" u="sng" dirty="0" smtClean="0"/>
              <a:t>Bubble flow control</a:t>
            </a:r>
          </a:p>
          <a:p>
            <a:pPr lvl="1"/>
            <a:r>
              <a:rPr lang="en-US" altLang="ja-JP" dirty="0" smtClean="0"/>
              <a:t>Vertical shared bus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54250" y="2596842"/>
            <a:ext cx="5453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TX</a:t>
            </a:r>
            <a:endParaRPr kumimoji="1" lang="en-US" altLang="ja-JP" sz="2000" dirty="0" smtClean="0"/>
          </a:p>
        </p:txBody>
      </p:sp>
      <p:grpSp>
        <p:nvGrpSpPr>
          <p:cNvPr id="36" name="グループ化 154"/>
          <p:cNvGrpSpPr/>
          <p:nvPr/>
        </p:nvGrpSpPr>
        <p:grpSpPr>
          <a:xfrm>
            <a:off x="251520" y="3140968"/>
            <a:ext cx="2016224" cy="216024"/>
            <a:chOff x="323528" y="4149080"/>
            <a:chExt cx="2016224" cy="216024"/>
          </a:xfrm>
        </p:grpSpPr>
        <p:grpSp>
          <p:nvGrpSpPr>
            <p:cNvPr id="37" name="グループ化 135"/>
            <p:cNvGrpSpPr/>
            <p:nvPr/>
          </p:nvGrpSpPr>
          <p:grpSpPr>
            <a:xfrm>
              <a:off x="323528" y="4149080"/>
              <a:ext cx="2016224" cy="216024"/>
              <a:chOff x="539552" y="5805264"/>
              <a:chExt cx="2016224" cy="216024"/>
            </a:xfrm>
          </p:grpSpPr>
          <p:sp>
            <p:nvSpPr>
              <p:cNvPr id="39" name="正方形/長方形 38"/>
              <p:cNvSpPr/>
              <p:nvPr/>
            </p:nvSpPr>
            <p:spPr bwMode="auto">
              <a:xfrm>
                <a:off x="539552" y="5805264"/>
                <a:ext cx="2016224" cy="216024"/>
              </a:xfrm>
              <a:prstGeom prst="rect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40" name="正方形/長方形 39"/>
              <p:cNvSpPr/>
              <p:nvPr/>
            </p:nvSpPr>
            <p:spPr bwMode="auto">
              <a:xfrm>
                <a:off x="827584" y="5805264"/>
                <a:ext cx="216024" cy="216024"/>
              </a:xfrm>
              <a:prstGeom prst="rect">
                <a:avLst/>
              </a:prstGeom>
              <a:solidFill>
                <a:srgbClr val="FF66CC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42" name="正方形/長方形 41"/>
              <p:cNvSpPr/>
              <p:nvPr/>
            </p:nvSpPr>
            <p:spPr bwMode="auto">
              <a:xfrm>
                <a:off x="1043608" y="5805264"/>
                <a:ext cx="216024" cy="216024"/>
              </a:xfrm>
              <a:prstGeom prst="rect">
                <a:avLst/>
              </a:prstGeom>
              <a:solidFill>
                <a:srgbClr val="99CC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46" name="正方形/長方形 45"/>
              <p:cNvSpPr/>
              <p:nvPr/>
            </p:nvSpPr>
            <p:spPr bwMode="auto">
              <a:xfrm>
                <a:off x="2051720" y="5805264"/>
                <a:ext cx="216024" cy="216024"/>
              </a:xfrm>
              <a:prstGeom prst="rect">
                <a:avLst/>
              </a:prstGeom>
              <a:solidFill>
                <a:srgbClr val="FF66CC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47" name="正方形/長方形 46"/>
              <p:cNvSpPr/>
              <p:nvPr/>
            </p:nvSpPr>
            <p:spPr bwMode="auto">
              <a:xfrm>
                <a:off x="1835696" y="5805264"/>
                <a:ext cx="216024" cy="216024"/>
              </a:xfrm>
              <a:prstGeom prst="rect">
                <a:avLst/>
              </a:prstGeom>
              <a:solidFill>
                <a:srgbClr val="99CC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</p:grpSp>
        <p:sp>
          <p:nvSpPr>
            <p:cNvPr id="38" name="正方形/長方形 37"/>
            <p:cNvSpPr/>
            <p:nvPr/>
          </p:nvSpPr>
          <p:spPr bwMode="auto">
            <a:xfrm>
              <a:off x="323528" y="4149080"/>
              <a:ext cx="2016224" cy="216024"/>
            </a:xfrm>
            <a:prstGeom prst="rect">
              <a:avLst/>
            </a:prstGeom>
            <a:noFill/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48" name="グループ化 155"/>
          <p:cNvGrpSpPr/>
          <p:nvPr/>
        </p:nvGrpSpPr>
        <p:grpSpPr>
          <a:xfrm>
            <a:off x="467544" y="3573016"/>
            <a:ext cx="2016224" cy="216024"/>
            <a:chOff x="323528" y="4149080"/>
            <a:chExt cx="2016224" cy="216024"/>
          </a:xfrm>
        </p:grpSpPr>
        <p:grpSp>
          <p:nvGrpSpPr>
            <p:cNvPr id="50" name="グループ化 135"/>
            <p:cNvGrpSpPr/>
            <p:nvPr/>
          </p:nvGrpSpPr>
          <p:grpSpPr>
            <a:xfrm>
              <a:off x="323528" y="4149080"/>
              <a:ext cx="2016224" cy="216024"/>
              <a:chOff x="539552" y="5805264"/>
              <a:chExt cx="2016224" cy="216024"/>
            </a:xfrm>
          </p:grpSpPr>
          <p:sp>
            <p:nvSpPr>
              <p:cNvPr id="52" name="正方形/長方形 51"/>
              <p:cNvSpPr/>
              <p:nvPr/>
            </p:nvSpPr>
            <p:spPr bwMode="auto">
              <a:xfrm>
                <a:off x="539552" y="5805264"/>
                <a:ext cx="2016224" cy="216024"/>
              </a:xfrm>
              <a:prstGeom prst="rect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55" name="正方形/長方形 54"/>
              <p:cNvSpPr/>
              <p:nvPr/>
            </p:nvSpPr>
            <p:spPr bwMode="auto">
              <a:xfrm>
                <a:off x="827584" y="5805264"/>
                <a:ext cx="216024" cy="216024"/>
              </a:xfrm>
              <a:prstGeom prst="rect">
                <a:avLst/>
              </a:prstGeom>
              <a:solidFill>
                <a:srgbClr val="FF66CC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56" name="正方形/長方形 55"/>
              <p:cNvSpPr/>
              <p:nvPr/>
            </p:nvSpPr>
            <p:spPr bwMode="auto">
              <a:xfrm>
                <a:off x="1043608" y="5805264"/>
                <a:ext cx="216024" cy="216024"/>
              </a:xfrm>
              <a:prstGeom prst="rect">
                <a:avLst/>
              </a:prstGeom>
              <a:solidFill>
                <a:srgbClr val="99CC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58" name="正方形/長方形 57"/>
              <p:cNvSpPr/>
              <p:nvPr/>
            </p:nvSpPr>
            <p:spPr bwMode="auto">
              <a:xfrm>
                <a:off x="2051720" y="5805264"/>
                <a:ext cx="216024" cy="216024"/>
              </a:xfrm>
              <a:prstGeom prst="rect">
                <a:avLst/>
              </a:prstGeom>
              <a:solidFill>
                <a:srgbClr val="FF66CC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59" name="正方形/長方形 58"/>
              <p:cNvSpPr/>
              <p:nvPr/>
            </p:nvSpPr>
            <p:spPr bwMode="auto">
              <a:xfrm>
                <a:off x="1835696" y="5805264"/>
                <a:ext cx="216024" cy="216024"/>
              </a:xfrm>
              <a:prstGeom prst="rect">
                <a:avLst/>
              </a:prstGeom>
              <a:solidFill>
                <a:srgbClr val="99CC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</p:grpSp>
        <p:sp>
          <p:nvSpPr>
            <p:cNvPr id="51" name="正方形/長方形 50"/>
            <p:cNvSpPr/>
            <p:nvPr/>
          </p:nvSpPr>
          <p:spPr bwMode="auto">
            <a:xfrm>
              <a:off x="323528" y="4149080"/>
              <a:ext cx="2016224" cy="216024"/>
            </a:xfrm>
            <a:prstGeom prst="rect">
              <a:avLst/>
            </a:prstGeom>
            <a:noFill/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61" name="グループ化 163"/>
          <p:cNvGrpSpPr/>
          <p:nvPr/>
        </p:nvGrpSpPr>
        <p:grpSpPr>
          <a:xfrm>
            <a:off x="683568" y="4005064"/>
            <a:ext cx="2016224" cy="216024"/>
            <a:chOff x="323528" y="4149080"/>
            <a:chExt cx="2016224" cy="216024"/>
          </a:xfrm>
        </p:grpSpPr>
        <p:grpSp>
          <p:nvGrpSpPr>
            <p:cNvPr id="64" name="グループ化 135"/>
            <p:cNvGrpSpPr/>
            <p:nvPr/>
          </p:nvGrpSpPr>
          <p:grpSpPr>
            <a:xfrm>
              <a:off x="323528" y="4149080"/>
              <a:ext cx="2016224" cy="216024"/>
              <a:chOff x="539552" y="5805264"/>
              <a:chExt cx="2016224" cy="216024"/>
            </a:xfrm>
          </p:grpSpPr>
          <p:sp>
            <p:nvSpPr>
              <p:cNvPr id="66" name="正方形/長方形 65"/>
              <p:cNvSpPr/>
              <p:nvPr/>
            </p:nvSpPr>
            <p:spPr bwMode="auto">
              <a:xfrm>
                <a:off x="539552" y="5805264"/>
                <a:ext cx="2016224" cy="216024"/>
              </a:xfrm>
              <a:prstGeom prst="rect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67" name="正方形/長方形 66"/>
              <p:cNvSpPr/>
              <p:nvPr/>
            </p:nvSpPr>
            <p:spPr bwMode="auto">
              <a:xfrm>
                <a:off x="827584" y="5805264"/>
                <a:ext cx="216024" cy="216024"/>
              </a:xfrm>
              <a:prstGeom prst="rect">
                <a:avLst/>
              </a:prstGeom>
              <a:solidFill>
                <a:srgbClr val="FF66CC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68" name="正方形/長方形 67"/>
              <p:cNvSpPr/>
              <p:nvPr/>
            </p:nvSpPr>
            <p:spPr bwMode="auto">
              <a:xfrm>
                <a:off x="1043608" y="5805264"/>
                <a:ext cx="216024" cy="216024"/>
              </a:xfrm>
              <a:prstGeom prst="rect">
                <a:avLst/>
              </a:prstGeom>
              <a:solidFill>
                <a:srgbClr val="99CC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69" name="正方形/長方形 68"/>
              <p:cNvSpPr/>
              <p:nvPr/>
            </p:nvSpPr>
            <p:spPr bwMode="auto">
              <a:xfrm>
                <a:off x="2051720" y="5805264"/>
                <a:ext cx="216024" cy="216024"/>
              </a:xfrm>
              <a:prstGeom prst="rect">
                <a:avLst/>
              </a:prstGeom>
              <a:solidFill>
                <a:srgbClr val="FF66CC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70" name="正方形/長方形 69"/>
              <p:cNvSpPr/>
              <p:nvPr/>
            </p:nvSpPr>
            <p:spPr bwMode="auto">
              <a:xfrm>
                <a:off x="1835696" y="5805264"/>
                <a:ext cx="216024" cy="216024"/>
              </a:xfrm>
              <a:prstGeom prst="rect">
                <a:avLst/>
              </a:prstGeom>
              <a:solidFill>
                <a:srgbClr val="99CC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</p:grpSp>
        <p:sp>
          <p:nvSpPr>
            <p:cNvPr id="65" name="正方形/長方形 64"/>
            <p:cNvSpPr/>
            <p:nvPr/>
          </p:nvSpPr>
          <p:spPr bwMode="auto">
            <a:xfrm>
              <a:off x="323528" y="4149080"/>
              <a:ext cx="2016224" cy="216024"/>
            </a:xfrm>
            <a:prstGeom prst="rect">
              <a:avLst/>
            </a:prstGeom>
            <a:noFill/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71" name="グループ化 171"/>
          <p:cNvGrpSpPr/>
          <p:nvPr/>
        </p:nvGrpSpPr>
        <p:grpSpPr>
          <a:xfrm>
            <a:off x="899592" y="4437112"/>
            <a:ext cx="2016224" cy="216024"/>
            <a:chOff x="323528" y="4149080"/>
            <a:chExt cx="2016224" cy="216024"/>
          </a:xfrm>
        </p:grpSpPr>
        <p:grpSp>
          <p:nvGrpSpPr>
            <p:cNvPr id="72" name="グループ化 135"/>
            <p:cNvGrpSpPr/>
            <p:nvPr/>
          </p:nvGrpSpPr>
          <p:grpSpPr>
            <a:xfrm>
              <a:off x="323528" y="4149080"/>
              <a:ext cx="2016224" cy="216024"/>
              <a:chOff x="539552" y="5805264"/>
              <a:chExt cx="2016224" cy="216024"/>
            </a:xfrm>
          </p:grpSpPr>
          <p:sp>
            <p:nvSpPr>
              <p:cNvPr id="74" name="正方形/長方形 73"/>
              <p:cNvSpPr/>
              <p:nvPr/>
            </p:nvSpPr>
            <p:spPr bwMode="auto">
              <a:xfrm>
                <a:off x="539552" y="5805264"/>
                <a:ext cx="2016224" cy="216024"/>
              </a:xfrm>
              <a:prstGeom prst="rect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75" name="正方形/長方形 74"/>
              <p:cNvSpPr/>
              <p:nvPr/>
            </p:nvSpPr>
            <p:spPr bwMode="auto">
              <a:xfrm>
                <a:off x="827584" y="5805264"/>
                <a:ext cx="216024" cy="216024"/>
              </a:xfrm>
              <a:prstGeom prst="rect">
                <a:avLst/>
              </a:prstGeom>
              <a:solidFill>
                <a:srgbClr val="FF66CC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76" name="正方形/長方形 75"/>
              <p:cNvSpPr/>
              <p:nvPr/>
            </p:nvSpPr>
            <p:spPr bwMode="auto">
              <a:xfrm>
                <a:off x="1043608" y="5805264"/>
                <a:ext cx="216024" cy="216024"/>
              </a:xfrm>
              <a:prstGeom prst="rect">
                <a:avLst/>
              </a:prstGeom>
              <a:solidFill>
                <a:srgbClr val="99CC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77" name="正方形/長方形 76"/>
              <p:cNvSpPr/>
              <p:nvPr/>
            </p:nvSpPr>
            <p:spPr bwMode="auto">
              <a:xfrm>
                <a:off x="2051720" y="5805264"/>
                <a:ext cx="216024" cy="216024"/>
              </a:xfrm>
              <a:prstGeom prst="rect">
                <a:avLst/>
              </a:prstGeom>
              <a:solidFill>
                <a:srgbClr val="FF66CC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78" name="正方形/長方形 77"/>
              <p:cNvSpPr/>
              <p:nvPr/>
            </p:nvSpPr>
            <p:spPr bwMode="auto">
              <a:xfrm>
                <a:off x="1835696" y="5805264"/>
                <a:ext cx="216024" cy="216024"/>
              </a:xfrm>
              <a:prstGeom prst="rect">
                <a:avLst/>
              </a:prstGeom>
              <a:solidFill>
                <a:srgbClr val="99CC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</p:grpSp>
        <p:sp>
          <p:nvSpPr>
            <p:cNvPr id="73" name="正方形/長方形 72"/>
            <p:cNvSpPr/>
            <p:nvPr/>
          </p:nvSpPr>
          <p:spPr bwMode="auto">
            <a:xfrm>
              <a:off x="323528" y="4149080"/>
              <a:ext cx="2016224" cy="216024"/>
            </a:xfrm>
            <a:prstGeom prst="rect">
              <a:avLst/>
            </a:prstGeom>
            <a:noFill/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sp>
        <p:nvSpPr>
          <p:cNvPr id="111" name="テキスト ボックス 110"/>
          <p:cNvSpPr txBox="1"/>
          <p:nvPr/>
        </p:nvSpPr>
        <p:spPr>
          <a:xfrm>
            <a:off x="2699792" y="3140968"/>
            <a:ext cx="20858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Stacking for </a:t>
            </a:r>
          </a:p>
          <a:p>
            <a:r>
              <a:rPr lang="en-US" altLang="ja-JP" sz="2400" dirty="0" smtClean="0"/>
              <a:t>Ring network</a:t>
            </a:r>
            <a:endParaRPr kumimoji="1" lang="en-US" altLang="ja-JP" sz="2400" dirty="0" smtClean="0"/>
          </a:p>
        </p:txBody>
      </p:sp>
      <p:cxnSp>
        <p:nvCxnSpPr>
          <p:cNvPr id="113" name="直線矢印コネクタ 112"/>
          <p:cNvCxnSpPr/>
          <p:nvPr/>
        </p:nvCxnSpPr>
        <p:spPr bwMode="auto">
          <a:xfrm rot="16200000" flipH="1">
            <a:off x="539552" y="2996952"/>
            <a:ext cx="360040" cy="21602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4" name="テキスト ボックス 113"/>
          <p:cNvSpPr txBox="1"/>
          <p:nvPr/>
        </p:nvSpPr>
        <p:spPr>
          <a:xfrm>
            <a:off x="1938426" y="2596842"/>
            <a:ext cx="5325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RX</a:t>
            </a:r>
            <a:endParaRPr kumimoji="1" lang="en-US" altLang="ja-JP" sz="2000" dirty="0" smtClean="0"/>
          </a:p>
        </p:txBody>
      </p:sp>
      <p:cxnSp>
        <p:nvCxnSpPr>
          <p:cNvPr id="115" name="直線矢印コネクタ 114"/>
          <p:cNvCxnSpPr/>
          <p:nvPr/>
        </p:nvCxnSpPr>
        <p:spPr bwMode="auto">
          <a:xfrm rot="5400000">
            <a:off x="1794410" y="2996952"/>
            <a:ext cx="360040" cy="21602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直線矢印コネクタ 117"/>
          <p:cNvCxnSpPr/>
          <p:nvPr/>
        </p:nvCxnSpPr>
        <p:spPr bwMode="auto">
          <a:xfrm rot="5400000">
            <a:off x="647167" y="3428603"/>
            <a:ext cx="432048" cy="79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9" name="直線矢印コネクタ 118"/>
          <p:cNvCxnSpPr/>
          <p:nvPr/>
        </p:nvCxnSpPr>
        <p:spPr bwMode="auto">
          <a:xfrm rot="5400000">
            <a:off x="858803" y="3860651"/>
            <a:ext cx="432048" cy="79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直線矢印コネクタ 119"/>
          <p:cNvCxnSpPr/>
          <p:nvPr/>
        </p:nvCxnSpPr>
        <p:spPr bwMode="auto">
          <a:xfrm rot="5400000">
            <a:off x="1084397" y="4292699"/>
            <a:ext cx="432048" cy="79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1" name="直線矢印コネクタ 120"/>
          <p:cNvCxnSpPr/>
          <p:nvPr/>
        </p:nvCxnSpPr>
        <p:spPr bwMode="auto">
          <a:xfrm rot="5400000">
            <a:off x="2092419" y="4364707"/>
            <a:ext cx="432048" cy="79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122" name="直線矢印コネクタ 121"/>
          <p:cNvCxnSpPr/>
          <p:nvPr/>
        </p:nvCxnSpPr>
        <p:spPr bwMode="auto">
          <a:xfrm rot="5400000">
            <a:off x="1876485" y="3912111"/>
            <a:ext cx="432048" cy="79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123" name="直線矢印コネクタ 122"/>
          <p:cNvCxnSpPr/>
          <p:nvPr/>
        </p:nvCxnSpPr>
        <p:spPr bwMode="auto">
          <a:xfrm rot="5400000">
            <a:off x="1650187" y="3469699"/>
            <a:ext cx="432048" cy="79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124" name="直線矢印コネクタ 123"/>
          <p:cNvCxnSpPr/>
          <p:nvPr/>
        </p:nvCxnSpPr>
        <p:spPr bwMode="auto">
          <a:xfrm>
            <a:off x="1331640" y="4579540"/>
            <a:ext cx="936104" cy="15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5" name="直線矢印コネクタ 124"/>
          <p:cNvCxnSpPr/>
          <p:nvPr/>
        </p:nvCxnSpPr>
        <p:spPr bwMode="auto">
          <a:xfrm>
            <a:off x="899592" y="3212976"/>
            <a:ext cx="936104" cy="15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grpSp>
        <p:nvGrpSpPr>
          <p:cNvPr id="127" name="グループ化 123"/>
          <p:cNvGrpSpPr/>
          <p:nvPr/>
        </p:nvGrpSpPr>
        <p:grpSpPr>
          <a:xfrm>
            <a:off x="971600" y="4978612"/>
            <a:ext cx="2448272" cy="1834764"/>
            <a:chOff x="720080" y="1333587"/>
            <a:chExt cx="2448272" cy="1834764"/>
          </a:xfrm>
        </p:grpSpPr>
        <p:pic>
          <p:nvPicPr>
            <p:cNvPr id="128" name="図 127" descr="stack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0080" y="1333587"/>
              <a:ext cx="2448272" cy="176275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cxnSp>
          <p:nvCxnSpPr>
            <p:cNvPr id="129" name="直線矢印コネクタ 128"/>
            <p:cNvCxnSpPr/>
            <p:nvPr/>
          </p:nvCxnSpPr>
          <p:spPr bwMode="auto">
            <a:xfrm rot="10800000">
              <a:off x="1100285" y="2633089"/>
              <a:ext cx="1008112" cy="1588"/>
            </a:xfrm>
            <a:prstGeom prst="straightConnector1">
              <a:avLst/>
            </a:prstGeom>
            <a:noFill/>
            <a:ln w="5715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30" name="テキスト ボックス 129"/>
            <p:cNvSpPr txBox="1"/>
            <p:nvPr/>
          </p:nvSpPr>
          <p:spPr>
            <a:xfrm>
              <a:off x="771923" y="2706686"/>
              <a:ext cx="21804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b="1" dirty="0" smtClean="0">
                  <a:solidFill>
                    <a:srgbClr val="FFFF00"/>
                  </a:solidFill>
                </a:rPr>
                <a:t>Slide &amp; stack</a:t>
              </a:r>
              <a:endParaRPr kumimoji="1" lang="ja-JP" altLang="en-US" sz="2400" b="1" dirty="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Test chip implementation </a:t>
            </a:r>
            <a:r>
              <a:rPr lang="en-US" altLang="ja-JP" sz="3200" dirty="0" smtClean="0"/>
              <a:t>@65nm</a:t>
            </a:r>
            <a:endParaRPr kumimoji="1" lang="ja-JP" altLang="en-US" sz="3200" dirty="0"/>
          </a:p>
        </p:txBody>
      </p:sp>
      <p:pic>
        <p:nvPicPr>
          <p:cNvPr id="6" name="図 5" descr="CUBE_TOP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4719244" y="2568131"/>
            <a:ext cx="4458042" cy="44644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" name="グループ化 108"/>
          <p:cNvGrpSpPr/>
          <p:nvPr/>
        </p:nvGrpSpPr>
        <p:grpSpPr>
          <a:xfrm>
            <a:off x="6306238" y="3068960"/>
            <a:ext cx="1584176" cy="1121216"/>
            <a:chOff x="6306238" y="3068960"/>
            <a:chExt cx="1584176" cy="1121216"/>
          </a:xfrm>
        </p:grpSpPr>
        <p:sp>
          <p:nvSpPr>
            <p:cNvPr id="7" name="正方形/長方形 6"/>
            <p:cNvSpPr/>
            <p:nvPr/>
          </p:nvSpPr>
          <p:spPr bwMode="auto">
            <a:xfrm>
              <a:off x="6522262" y="3830136"/>
              <a:ext cx="360040" cy="360040"/>
            </a:xfrm>
            <a:prstGeom prst="rect">
              <a:avLst/>
            </a:prstGeom>
            <a:solidFill>
              <a:srgbClr val="FF0000">
                <a:alpha val="50196"/>
              </a:srgbClr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7026318" y="3830136"/>
              <a:ext cx="360040" cy="360040"/>
            </a:xfrm>
            <a:prstGeom prst="rect">
              <a:avLst/>
            </a:prstGeom>
            <a:solidFill>
              <a:srgbClr val="FF0000">
                <a:alpha val="50196"/>
              </a:srgbClr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306238" y="3068960"/>
              <a:ext cx="1584176" cy="400110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0000"/>
                  </a:solidFill>
                </a:rPr>
                <a:t>Core 0 &amp; 1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1" name="直線矢印コネクタ 10"/>
            <p:cNvCxnSpPr/>
            <p:nvPr/>
          </p:nvCxnSpPr>
          <p:spPr bwMode="auto">
            <a:xfrm rot="5400000">
              <a:off x="6558663" y="3535821"/>
              <a:ext cx="360834" cy="145604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直線矢印コネクタ 13"/>
            <p:cNvCxnSpPr/>
            <p:nvPr/>
          </p:nvCxnSpPr>
          <p:spPr bwMode="auto">
            <a:xfrm rot="16200000" flipH="1">
              <a:off x="6991108" y="3537012"/>
              <a:ext cx="360040" cy="142428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" name="グループ化 112"/>
          <p:cNvGrpSpPr/>
          <p:nvPr/>
        </p:nvGrpSpPr>
        <p:grpSpPr>
          <a:xfrm>
            <a:off x="5641846" y="4725144"/>
            <a:ext cx="2592288" cy="1443182"/>
            <a:chOff x="5641846" y="4725144"/>
            <a:chExt cx="2592288" cy="1443182"/>
          </a:xfrm>
        </p:grpSpPr>
        <p:sp>
          <p:nvSpPr>
            <p:cNvPr id="21" name="正方形/長方形 20"/>
            <p:cNvSpPr/>
            <p:nvPr/>
          </p:nvSpPr>
          <p:spPr bwMode="auto">
            <a:xfrm>
              <a:off x="5641846" y="5005924"/>
              <a:ext cx="2592288" cy="1152128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762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5946198" y="5768216"/>
              <a:ext cx="2088232" cy="400110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 smtClean="0"/>
                <a:t>Inductors (bus)</a:t>
              </a:r>
              <a:endParaRPr kumimoji="1" lang="ja-JP" altLang="en-US" sz="2000" b="1" dirty="0"/>
            </a:p>
          </p:txBody>
        </p:sp>
        <p:sp>
          <p:nvSpPr>
            <p:cNvPr id="43" name="フリーフォーム 42"/>
            <p:cNvSpPr/>
            <p:nvPr/>
          </p:nvSpPr>
          <p:spPr bwMode="auto">
            <a:xfrm rot="16200000" flipV="1">
              <a:off x="6397860" y="4993561"/>
              <a:ext cx="939125" cy="402291"/>
            </a:xfrm>
            <a:custGeom>
              <a:avLst/>
              <a:gdLst>
                <a:gd name="connsiteX0" fmla="*/ 0 w 451945"/>
                <a:gd name="connsiteY0" fmla="*/ 0 h 451944"/>
                <a:gd name="connsiteX1" fmla="*/ 0 w 451945"/>
                <a:gd name="connsiteY1" fmla="*/ 451944 h 451944"/>
                <a:gd name="connsiteX2" fmla="*/ 451945 w 451945"/>
                <a:gd name="connsiteY2" fmla="*/ 451944 h 45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1945" h="451944">
                  <a:moveTo>
                    <a:pt x="0" y="0"/>
                  </a:moveTo>
                  <a:lnTo>
                    <a:pt x="0" y="451944"/>
                  </a:lnTo>
                  <a:lnTo>
                    <a:pt x="451945" y="451944"/>
                  </a:lnTo>
                </a:path>
              </a:pathLst>
            </a:custGeom>
            <a:noFill/>
            <a:ln w="76200" cap="flat" cmpd="sng" algn="ctr">
              <a:solidFill>
                <a:schemeClr val="accent4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5" name="グループ化 110"/>
          <p:cNvGrpSpPr/>
          <p:nvPr/>
        </p:nvGrpSpPr>
        <p:grpSpPr>
          <a:xfrm>
            <a:off x="5574066" y="2636912"/>
            <a:ext cx="2736304" cy="2091254"/>
            <a:chOff x="5574066" y="2636912"/>
            <a:chExt cx="2736304" cy="2091254"/>
          </a:xfrm>
        </p:grpSpPr>
        <p:sp>
          <p:nvSpPr>
            <p:cNvPr id="19" name="正方形/長方形 18"/>
            <p:cNvSpPr/>
            <p:nvPr/>
          </p:nvSpPr>
          <p:spPr bwMode="auto">
            <a:xfrm>
              <a:off x="5574066" y="3429000"/>
              <a:ext cx="798134" cy="1299166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762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0" name="正方形/長方形 19"/>
            <p:cNvSpPr/>
            <p:nvPr/>
          </p:nvSpPr>
          <p:spPr bwMode="auto">
            <a:xfrm>
              <a:off x="7524328" y="3429000"/>
              <a:ext cx="786042" cy="1299166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762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5946198" y="2636912"/>
              <a:ext cx="2160240" cy="400110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 smtClean="0"/>
                <a:t>Inductors (ring)</a:t>
              </a:r>
              <a:endParaRPr kumimoji="1" lang="ja-JP" altLang="en-US" sz="2000" b="1" dirty="0"/>
            </a:p>
          </p:txBody>
        </p:sp>
        <p:cxnSp>
          <p:nvCxnSpPr>
            <p:cNvPr id="54" name="直線矢印コネクタ 53"/>
            <p:cNvCxnSpPr/>
            <p:nvPr/>
          </p:nvCxnSpPr>
          <p:spPr bwMode="auto">
            <a:xfrm rot="5400000">
              <a:off x="5694170" y="3145034"/>
              <a:ext cx="648072" cy="288032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0" name="直線矢印コネクタ 59"/>
            <p:cNvCxnSpPr/>
            <p:nvPr/>
          </p:nvCxnSpPr>
          <p:spPr bwMode="auto">
            <a:xfrm rot="16200000" flipH="1">
              <a:off x="7494370" y="3145034"/>
              <a:ext cx="648072" cy="288032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8" name="グループ化 109"/>
          <p:cNvGrpSpPr/>
          <p:nvPr/>
        </p:nvGrpSpPr>
        <p:grpSpPr>
          <a:xfrm>
            <a:off x="6522262" y="4221088"/>
            <a:ext cx="2304256" cy="1267228"/>
            <a:chOff x="6522262" y="4221088"/>
            <a:chExt cx="2304256" cy="1267228"/>
          </a:xfrm>
        </p:grpSpPr>
        <p:cxnSp>
          <p:nvCxnSpPr>
            <p:cNvPr id="29" name="直線コネクタ 28"/>
            <p:cNvCxnSpPr/>
            <p:nvPr/>
          </p:nvCxnSpPr>
          <p:spPr bwMode="auto">
            <a:xfrm rot="5400000">
              <a:off x="7098326" y="4365104"/>
              <a:ext cx="288032" cy="0"/>
            </a:xfrm>
            <a:prstGeom prst="line">
              <a:avLst/>
            </a:prstGeom>
            <a:noFill/>
            <a:ln w="762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直線コネクタ 31"/>
            <p:cNvCxnSpPr/>
            <p:nvPr/>
          </p:nvCxnSpPr>
          <p:spPr bwMode="auto">
            <a:xfrm rot="5400000">
              <a:off x="6522262" y="4365104"/>
              <a:ext cx="288032" cy="0"/>
            </a:xfrm>
            <a:prstGeom prst="line">
              <a:avLst/>
            </a:prstGeom>
            <a:noFill/>
            <a:ln w="762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4" name="テキスト ボックス 43"/>
            <p:cNvSpPr txBox="1"/>
            <p:nvPr/>
          </p:nvSpPr>
          <p:spPr>
            <a:xfrm>
              <a:off x="7026318" y="5088206"/>
              <a:ext cx="1800200" cy="400110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 smtClean="0">
                  <a:solidFill>
                    <a:schemeClr val="accent6"/>
                  </a:solidFill>
                </a:rPr>
                <a:t>Router 0 &amp; 1</a:t>
              </a:r>
              <a:endParaRPr kumimoji="1" lang="ja-JP" altLang="en-US" sz="2000" b="1" dirty="0">
                <a:solidFill>
                  <a:schemeClr val="accent6"/>
                </a:solidFill>
              </a:endParaRPr>
            </a:p>
          </p:txBody>
        </p:sp>
        <p:cxnSp>
          <p:nvCxnSpPr>
            <p:cNvPr id="45" name="直線矢印コネクタ 44"/>
            <p:cNvCxnSpPr/>
            <p:nvPr/>
          </p:nvCxnSpPr>
          <p:spPr bwMode="auto">
            <a:xfrm rot="16200000" flipV="1">
              <a:off x="6774291" y="4836179"/>
              <a:ext cx="360039" cy="288032"/>
            </a:xfrm>
            <a:prstGeom prst="straightConnector1">
              <a:avLst/>
            </a:pr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9" name="直線矢印コネクタ 48"/>
            <p:cNvCxnSpPr/>
            <p:nvPr/>
          </p:nvCxnSpPr>
          <p:spPr bwMode="auto">
            <a:xfrm rot="5400000" flipH="1" flipV="1">
              <a:off x="7128284" y="4977172"/>
              <a:ext cx="360039" cy="1"/>
            </a:xfrm>
            <a:prstGeom prst="straightConnector1">
              <a:avLst/>
            </a:pr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" name="正方形/長方形 16"/>
            <p:cNvSpPr/>
            <p:nvPr/>
          </p:nvSpPr>
          <p:spPr bwMode="auto">
            <a:xfrm>
              <a:off x="6522262" y="4509120"/>
              <a:ext cx="216024" cy="216024"/>
            </a:xfrm>
            <a:prstGeom prst="rect">
              <a:avLst/>
            </a:prstGeom>
            <a:solidFill>
              <a:schemeClr val="accent6">
                <a:alpha val="49804"/>
              </a:schemeClr>
            </a:solidFill>
            <a:ln w="762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 bwMode="auto">
            <a:xfrm>
              <a:off x="7170334" y="4509120"/>
              <a:ext cx="216024" cy="216024"/>
            </a:xfrm>
            <a:prstGeom prst="rect">
              <a:avLst/>
            </a:prstGeom>
            <a:solidFill>
              <a:schemeClr val="accent6">
                <a:alpha val="49804"/>
              </a:schemeClr>
            </a:solidFill>
            <a:ln w="762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cxnSp>
        <p:nvCxnSpPr>
          <p:cNvPr id="62" name="直線矢印コネクタ 61"/>
          <p:cNvCxnSpPr/>
          <p:nvPr/>
        </p:nvCxnSpPr>
        <p:spPr bwMode="auto">
          <a:xfrm>
            <a:off x="4716016" y="2491308"/>
            <a:ext cx="4427984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6732240" y="2060848"/>
            <a:ext cx="1957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2.1mm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x 2.1mm</a:t>
            </a:r>
            <a:endParaRPr kumimoji="1" lang="en-US" altLang="ja-JP" sz="2000" dirty="0" smtClean="0"/>
          </a:p>
        </p:txBody>
      </p:sp>
      <p:grpSp>
        <p:nvGrpSpPr>
          <p:cNvPr id="10" name="グループ化 111"/>
          <p:cNvGrpSpPr/>
          <p:nvPr/>
        </p:nvGrpSpPr>
        <p:grpSpPr>
          <a:xfrm>
            <a:off x="5940152" y="4149080"/>
            <a:ext cx="2016224" cy="504056"/>
            <a:chOff x="5940152" y="4149080"/>
            <a:chExt cx="2016224" cy="504056"/>
          </a:xfrm>
        </p:grpSpPr>
        <p:sp>
          <p:nvSpPr>
            <p:cNvPr id="41" name="フリーフォーム 40"/>
            <p:cNvSpPr/>
            <p:nvPr/>
          </p:nvSpPr>
          <p:spPr bwMode="auto">
            <a:xfrm>
              <a:off x="5940152" y="4149080"/>
              <a:ext cx="551901" cy="504056"/>
            </a:xfrm>
            <a:custGeom>
              <a:avLst/>
              <a:gdLst>
                <a:gd name="connsiteX0" fmla="*/ 0 w 451945"/>
                <a:gd name="connsiteY0" fmla="*/ 0 h 451944"/>
                <a:gd name="connsiteX1" fmla="*/ 0 w 451945"/>
                <a:gd name="connsiteY1" fmla="*/ 451944 h 451944"/>
                <a:gd name="connsiteX2" fmla="*/ 451945 w 451945"/>
                <a:gd name="connsiteY2" fmla="*/ 451944 h 45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1945" h="451944">
                  <a:moveTo>
                    <a:pt x="0" y="0"/>
                  </a:moveTo>
                  <a:lnTo>
                    <a:pt x="0" y="451944"/>
                  </a:lnTo>
                  <a:lnTo>
                    <a:pt x="451945" y="451944"/>
                  </a:lnTo>
                </a:path>
              </a:pathLst>
            </a:custGeom>
            <a:noFill/>
            <a:ln w="76200" cap="flat" cmpd="sng" algn="ctr">
              <a:solidFill>
                <a:schemeClr val="accent4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07" name="フリーフォーム 106"/>
            <p:cNvSpPr/>
            <p:nvPr/>
          </p:nvSpPr>
          <p:spPr bwMode="auto">
            <a:xfrm flipH="1">
              <a:off x="7404475" y="4149080"/>
              <a:ext cx="551901" cy="504056"/>
            </a:xfrm>
            <a:custGeom>
              <a:avLst/>
              <a:gdLst>
                <a:gd name="connsiteX0" fmla="*/ 0 w 451945"/>
                <a:gd name="connsiteY0" fmla="*/ 0 h 451944"/>
                <a:gd name="connsiteX1" fmla="*/ 0 w 451945"/>
                <a:gd name="connsiteY1" fmla="*/ 451944 h 451944"/>
                <a:gd name="connsiteX2" fmla="*/ 451945 w 451945"/>
                <a:gd name="connsiteY2" fmla="*/ 451944 h 45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1945" h="451944">
                  <a:moveTo>
                    <a:pt x="0" y="0"/>
                  </a:moveTo>
                  <a:lnTo>
                    <a:pt x="0" y="451944"/>
                  </a:lnTo>
                  <a:lnTo>
                    <a:pt x="451945" y="451944"/>
                  </a:lnTo>
                </a:path>
              </a:pathLst>
            </a:custGeom>
            <a:noFill/>
            <a:ln w="76200" cap="flat" cmpd="sng" algn="ctr">
              <a:solidFill>
                <a:schemeClr val="accent4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sp>
        <p:nvSpPr>
          <p:cNvPr id="108" name="コンテンツ プレースホルダ 107"/>
          <p:cNvSpPr>
            <a:spLocks noGrp="1"/>
          </p:cNvSpPr>
          <p:nvPr>
            <p:ph sz="half" idx="1"/>
          </p:nvPr>
        </p:nvSpPr>
        <p:spPr>
          <a:xfrm>
            <a:off x="12576" y="914400"/>
            <a:ext cx="8519864" cy="4746848"/>
          </a:xfrm>
        </p:spPr>
        <p:txBody>
          <a:bodyPr/>
          <a:lstStyle/>
          <a:p>
            <a:r>
              <a:rPr lang="en-US" altLang="ja-JP" dirty="0" smtClean="0"/>
              <a:t>Three communication schemes can be tested</a:t>
            </a:r>
          </a:p>
          <a:p>
            <a:pPr lvl="1"/>
            <a:r>
              <a:rPr lang="en-US" altLang="ja-JP" dirty="0" smtClean="0"/>
              <a:t>Ring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network with </a:t>
            </a:r>
            <a:r>
              <a:rPr lang="en-US" altLang="ja-JP" u="sng" dirty="0" smtClean="0"/>
              <a:t>VC flow control</a:t>
            </a:r>
          </a:p>
          <a:p>
            <a:pPr lvl="1"/>
            <a:r>
              <a:rPr lang="en-US" altLang="ja-JP" dirty="0" smtClean="0"/>
              <a:t>Ring network with </a:t>
            </a:r>
            <a:r>
              <a:rPr lang="en-US" altLang="ja-JP" u="sng" dirty="0" smtClean="0"/>
              <a:t>Bubble flow control</a:t>
            </a:r>
          </a:p>
          <a:p>
            <a:pPr lvl="1"/>
            <a:r>
              <a:rPr lang="en-US" altLang="ja-JP" dirty="0" smtClean="0"/>
              <a:t>Vertical shared bus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54250" y="2596842"/>
            <a:ext cx="5453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TX</a:t>
            </a:r>
            <a:endParaRPr kumimoji="1" lang="en-US" altLang="ja-JP" sz="2000" dirty="0" smtClean="0"/>
          </a:p>
        </p:txBody>
      </p:sp>
      <p:grpSp>
        <p:nvGrpSpPr>
          <p:cNvPr id="13" name="グループ化 154"/>
          <p:cNvGrpSpPr/>
          <p:nvPr/>
        </p:nvGrpSpPr>
        <p:grpSpPr>
          <a:xfrm>
            <a:off x="251520" y="3140968"/>
            <a:ext cx="2016224" cy="216024"/>
            <a:chOff x="323528" y="4149080"/>
            <a:chExt cx="2016224" cy="216024"/>
          </a:xfrm>
        </p:grpSpPr>
        <p:grpSp>
          <p:nvGrpSpPr>
            <p:cNvPr id="15" name="グループ化 135"/>
            <p:cNvGrpSpPr/>
            <p:nvPr/>
          </p:nvGrpSpPr>
          <p:grpSpPr>
            <a:xfrm>
              <a:off x="323528" y="4149080"/>
              <a:ext cx="2016224" cy="216024"/>
              <a:chOff x="539552" y="5805264"/>
              <a:chExt cx="2016224" cy="216024"/>
            </a:xfrm>
          </p:grpSpPr>
          <p:sp>
            <p:nvSpPr>
              <p:cNvPr id="39" name="正方形/長方形 38"/>
              <p:cNvSpPr/>
              <p:nvPr/>
            </p:nvSpPr>
            <p:spPr bwMode="auto">
              <a:xfrm>
                <a:off x="539552" y="5805264"/>
                <a:ext cx="2016224" cy="216024"/>
              </a:xfrm>
              <a:prstGeom prst="rect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40" name="正方形/長方形 39"/>
              <p:cNvSpPr/>
              <p:nvPr/>
            </p:nvSpPr>
            <p:spPr bwMode="auto">
              <a:xfrm>
                <a:off x="827584" y="5805264"/>
                <a:ext cx="216024" cy="216024"/>
              </a:xfrm>
              <a:prstGeom prst="rect">
                <a:avLst/>
              </a:prstGeom>
              <a:solidFill>
                <a:srgbClr val="FF66CC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42" name="正方形/長方形 41"/>
              <p:cNvSpPr/>
              <p:nvPr/>
            </p:nvSpPr>
            <p:spPr bwMode="auto">
              <a:xfrm>
                <a:off x="1043608" y="5805264"/>
                <a:ext cx="216024" cy="216024"/>
              </a:xfrm>
              <a:prstGeom prst="rect">
                <a:avLst/>
              </a:prstGeom>
              <a:solidFill>
                <a:srgbClr val="99CC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46" name="正方形/長方形 45"/>
              <p:cNvSpPr/>
              <p:nvPr/>
            </p:nvSpPr>
            <p:spPr bwMode="auto">
              <a:xfrm>
                <a:off x="2051720" y="5805264"/>
                <a:ext cx="216024" cy="216024"/>
              </a:xfrm>
              <a:prstGeom prst="rect">
                <a:avLst/>
              </a:prstGeom>
              <a:solidFill>
                <a:srgbClr val="FF66CC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47" name="正方形/長方形 46"/>
              <p:cNvSpPr/>
              <p:nvPr/>
            </p:nvSpPr>
            <p:spPr bwMode="auto">
              <a:xfrm>
                <a:off x="1835696" y="5805264"/>
                <a:ext cx="216024" cy="216024"/>
              </a:xfrm>
              <a:prstGeom prst="rect">
                <a:avLst/>
              </a:prstGeom>
              <a:solidFill>
                <a:srgbClr val="99CC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</p:grpSp>
        <p:sp>
          <p:nvSpPr>
            <p:cNvPr id="38" name="正方形/長方形 37"/>
            <p:cNvSpPr/>
            <p:nvPr/>
          </p:nvSpPr>
          <p:spPr bwMode="auto">
            <a:xfrm>
              <a:off x="323528" y="4149080"/>
              <a:ext cx="2016224" cy="216024"/>
            </a:xfrm>
            <a:prstGeom prst="rect">
              <a:avLst/>
            </a:prstGeom>
            <a:noFill/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16" name="グループ化 155"/>
          <p:cNvGrpSpPr/>
          <p:nvPr/>
        </p:nvGrpSpPr>
        <p:grpSpPr>
          <a:xfrm>
            <a:off x="467544" y="3573016"/>
            <a:ext cx="2016224" cy="216024"/>
            <a:chOff x="323528" y="4149080"/>
            <a:chExt cx="2016224" cy="216024"/>
          </a:xfrm>
        </p:grpSpPr>
        <p:grpSp>
          <p:nvGrpSpPr>
            <p:cNvPr id="22" name="グループ化 135"/>
            <p:cNvGrpSpPr/>
            <p:nvPr/>
          </p:nvGrpSpPr>
          <p:grpSpPr>
            <a:xfrm>
              <a:off x="323528" y="4149080"/>
              <a:ext cx="2016224" cy="216024"/>
              <a:chOff x="539552" y="5805264"/>
              <a:chExt cx="2016224" cy="216024"/>
            </a:xfrm>
          </p:grpSpPr>
          <p:sp>
            <p:nvSpPr>
              <p:cNvPr id="52" name="正方形/長方形 51"/>
              <p:cNvSpPr/>
              <p:nvPr/>
            </p:nvSpPr>
            <p:spPr bwMode="auto">
              <a:xfrm>
                <a:off x="539552" y="5805264"/>
                <a:ext cx="2016224" cy="216024"/>
              </a:xfrm>
              <a:prstGeom prst="rect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55" name="正方形/長方形 54"/>
              <p:cNvSpPr/>
              <p:nvPr/>
            </p:nvSpPr>
            <p:spPr bwMode="auto">
              <a:xfrm>
                <a:off x="827584" y="5805264"/>
                <a:ext cx="216024" cy="216024"/>
              </a:xfrm>
              <a:prstGeom prst="rect">
                <a:avLst/>
              </a:prstGeom>
              <a:solidFill>
                <a:srgbClr val="FF66CC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56" name="正方形/長方形 55"/>
              <p:cNvSpPr/>
              <p:nvPr/>
            </p:nvSpPr>
            <p:spPr bwMode="auto">
              <a:xfrm>
                <a:off x="1043608" y="5805264"/>
                <a:ext cx="216024" cy="216024"/>
              </a:xfrm>
              <a:prstGeom prst="rect">
                <a:avLst/>
              </a:prstGeom>
              <a:solidFill>
                <a:srgbClr val="99CC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58" name="正方形/長方形 57"/>
              <p:cNvSpPr/>
              <p:nvPr/>
            </p:nvSpPr>
            <p:spPr bwMode="auto">
              <a:xfrm>
                <a:off x="2051720" y="5805264"/>
                <a:ext cx="216024" cy="216024"/>
              </a:xfrm>
              <a:prstGeom prst="rect">
                <a:avLst/>
              </a:prstGeom>
              <a:solidFill>
                <a:srgbClr val="FF66CC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59" name="正方形/長方形 58"/>
              <p:cNvSpPr/>
              <p:nvPr/>
            </p:nvSpPr>
            <p:spPr bwMode="auto">
              <a:xfrm>
                <a:off x="1835696" y="5805264"/>
                <a:ext cx="216024" cy="216024"/>
              </a:xfrm>
              <a:prstGeom prst="rect">
                <a:avLst/>
              </a:prstGeom>
              <a:solidFill>
                <a:srgbClr val="99CC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</p:grpSp>
        <p:sp>
          <p:nvSpPr>
            <p:cNvPr id="51" name="正方形/長方形 50"/>
            <p:cNvSpPr/>
            <p:nvPr/>
          </p:nvSpPr>
          <p:spPr bwMode="auto">
            <a:xfrm>
              <a:off x="323528" y="4149080"/>
              <a:ext cx="2016224" cy="216024"/>
            </a:xfrm>
            <a:prstGeom prst="rect">
              <a:avLst/>
            </a:prstGeom>
            <a:noFill/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23" name="グループ化 163"/>
          <p:cNvGrpSpPr/>
          <p:nvPr/>
        </p:nvGrpSpPr>
        <p:grpSpPr>
          <a:xfrm>
            <a:off x="683568" y="4005064"/>
            <a:ext cx="2016224" cy="216024"/>
            <a:chOff x="323528" y="4149080"/>
            <a:chExt cx="2016224" cy="216024"/>
          </a:xfrm>
        </p:grpSpPr>
        <p:grpSp>
          <p:nvGrpSpPr>
            <p:cNvPr id="24" name="グループ化 135"/>
            <p:cNvGrpSpPr/>
            <p:nvPr/>
          </p:nvGrpSpPr>
          <p:grpSpPr>
            <a:xfrm>
              <a:off x="323528" y="4149080"/>
              <a:ext cx="2016224" cy="216024"/>
              <a:chOff x="539552" y="5805264"/>
              <a:chExt cx="2016224" cy="216024"/>
            </a:xfrm>
          </p:grpSpPr>
          <p:sp>
            <p:nvSpPr>
              <p:cNvPr id="66" name="正方形/長方形 65"/>
              <p:cNvSpPr/>
              <p:nvPr/>
            </p:nvSpPr>
            <p:spPr bwMode="auto">
              <a:xfrm>
                <a:off x="539552" y="5805264"/>
                <a:ext cx="2016224" cy="216024"/>
              </a:xfrm>
              <a:prstGeom prst="rect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67" name="正方形/長方形 66"/>
              <p:cNvSpPr/>
              <p:nvPr/>
            </p:nvSpPr>
            <p:spPr bwMode="auto">
              <a:xfrm>
                <a:off x="827584" y="5805264"/>
                <a:ext cx="216024" cy="216024"/>
              </a:xfrm>
              <a:prstGeom prst="rect">
                <a:avLst/>
              </a:prstGeom>
              <a:solidFill>
                <a:srgbClr val="FF66CC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68" name="正方形/長方形 67"/>
              <p:cNvSpPr/>
              <p:nvPr/>
            </p:nvSpPr>
            <p:spPr bwMode="auto">
              <a:xfrm>
                <a:off x="1043608" y="5805264"/>
                <a:ext cx="216024" cy="216024"/>
              </a:xfrm>
              <a:prstGeom prst="rect">
                <a:avLst/>
              </a:prstGeom>
              <a:solidFill>
                <a:srgbClr val="99CC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69" name="正方形/長方形 68"/>
              <p:cNvSpPr/>
              <p:nvPr/>
            </p:nvSpPr>
            <p:spPr bwMode="auto">
              <a:xfrm>
                <a:off x="2051720" y="5805264"/>
                <a:ext cx="216024" cy="216024"/>
              </a:xfrm>
              <a:prstGeom prst="rect">
                <a:avLst/>
              </a:prstGeom>
              <a:solidFill>
                <a:srgbClr val="FF66CC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70" name="正方形/長方形 69"/>
              <p:cNvSpPr/>
              <p:nvPr/>
            </p:nvSpPr>
            <p:spPr bwMode="auto">
              <a:xfrm>
                <a:off x="1835696" y="5805264"/>
                <a:ext cx="216024" cy="216024"/>
              </a:xfrm>
              <a:prstGeom prst="rect">
                <a:avLst/>
              </a:prstGeom>
              <a:solidFill>
                <a:srgbClr val="99CC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</p:grpSp>
        <p:sp>
          <p:nvSpPr>
            <p:cNvPr id="65" name="正方形/長方形 64"/>
            <p:cNvSpPr/>
            <p:nvPr/>
          </p:nvSpPr>
          <p:spPr bwMode="auto">
            <a:xfrm>
              <a:off x="323528" y="4149080"/>
              <a:ext cx="2016224" cy="216024"/>
            </a:xfrm>
            <a:prstGeom prst="rect">
              <a:avLst/>
            </a:prstGeom>
            <a:noFill/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25" name="グループ化 171"/>
          <p:cNvGrpSpPr/>
          <p:nvPr/>
        </p:nvGrpSpPr>
        <p:grpSpPr>
          <a:xfrm>
            <a:off x="899592" y="4437112"/>
            <a:ext cx="2016224" cy="216024"/>
            <a:chOff x="323528" y="4149080"/>
            <a:chExt cx="2016224" cy="216024"/>
          </a:xfrm>
        </p:grpSpPr>
        <p:grpSp>
          <p:nvGrpSpPr>
            <p:cNvPr id="26" name="グループ化 135"/>
            <p:cNvGrpSpPr/>
            <p:nvPr/>
          </p:nvGrpSpPr>
          <p:grpSpPr>
            <a:xfrm>
              <a:off x="323528" y="4149080"/>
              <a:ext cx="2016224" cy="216024"/>
              <a:chOff x="539552" y="5805264"/>
              <a:chExt cx="2016224" cy="216024"/>
            </a:xfrm>
          </p:grpSpPr>
          <p:sp>
            <p:nvSpPr>
              <p:cNvPr id="74" name="正方形/長方形 73"/>
              <p:cNvSpPr/>
              <p:nvPr/>
            </p:nvSpPr>
            <p:spPr bwMode="auto">
              <a:xfrm>
                <a:off x="539552" y="5805264"/>
                <a:ext cx="2016224" cy="216024"/>
              </a:xfrm>
              <a:prstGeom prst="rect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75" name="正方形/長方形 74"/>
              <p:cNvSpPr/>
              <p:nvPr/>
            </p:nvSpPr>
            <p:spPr bwMode="auto">
              <a:xfrm>
                <a:off x="827584" y="5805264"/>
                <a:ext cx="216024" cy="216024"/>
              </a:xfrm>
              <a:prstGeom prst="rect">
                <a:avLst/>
              </a:prstGeom>
              <a:solidFill>
                <a:srgbClr val="FF66CC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76" name="正方形/長方形 75"/>
              <p:cNvSpPr/>
              <p:nvPr/>
            </p:nvSpPr>
            <p:spPr bwMode="auto">
              <a:xfrm>
                <a:off x="1043608" y="5805264"/>
                <a:ext cx="216024" cy="216024"/>
              </a:xfrm>
              <a:prstGeom prst="rect">
                <a:avLst/>
              </a:prstGeom>
              <a:solidFill>
                <a:srgbClr val="99CC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77" name="正方形/長方形 76"/>
              <p:cNvSpPr/>
              <p:nvPr/>
            </p:nvSpPr>
            <p:spPr bwMode="auto">
              <a:xfrm>
                <a:off x="2051720" y="5805264"/>
                <a:ext cx="216024" cy="216024"/>
              </a:xfrm>
              <a:prstGeom prst="rect">
                <a:avLst/>
              </a:prstGeom>
              <a:solidFill>
                <a:srgbClr val="FF66CC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78" name="正方形/長方形 77"/>
              <p:cNvSpPr/>
              <p:nvPr/>
            </p:nvSpPr>
            <p:spPr bwMode="auto">
              <a:xfrm>
                <a:off x="1835696" y="5805264"/>
                <a:ext cx="216024" cy="216024"/>
              </a:xfrm>
              <a:prstGeom prst="rect">
                <a:avLst/>
              </a:prstGeom>
              <a:solidFill>
                <a:srgbClr val="99CC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</p:grpSp>
        <p:sp>
          <p:nvSpPr>
            <p:cNvPr id="73" name="正方形/長方形 72"/>
            <p:cNvSpPr/>
            <p:nvPr/>
          </p:nvSpPr>
          <p:spPr bwMode="auto">
            <a:xfrm>
              <a:off x="323528" y="4149080"/>
              <a:ext cx="2016224" cy="216024"/>
            </a:xfrm>
            <a:prstGeom prst="rect">
              <a:avLst/>
            </a:prstGeom>
            <a:noFill/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sp>
        <p:nvSpPr>
          <p:cNvPr id="111" name="テキスト ボックス 110"/>
          <p:cNvSpPr txBox="1"/>
          <p:nvPr/>
        </p:nvSpPr>
        <p:spPr>
          <a:xfrm>
            <a:off x="2699792" y="3140968"/>
            <a:ext cx="20858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Stacking for </a:t>
            </a:r>
          </a:p>
          <a:p>
            <a:r>
              <a:rPr lang="en-US" altLang="ja-JP" sz="2400" dirty="0" smtClean="0"/>
              <a:t>Ring network</a:t>
            </a:r>
            <a:endParaRPr kumimoji="1" lang="en-US" altLang="ja-JP" sz="2400" dirty="0" smtClean="0"/>
          </a:p>
        </p:txBody>
      </p:sp>
      <p:cxnSp>
        <p:nvCxnSpPr>
          <p:cNvPr id="113" name="直線矢印コネクタ 112"/>
          <p:cNvCxnSpPr/>
          <p:nvPr/>
        </p:nvCxnSpPr>
        <p:spPr bwMode="auto">
          <a:xfrm rot="16200000" flipH="1">
            <a:off x="539552" y="2996952"/>
            <a:ext cx="360040" cy="21602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4" name="テキスト ボックス 113"/>
          <p:cNvSpPr txBox="1"/>
          <p:nvPr/>
        </p:nvSpPr>
        <p:spPr>
          <a:xfrm>
            <a:off x="1938426" y="2596842"/>
            <a:ext cx="5325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RX</a:t>
            </a:r>
            <a:endParaRPr kumimoji="1" lang="en-US" altLang="ja-JP" sz="2000" dirty="0" smtClean="0"/>
          </a:p>
        </p:txBody>
      </p:sp>
      <p:cxnSp>
        <p:nvCxnSpPr>
          <p:cNvPr id="115" name="直線矢印コネクタ 114"/>
          <p:cNvCxnSpPr/>
          <p:nvPr/>
        </p:nvCxnSpPr>
        <p:spPr bwMode="auto">
          <a:xfrm rot="5400000">
            <a:off x="1794410" y="2996952"/>
            <a:ext cx="360040" cy="21602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7" name="グループ化 125"/>
          <p:cNvGrpSpPr/>
          <p:nvPr/>
        </p:nvGrpSpPr>
        <p:grpSpPr>
          <a:xfrm>
            <a:off x="251520" y="4797152"/>
            <a:ext cx="4680520" cy="2016224"/>
            <a:chOff x="251520" y="4797152"/>
            <a:chExt cx="4680520" cy="2016224"/>
          </a:xfrm>
        </p:grpSpPr>
        <p:grpSp>
          <p:nvGrpSpPr>
            <p:cNvPr id="28" name="グループ化 243"/>
            <p:cNvGrpSpPr/>
            <p:nvPr/>
          </p:nvGrpSpPr>
          <p:grpSpPr>
            <a:xfrm>
              <a:off x="251520" y="5301208"/>
              <a:ext cx="2016224" cy="216024"/>
              <a:chOff x="107504" y="5013176"/>
              <a:chExt cx="2016224" cy="216024"/>
            </a:xfrm>
          </p:grpSpPr>
          <p:sp>
            <p:nvSpPr>
              <p:cNvPr id="80" name="正方形/長方形 79"/>
              <p:cNvSpPr/>
              <p:nvPr/>
            </p:nvSpPr>
            <p:spPr bwMode="auto">
              <a:xfrm>
                <a:off x="107504" y="5013176"/>
                <a:ext cx="2016224" cy="216024"/>
              </a:xfrm>
              <a:prstGeom prst="rect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81" name="正方形/長方形 80"/>
              <p:cNvSpPr/>
              <p:nvPr/>
            </p:nvSpPr>
            <p:spPr bwMode="auto">
              <a:xfrm>
                <a:off x="251520" y="5013176"/>
                <a:ext cx="432048" cy="216024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82" name="正方形/長方形 81"/>
              <p:cNvSpPr/>
              <p:nvPr/>
            </p:nvSpPr>
            <p:spPr bwMode="auto">
              <a:xfrm>
                <a:off x="683568" y="5013176"/>
                <a:ext cx="432048" cy="216024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83" name="正方形/長方形 82"/>
              <p:cNvSpPr/>
              <p:nvPr/>
            </p:nvSpPr>
            <p:spPr bwMode="auto">
              <a:xfrm>
                <a:off x="1115616" y="5013176"/>
                <a:ext cx="432048" cy="216024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84" name="正方形/長方形 83"/>
              <p:cNvSpPr/>
              <p:nvPr/>
            </p:nvSpPr>
            <p:spPr bwMode="auto">
              <a:xfrm>
                <a:off x="1547664" y="5013176"/>
                <a:ext cx="432048" cy="216024"/>
              </a:xfrm>
              <a:prstGeom prst="rect">
                <a:avLst/>
              </a:prstGeom>
              <a:solidFill>
                <a:srgbClr val="FFFF00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85" name="正方形/長方形 84"/>
              <p:cNvSpPr/>
              <p:nvPr/>
            </p:nvSpPr>
            <p:spPr bwMode="auto">
              <a:xfrm>
                <a:off x="107504" y="5013176"/>
                <a:ext cx="2016224" cy="216024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</p:grpSp>
        <p:grpSp>
          <p:nvGrpSpPr>
            <p:cNvPr id="30" name="グループ化 244"/>
            <p:cNvGrpSpPr/>
            <p:nvPr/>
          </p:nvGrpSpPr>
          <p:grpSpPr>
            <a:xfrm>
              <a:off x="683568" y="5733256"/>
              <a:ext cx="2016224" cy="216024"/>
              <a:chOff x="107504" y="5013176"/>
              <a:chExt cx="2016224" cy="216024"/>
            </a:xfrm>
          </p:grpSpPr>
          <p:sp>
            <p:nvSpPr>
              <p:cNvPr id="87" name="正方形/長方形 86"/>
              <p:cNvSpPr/>
              <p:nvPr/>
            </p:nvSpPr>
            <p:spPr bwMode="auto">
              <a:xfrm>
                <a:off x="107504" y="5013176"/>
                <a:ext cx="2016224" cy="216024"/>
              </a:xfrm>
              <a:prstGeom prst="rect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88" name="正方形/長方形 87"/>
              <p:cNvSpPr/>
              <p:nvPr/>
            </p:nvSpPr>
            <p:spPr bwMode="auto">
              <a:xfrm>
                <a:off x="251520" y="5013176"/>
                <a:ext cx="432048" cy="216024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89" name="正方形/長方形 88"/>
              <p:cNvSpPr/>
              <p:nvPr/>
            </p:nvSpPr>
            <p:spPr bwMode="auto">
              <a:xfrm>
                <a:off x="683568" y="5013176"/>
                <a:ext cx="432048" cy="216024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90" name="正方形/長方形 89"/>
              <p:cNvSpPr/>
              <p:nvPr/>
            </p:nvSpPr>
            <p:spPr bwMode="auto">
              <a:xfrm>
                <a:off x="1115616" y="5013176"/>
                <a:ext cx="432048" cy="216024"/>
              </a:xfrm>
              <a:prstGeom prst="rect">
                <a:avLst/>
              </a:prstGeom>
              <a:solidFill>
                <a:srgbClr val="FFFF00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91" name="正方形/長方形 90"/>
              <p:cNvSpPr/>
              <p:nvPr/>
            </p:nvSpPr>
            <p:spPr bwMode="auto">
              <a:xfrm>
                <a:off x="1547664" y="5013176"/>
                <a:ext cx="432048" cy="216024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92" name="正方形/長方形 91"/>
              <p:cNvSpPr/>
              <p:nvPr/>
            </p:nvSpPr>
            <p:spPr bwMode="auto">
              <a:xfrm>
                <a:off x="107504" y="5013176"/>
                <a:ext cx="2016224" cy="216024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</p:grpSp>
        <p:grpSp>
          <p:nvGrpSpPr>
            <p:cNvPr id="31" name="グループ化 251"/>
            <p:cNvGrpSpPr/>
            <p:nvPr/>
          </p:nvGrpSpPr>
          <p:grpSpPr>
            <a:xfrm>
              <a:off x="1115616" y="6165304"/>
              <a:ext cx="2016224" cy="216024"/>
              <a:chOff x="107504" y="5013176"/>
              <a:chExt cx="2016224" cy="216024"/>
            </a:xfrm>
          </p:grpSpPr>
          <p:sp>
            <p:nvSpPr>
              <p:cNvPr id="94" name="正方形/長方形 93"/>
              <p:cNvSpPr/>
              <p:nvPr/>
            </p:nvSpPr>
            <p:spPr bwMode="auto">
              <a:xfrm>
                <a:off x="107504" y="5013176"/>
                <a:ext cx="2016224" cy="216024"/>
              </a:xfrm>
              <a:prstGeom prst="rect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95" name="正方形/長方形 94"/>
              <p:cNvSpPr/>
              <p:nvPr/>
            </p:nvSpPr>
            <p:spPr bwMode="auto">
              <a:xfrm>
                <a:off x="251520" y="5013176"/>
                <a:ext cx="432048" cy="216024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96" name="正方形/長方形 95"/>
              <p:cNvSpPr/>
              <p:nvPr/>
            </p:nvSpPr>
            <p:spPr bwMode="auto">
              <a:xfrm>
                <a:off x="683568" y="5013176"/>
                <a:ext cx="432048" cy="216024"/>
              </a:xfrm>
              <a:prstGeom prst="rect">
                <a:avLst/>
              </a:prstGeom>
              <a:solidFill>
                <a:srgbClr val="FFFF00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97" name="正方形/長方形 96"/>
              <p:cNvSpPr/>
              <p:nvPr/>
            </p:nvSpPr>
            <p:spPr bwMode="auto">
              <a:xfrm>
                <a:off x="1115616" y="5013176"/>
                <a:ext cx="432048" cy="216024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98" name="正方形/長方形 97"/>
              <p:cNvSpPr/>
              <p:nvPr/>
            </p:nvSpPr>
            <p:spPr bwMode="auto">
              <a:xfrm>
                <a:off x="1547664" y="5013176"/>
                <a:ext cx="432048" cy="216024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99" name="正方形/長方形 98"/>
              <p:cNvSpPr/>
              <p:nvPr/>
            </p:nvSpPr>
            <p:spPr bwMode="auto">
              <a:xfrm>
                <a:off x="107504" y="5013176"/>
                <a:ext cx="2016224" cy="216024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</p:grpSp>
        <p:grpSp>
          <p:nvGrpSpPr>
            <p:cNvPr id="33" name="グループ化 258"/>
            <p:cNvGrpSpPr/>
            <p:nvPr/>
          </p:nvGrpSpPr>
          <p:grpSpPr>
            <a:xfrm>
              <a:off x="1547664" y="6597352"/>
              <a:ext cx="2016224" cy="216024"/>
              <a:chOff x="107504" y="5013176"/>
              <a:chExt cx="2016224" cy="216024"/>
            </a:xfrm>
          </p:grpSpPr>
          <p:sp>
            <p:nvSpPr>
              <p:cNvPr id="101" name="正方形/長方形 100"/>
              <p:cNvSpPr/>
              <p:nvPr/>
            </p:nvSpPr>
            <p:spPr bwMode="auto">
              <a:xfrm>
                <a:off x="107504" y="5013176"/>
                <a:ext cx="2016224" cy="216024"/>
              </a:xfrm>
              <a:prstGeom prst="rect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102" name="正方形/長方形 101"/>
              <p:cNvSpPr/>
              <p:nvPr/>
            </p:nvSpPr>
            <p:spPr bwMode="auto">
              <a:xfrm>
                <a:off x="251520" y="5013176"/>
                <a:ext cx="432048" cy="216024"/>
              </a:xfrm>
              <a:prstGeom prst="rect">
                <a:avLst/>
              </a:prstGeom>
              <a:solidFill>
                <a:srgbClr val="FFFF00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103" name="正方形/長方形 102"/>
              <p:cNvSpPr/>
              <p:nvPr/>
            </p:nvSpPr>
            <p:spPr bwMode="auto">
              <a:xfrm>
                <a:off x="683568" y="5013176"/>
                <a:ext cx="432048" cy="216024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104" name="正方形/長方形 103"/>
              <p:cNvSpPr/>
              <p:nvPr/>
            </p:nvSpPr>
            <p:spPr bwMode="auto">
              <a:xfrm>
                <a:off x="1115616" y="5013176"/>
                <a:ext cx="432048" cy="216024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105" name="正方形/長方形 104"/>
              <p:cNvSpPr/>
              <p:nvPr/>
            </p:nvSpPr>
            <p:spPr bwMode="auto">
              <a:xfrm>
                <a:off x="1547664" y="5013176"/>
                <a:ext cx="432048" cy="216024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no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109" name="正方形/長方形 108"/>
              <p:cNvSpPr/>
              <p:nvPr/>
            </p:nvSpPr>
            <p:spPr bwMode="auto">
              <a:xfrm>
                <a:off x="107504" y="5013176"/>
                <a:ext cx="2016224" cy="216024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</p:grpSp>
        <p:sp>
          <p:nvSpPr>
            <p:cNvPr id="110" name="テキスト ボックス 109"/>
            <p:cNvSpPr txBox="1"/>
            <p:nvPr/>
          </p:nvSpPr>
          <p:spPr>
            <a:xfrm>
              <a:off x="1907704" y="4797152"/>
              <a:ext cx="10246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TX/RX</a:t>
              </a:r>
              <a:endParaRPr kumimoji="1" lang="en-US" altLang="ja-JP" sz="2000" dirty="0" smtClean="0"/>
            </a:p>
          </p:txBody>
        </p:sp>
        <p:sp>
          <p:nvSpPr>
            <p:cNvPr id="112" name="テキスト ボックス 111"/>
            <p:cNvSpPr txBox="1"/>
            <p:nvPr/>
          </p:nvSpPr>
          <p:spPr>
            <a:xfrm>
              <a:off x="2846213" y="5334307"/>
              <a:ext cx="208582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/>
                <a:t>Stacking for </a:t>
              </a:r>
            </a:p>
            <a:p>
              <a:r>
                <a:rPr lang="en-US" altLang="ja-JP" sz="2400" dirty="0" smtClean="0"/>
                <a:t>Vertical bus</a:t>
              </a:r>
              <a:endParaRPr kumimoji="1" lang="en-US" altLang="ja-JP" sz="2400" dirty="0" smtClean="0"/>
            </a:p>
          </p:txBody>
        </p:sp>
        <p:cxnSp>
          <p:nvCxnSpPr>
            <p:cNvPr id="116" name="直線矢印コネクタ 115"/>
            <p:cNvCxnSpPr/>
            <p:nvPr/>
          </p:nvCxnSpPr>
          <p:spPr bwMode="auto">
            <a:xfrm rot="5400000">
              <a:off x="1763688" y="5157192"/>
              <a:ext cx="360040" cy="216024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7" name="直線矢印コネクタ 116"/>
            <p:cNvCxnSpPr/>
            <p:nvPr/>
          </p:nvCxnSpPr>
          <p:spPr bwMode="auto">
            <a:xfrm rot="5400000">
              <a:off x="1259632" y="6092502"/>
              <a:ext cx="1296144" cy="1588"/>
            </a:xfrm>
            <a:prstGeom prst="straightConnector1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</p:grpSp>
      <p:cxnSp>
        <p:nvCxnSpPr>
          <p:cNvPr id="118" name="直線矢印コネクタ 117"/>
          <p:cNvCxnSpPr/>
          <p:nvPr/>
        </p:nvCxnSpPr>
        <p:spPr bwMode="auto">
          <a:xfrm rot="5400000">
            <a:off x="647167" y="3428603"/>
            <a:ext cx="432048" cy="79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9" name="直線矢印コネクタ 118"/>
          <p:cNvCxnSpPr/>
          <p:nvPr/>
        </p:nvCxnSpPr>
        <p:spPr bwMode="auto">
          <a:xfrm rot="5400000">
            <a:off x="858803" y="3860651"/>
            <a:ext cx="432048" cy="79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直線矢印コネクタ 119"/>
          <p:cNvCxnSpPr/>
          <p:nvPr/>
        </p:nvCxnSpPr>
        <p:spPr bwMode="auto">
          <a:xfrm rot="5400000">
            <a:off x="1084397" y="4292699"/>
            <a:ext cx="432048" cy="79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1" name="直線矢印コネクタ 120"/>
          <p:cNvCxnSpPr/>
          <p:nvPr/>
        </p:nvCxnSpPr>
        <p:spPr bwMode="auto">
          <a:xfrm rot="5400000">
            <a:off x="2092419" y="4364707"/>
            <a:ext cx="432048" cy="79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122" name="直線矢印コネクタ 121"/>
          <p:cNvCxnSpPr/>
          <p:nvPr/>
        </p:nvCxnSpPr>
        <p:spPr bwMode="auto">
          <a:xfrm rot="5400000">
            <a:off x="1876485" y="3912111"/>
            <a:ext cx="432048" cy="79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123" name="直線矢印コネクタ 122"/>
          <p:cNvCxnSpPr/>
          <p:nvPr/>
        </p:nvCxnSpPr>
        <p:spPr bwMode="auto">
          <a:xfrm rot="5400000">
            <a:off x="1650187" y="3469699"/>
            <a:ext cx="432048" cy="79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124" name="直線矢印コネクタ 123"/>
          <p:cNvCxnSpPr/>
          <p:nvPr/>
        </p:nvCxnSpPr>
        <p:spPr bwMode="auto">
          <a:xfrm>
            <a:off x="1331640" y="4579540"/>
            <a:ext cx="936104" cy="15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5" name="直線矢印コネクタ 124"/>
          <p:cNvCxnSpPr/>
          <p:nvPr/>
        </p:nvCxnSpPr>
        <p:spPr bwMode="auto">
          <a:xfrm>
            <a:off x="899592" y="3212976"/>
            <a:ext cx="936104" cy="15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Evaluations: </a:t>
            </a:r>
            <a:r>
              <a:rPr lang="en-US" altLang="ja-JP" sz="3200" dirty="0" smtClean="0"/>
              <a:t>Simulation environments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836712"/>
            <a:ext cx="8915400" cy="6021288"/>
          </a:xfrm>
        </p:spPr>
        <p:txBody>
          <a:bodyPr/>
          <a:lstStyle/>
          <a:p>
            <a:r>
              <a:rPr lang="en-US" altLang="ja-JP" dirty="0" smtClean="0"/>
              <a:t>Two network sizes are simulated by GEMS/</a:t>
            </a:r>
            <a:r>
              <a:rPr lang="en-US" altLang="ja-JP" dirty="0" err="1" smtClean="0"/>
              <a:t>Simics</a:t>
            </a:r>
            <a:endParaRPr lang="en-US" altLang="ja-JP" dirty="0" smtClean="0"/>
          </a:p>
        </p:txBody>
      </p:sp>
      <p:grpSp>
        <p:nvGrpSpPr>
          <p:cNvPr id="4" name="グループ化 25"/>
          <p:cNvGrpSpPr/>
          <p:nvPr/>
        </p:nvGrpSpPr>
        <p:grpSpPr>
          <a:xfrm>
            <a:off x="4067944" y="1844824"/>
            <a:ext cx="2016224" cy="1008112"/>
            <a:chOff x="6876256" y="836712"/>
            <a:chExt cx="2016224" cy="1008112"/>
          </a:xfrm>
        </p:grpSpPr>
        <p:sp>
          <p:nvSpPr>
            <p:cNvPr id="9" name="正方形/長方形 8"/>
            <p:cNvSpPr/>
            <p:nvPr/>
          </p:nvSpPr>
          <p:spPr bwMode="auto">
            <a:xfrm>
              <a:off x="6876256" y="908720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6876256" y="836712"/>
              <a:ext cx="1008112" cy="100811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1" name="Rectangle 50"/>
            <p:cNvSpPr>
              <a:spLocks noChangeArrowheads="1"/>
            </p:cNvSpPr>
            <p:nvPr/>
          </p:nvSpPr>
          <p:spPr bwMode="auto">
            <a:xfrm>
              <a:off x="6948264" y="908720"/>
              <a:ext cx="864096" cy="864096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2" name="Rectangle 50"/>
            <p:cNvSpPr>
              <a:spLocks noChangeArrowheads="1"/>
            </p:cNvSpPr>
            <p:nvPr/>
          </p:nvSpPr>
          <p:spPr bwMode="auto">
            <a:xfrm>
              <a:off x="7443489" y="983010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3" name="Rectangle 50"/>
            <p:cNvSpPr>
              <a:spLocks noChangeArrowheads="1"/>
            </p:cNvSpPr>
            <p:nvPr/>
          </p:nvSpPr>
          <p:spPr bwMode="auto">
            <a:xfrm>
              <a:off x="7020272" y="983010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4" name="正方形/長方形 13"/>
            <p:cNvSpPr/>
            <p:nvPr/>
          </p:nvSpPr>
          <p:spPr bwMode="auto">
            <a:xfrm>
              <a:off x="7308304" y="126876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5" name="正方形/長方形 14"/>
            <p:cNvSpPr/>
            <p:nvPr/>
          </p:nvSpPr>
          <p:spPr bwMode="auto">
            <a:xfrm>
              <a:off x="7884368" y="836712"/>
              <a:ext cx="1008112" cy="100811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6" name="Rectangle 50"/>
            <p:cNvSpPr>
              <a:spLocks noChangeArrowheads="1"/>
            </p:cNvSpPr>
            <p:nvPr/>
          </p:nvSpPr>
          <p:spPr bwMode="auto">
            <a:xfrm>
              <a:off x="7956376" y="908720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7" name="Rectangle 50"/>
            <p:cNvSpPr>
              <a:spLocks noChangeArrowheads="1"/>
            </p:cNvSpPr>
            <p:nvPr/>
          </p:nvSpPr>
          <p:spPr bwMode="auto">
            <a:xfrm>
              <a:off x="8460432" y="908720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8" name="Rectangle 50"/>
            <p:cNvSpPr>
              <a:spLocks noChangeArrowheads="1"/>
            </p:cNvSpPr>
            <p:nvPr/>
          </p:nvSpPr>
          <p:spPr bwMode="auto">
            <a:xfrm>
              <a:off x="7956376" y="1412776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9" name="Rectangle 50"/>
            <p:cNvSpPr>
              <a:spLocks noChangeArrowheads="1"/>
            </p:cNvSpPr>
            <p:nvPr/>
          </p:nvSpPr>
          <p:spPr bwMode="auto">
            <a:xfrm>
              <a:off x="8460432" y="1412776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0" name="正方形/長方形 19"/>
            <p:cNvSpPr/>
            <p:nvPr/>
          </p:nvSpPr>
          <p:spPr bwMode="auto">
            <a:xfrm>
              <a:off x="8316416" y="126876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21" name="直線コネクタ 20"/>
            <p:cNvCxnSpPr>
              <a:stCxn id="14" idx="1"/>
            </p:cNvCxnSpPr>
            <p:nvPr/>
          </p:nvCxnSpPr>
          <p:spPr bwMode="auto">
            <a:xfrm rot="10800000" flipH="1" flipV="1">
              <a:off x="7308303" y="1340197"/>
              <a:ext cx="1078979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線コネクタ 21"/>
            <p:cNvCxnSpPr/>
            <p:nvPr/>
          </p:nvCxnSpPr>
          <p:spPr bwMode="auto">
            <a:xfrm>
              <a:off x="7164288" y="1128733"/>
              <a:ext cx="214315" cy="21203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直線コネクタ 22"/>
            <p:cNvCxnSpPr/>
            <p:nvPr/>
          </p:nvCxnSpPr>
          <p:spPr bwMode="auto">
            <a:xfrm flipH="1">
              <a:off x="7382021" y="1128733"/>
              <a:ext cx="214315" cy="21203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直線コネクタ 23"/>
            <p:cNvCxnSpPr/>
            <p:nvPr/>
          </p:nvCxnSpPr>
          <p:spPr bwMode="auto">
            <a:xfrm rot="5400000">
              <a:off x="8171546" y="1125598"/>
              <a:ext cx="432048" cy="43034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直線コネクタ 24"/>
            <p:cNvCxnSpPr/>
            <p:nvPr/>
          </p:nvCxnSpPr>
          <p:spPr bwMode="auto">
            <a:xfrm rot="16200000" flipH="1">
              <a:off x="8171546" y="1125598"/>
              <a:ext cx="432048" cy="43034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7" name="Text Box 112"/>
          <p:cNvSpPr txBox="1">
            <a:spLocks noChangeArrowheads="1"/>
          </p:cNvSpPr>
          <p:nvPr/>
        </p:nvSpPr>
        <p:spPr bwMode="auto">
          <a:xfrm>
            <a:off x="1043608" y="3212976"/>
            <a:ext cx="2448272" cy="463846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4 chips (4-CPU)</a:t>
            </a:r>
            <a:endParaRPr lang="en-US" altLang="ja-JP" sz="2400" dirty="0">
              <a:latin typeface="+mj-lt"/>
              <a:ea typeface="ＭＳ Ｐゴシック" pitchFamily="50" charset="-128"/>
            </a:endParaRPr>
          </a:p>
        </p:txBody>
      </p:sp>
      <p:grpSp>
        <p:nvGrpSpPr>
          <p:cNvPr id="5" name="グループ化 69"/>
          <p:cNvGrpSpPr/>
          <p:nvPr/>
        </p:nvGrpSpPr>
        <p:grpSpPr>
          <a:xfrm>
            <a:off x="1259632" y="1484784"/>
            <a:ext cx="2016224" cy="288032"/>
            <a:chOff x="827584" y="1484784"/>
            <a:chExt cx="2016224" cy="288032"/>
          </a:xfrm>
        </p:grpSpPr>
        <p:sp>
          <p:nvSpPr>
            <p:cNvPr id="48" name="正方形/長方形 47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49" name="正方形/長方形 48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8" name="正方形/長方形 67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69" name="直線コネクタ 68"/>
            <p:cNvCxnSpPr/>
            <p:nvPr/>
          </p:nvCxnSpPr>
          <p:spPr bwMode="auto">
            <a:xfrm rot="10800000" flipH="1" flipV="1">
              <a:off x="1259632" y="1628800"/>
              <a:ext cx="1078979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グループ化 70"/>
          <p:cNvGrpSpPr/>
          <p:nvPr/>
        </p:nvGrpSpPr>
        <p:grpSpPr>
          <a:xfrm>
            <a:off x="1259632" y="2780928"/>
            <a:ext cx="2016224" cy="288032"/>
            <a:chOff x="827584" y="1484784"/>
            <a:chExt cx="2016224" cy="288032"/>
          </a:xfrm>
        </p:grpSpPr>
        <p:sp>
          <p:nvSpPr>
            <p:cNvPr id="72" name="正方形/長方形 71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73" name="正方形/長方形 72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4" name="正方形/長方形 73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75" name="直線コネクタ 74"/>
            <p:cNvCxnSpPr/>
            <p:nvPr/>
          </p:nvCxnSpPr>
          <p:spPr bwMode="auto">
            <a:xfrm rot="10800000" flipH="1" flipV="1">
              <a:off x="1259632" y="1628800"/>
              <a:ext cx="1078979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8" name="グループ化 75"/>
          <p:cNvGrpSpPr/>
          <p:nvPr/>
        </p:nvGrpSpPr>
        <p:grpSpPr>
          <a:xfrm>
            <a:off x="1259632" y="2348880"/>
            <a:ext cx="2016224" cy="288032"/>
            <a:chOff x="827584" y="1484784"/>
            <a:chExt cx="2016224" cy="288032"/>
          </a:xfrm>
        </p:grpSpPr>
        <p:sp>
          <p:nvSpPr>
            <p:cNvPr id="77" name="正方形/長方形 76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78" name="正方形/長方形 77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9" name="正方形/長方形 78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80" name="直線コネクタ 79"/>
            <p:cNvCxnSpPr/>
            <p:nvPr/>
          </p:nvCxnSpPr>
          <p:spPr bwMode="auto">
            <a:xfrm rot="10800000" flipH="1" flipV="1">
              <a:off x="1259632" y="1628800"/>
              <a:ext cx="1078979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グループ化 80"/>
          <p:cNvGrpSpPr/>
          <p:nvPr/>
        </p:nvGrpSpPr>
        <p:grpSpPr>
          <a:xfrm>
            <a:off x="1259632" y="1916832"/>
            <a:ext cx="2016224" cy="288032"/>
            <a:chOff x="827584" y="1484784"/>
            <a:chExt cx="2016224" cy="288032"/>
          </a:xfrm>
        </p:grpSpPr>
        <p:sp>
          <p:nvSpPr>
            <p:cNvPr id="82" name="正方形/長方形 81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3" name="正方形/長方形 82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84" name="正方形/長方形 83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85" name="直線コネクタ 84"/>
            <p:cNvCxnSpPr/>
            <p:nvPr/>
          </p:nvCxnSpPr>
          <p:spPr bwMode="auto">
            <a:xfrm rot="10800000" flipH="1" flipV="1">
              <a:off x="1259632" y="1628800"/>
              <a:ext cx="1078979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9" name="Text Box 47"/>
          <p:cNvSpPr txBox="1">
            <a:spLocks noChangeArrowheads="1"/>
          </p:cNvSpPr>
          <p:nvPr/>
        </p:nvSpPr>
        <p:spPr bwMode="auto">
          <a:xfrm>
            <a:off x="683568" y="1444774"/>
            <a:ext cx="575444" cy="400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dirty="0" smtClean="0"/>
              <a:t>3</a:t>
            </a:r>
            <a:endParaRPr lang="en-US" altLang="ja-JP" sz="2000" dirty="0">
              <a:latin typeface="+mn-lt"/>
            </a:endParaRPr>
          </a:p>
        </p:txBody>
      </p:sp>
      <p:sp>
        <p:nvSpPr>
          <p:cNvPr id="90" name="Text Box 112"/>
          <p:cNvSpPr txBox="1">
            <a:spLocks noChangeArrowheads="1"/>
          </p:cNvSpPr>
          <p:nvPr/>
        </p:nvSpPr>
        <p:spPr bwMode="auto">
          <a:xfrm>
            <a:off x="6444208" y="3212976"/>
            <a:ext cx="2448272" cy="463846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8 chips (8-CPU)</a:t>
            </a:r>
            <a:endParaRPr lang="en-US" altLang="ja-JP" sz="2400" dirty="0">
              <a:latin typeface="+mj-lt"/>
              <a:ea typeface="ＭＳ Ｐゴシック" pitchFamily="50" charset="-128"/>
            </a:endParaRPr>
          </a:p>
        </p:txBody>
      </p:sp>
      <p:grpSp>
        <p:nvGrpSpPr>
          <p:cNvPr id="30" name="グループ化 90"/>
          <p:cNvGrpSpPr/>
          <p:nvPr/>
        </p:nvGrpSpPr>
        <p:grpSpPr>
          <a:xfrm>
            <a:off x="6660232" y="1484784"/>
            <a:ext cx="2016224" cy="288032"/>
            <a:chOff x="827584" y="1484784"/>
            <a:chExt cx="2016224" cy="288032"/>
          </a:xfrm>
        </p:grpSpPr>
        <p:sp>
          <p:nvSpPr>
            <p:cNvPr id="92" name="正方形/長方形 91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3" name="正方形/長方形 92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94" name="正方形/長方形 93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95" name="直線コネクタ 94"/>
            <p:cNvCxnSpPr/>
            <p:nvPr/>
          </p:nvCxnSpPr>
          <p:spPr bwMode="auto">
            <a:xfrm rot="10800000" flipH="1" flipV="1">
              <a:off x="1259632" y="1628800"/>
              <a:ext cx="1078979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1" name="グループ化 95"/>
          <p:cNvGrpSpPr/>
          <p:nvPr/>
        </p:nvGrpSpPr>
        <p:grpSpPr>
          <a:xfrm>
            <a:off x="6660232" y="2780928"/>
            <a:ext cx="2016224" cy="288032"/>
            <a:chOff x="827584" y="1484784"/>
            <a:chExt cx="2016224" cy="288032"/>
          </a:xfrm>
        </p:grpSpPr>
        <p:sp>
          <p:nvSpPr>
            <p:cNvPr id="97" name="正方形/長方形 96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8" name="正方形/長方形 97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99" name="正方形/長方形 98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100" name="直線コネクタ 99"/>
            <p:cNvCxnSpPr/>
            <p:nvPr/>
          </p:nvCxnSpPr>
          <p:spPr bwMode="auto">
            <a:xfrm rot="10800000" flipH="1" flipV="1">
              <a:off x="1259632" y="1628800"/>
              <a:ext cx="1078979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27" name="グループ化 100"/>
          <p:cNvGrpSpPr/>
          <p:nvPr/>
        </p:nvGrpSpPr>
        <p:grpSpPr>
          <a:xfrm>
            <a:off x="6660232" y="2348880"/>
            <a:ext cx="2016224" cy="288032"/>
            <a:chOff x="827584" y="1484784"/>
            <a:chExt cx="2016224" cy="288032"/>
          </a:xfrm>
        </p:grpSpPr>
        <p:sp>
          <p:nvSpPr>
            <p:cNvPr id="102" name="正方形/長方形 101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03" name="正方形/長方形 102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04" name="正方形/長方形 103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105" name="直線コネクタ 104"/>
            <p:cNvCxnSpPr/>
            <p:nvPr/>
          </p:nvCxnSpPr>
          <p:spPr bwMode="auto">
            <a:xfrm rot="10800000" flipH="1" flipV="1">
              <a:off x="1259632" y="1628800"/>
              <a:ext cx="1078979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1" name="Text Box 47"/>
          <p:cNvSpPr txBox="1">
            <a:spLocks noChangeArrowheads="1"/>
          </p:cNvSpPr>
          <p:nvPr/>
        </p:nvSpPr>
        <p:spPr bwMode="auto">
          <a:xfrm>
            <a:off x="683568" y="1876822"/>
            <a:ext cx="575444" cy="400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dirty="0" smtClean="0"/>
              <a:t>2</a:t>
            </a:r>
            <a:endParaRPr lang="en-US" altLang="ja-JP" sz="2000" dirty="0">
              <a:latin typeface="+mn-lt"/>
            </a:endParaRPr>
          </a:p>
        </p:txBody>
      </p:sp>
      <p:sp>
        <p:nvSpPr>
          <p:cNvPr id="112" name="Text Box 47"/>
          <p:cNvSpPr txBox="1">
            <a:spLocks noChangeArrowheads="1"/>
          </p:cNvSpPr>
          <p:nvPr/>
        </p:nvSpPr>
        <p:spPr bwMode="auto">
          <a:xfrm>
            <a:off x="683568" y="2308870"/>
            <a:ext cx="575444" cy="400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dirty="0" smtClean="0"/>
              <a:t>1</a:t>
            </a:r>
            <a:endParaRPr lang="en-US" altLang="ja-JP" sz="2000" dirty="0">
              <a:latin typeface="+mn-lt"/>
            </a:endParaRPr>
          </a:p>
        </p:txBody>
      </p:sp>
      <p:sp>
        <p:nvSpPr>
          <p:cNvPr id="113" name="Text Box 47"/>
          <p:cNvSpPr txBox="1">
            <a:spLocks noChangeArrowheads="1"/>
          </p:cNvSpPr>
          <p:nvPr/>
        </p:nvSpPr>
        <p:spPr bwMode="auto">
          <a:xfrm>
            <a:off x="683568" y="2740918"/>
            <a:ext cx="575444" cy="400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dirty="0" smtClean="0"/>
              <a:t>0</a:t>
            </a:r>
            <a:endParaRPr lang="en-US" altLang="ja-JP" sz="2000" dirty="0">
              <a:latin typeface="+mn-lt"/>
            </a:endParaRPr>
          </a:p>
        </p:txBody>
      </p:sp>
      <p:cxnSp>
        <p:nvCxnSpPr>
          <p:cNvPr id="119" name="直線コネクタ 118"/>
          <p:cNvCxnSpPr/>
          <p:nvPr/>
        </p:nvCxnSpPr>
        <p:spPr bwMode="auto">
          <a:xfrm rot="5400000">
            <a:off x="7452320" y="2060848"/>
            <a:ext cx="432048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直線コネクタ 120"/>
          <p:cNvCxnSpPr/>
          <p:nvPr/>
        </p:nvCxnSpPr>
        <p:spPr bwMode="auto">
          <a:xfrm flipV="1">
            <a:off x="3275856" y="1844824"/>
            <a:ext cx="792088" cy="72008"/>
          </a:xfrm>
          <a:prstGeom prst="line">
            <a:avLst/>
          </a:prstGeom>
          <a:noFill/>
          <a:ln w="25400" cap="flat" cmpd="sng" algn="ctr">
            <a:solidFill>
              <a:schemeClr val="accent6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直線コネクタ 121"/>
          <p:cNvCxnSpPr/>
          <p:nvPr/>
        </p:nvCxnSpPr>
        <p:spPr bwMode="auto">
          <a:xfrm>
            <a:off x="3275856" y="2204864"/>
            <a:ext cx="792088" cy="648072"/>
          </a:xfrm>
          <a:prstGeom prst="line">
            <a:avLst/>
          </a:prstGeom>
          <a:noFill/>
          <a:ln w="25400" cap="flat" cmpd="sng" algn="ctr">
            <a:solidFill>
              <a:schemeClr val="accent6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24" name="Text Box 47"/>
          <p:cNvSpPr txBox="1">
            <a:spLocks noChangeArrowheads="1"/>
          </p:cNvSpPr>
          <p:nvPr/>
        </p:nvSpPr>
        <p:spPr bwMode="auto">
          <a:xfrm>
            <a:off x="4067944" y="2956942"/>
            <a:ext cx="756084" cy="40011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b="1" dirty="0" smtClean="0"/>
              <a:t>CPU</a:t>
            </a:r>
            <a:endParaRPr lang="en-US" altLang="ja-JP" sz="2000" b="1" dirty="0">
              <a:latin typeface="+mn-lt"/>
            </a:endParaRPr>
          </a:p>
        </p:txBody>
      </p:sp>
      <p:sp>
        <p:nvSpPr>
          <p:cNvPr id="125" name="Text Box 47"/>
          <p:cNvSpPr txBox="1">
            <a:spLocks noChangeArrowheads="1"/>
          </p:cNvSpPr>
          <p:nvPr/>
        </p:nvSpPr>
        <p:spPr bwMode="auto">
          <a:xfrm>
            <a:off x="4932040" y="2956882"/>
            <a:ext cx="1512168" cy="40011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b="1" dirty="0" smtClean="0"/>
              <a:t>L2$ banks</a:t>
            </a:r>
            <a:endParaRPr lang="en-US" altLang="ja-JP" sz="2000" b="1" dirty="0">
              <a:latin typeface="+mn-lt"/>
            </a:endParaRPr>
          </a:p>
        </p:txBody>
      </p:sp>
      <p:sp>
        <p:nvSpPr>
          <p:cNvPr id="126" name="Text Box 47"/>
          <p:cNvSpPr txBox="1">
            <a:spLocks noChangeArrowheads="1"/>
          </p:cNvSpPr>
          <p:nvPr/>
        </p:nvSpPr>
        <p:spPr bwMode="auto">
          <a:xfrm>
            <a:off x="8677076" y="1444774"/>
            <a:ext cx="575444" cy="400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dirty="0" smtClean="0"/>
              <a:t>7</a:t>
            </a:r>
            <a:endParaRPr lang="en-US" altLang="ja-JP" sz="2000" dirty="0">
              <a:latin typeface="+mn-lt"/>
            </a:endParaRPr>
          </a:p>
        </p:txBody>
      </p:sp>
      <p:sp>
        <p:nvSpPr>
          <p:cNvPr id="128" name="Text Box 47"/>
          <p:cNvSpPr txBox="1">
            <a:spLocks noChangeArrowheads="1"/>
          </p:cNvSpPr>
          <p:nvPr/>
        </p:nvSpPr>
        <p:spPr bwMode="auto">
          <a:xfrm>
            <a:off x="8677076" y="2308870"/>
            <a:ext cx="575444" cy="400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dirty="0" smtClean="0"/>
              <a:t>1</a:t>
            </a:r>
            <a:endParaRPr lang="en-US" altLang="ja-JP" sz="2000" dirty="0">
              <a:latin typeface="+mn-lt"/>
            </a:endParaRPr>
          </a:p>
        </p:txBody>
      </p:sp>
      <p:sp>
        <p:nvSpPr>
          <p:cNvPr id="129" name="Text Box 47"/>
          <p:cNvSpPr txBox="1">
            <a:spLocks noChangeArrowheads="1"/>
          </p:cNvSpPr>
          <p:nvPr/>
        </p:nvSpPr>
        <p:spPr bwMode="auto">
          <a:xfrm>
            <a:off x="8677076" y="2740918"/>
            <a:ext cx="575444" cy="400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dirty="0" smtClean="0"/>
              <a:t>0</a:t>
            </a:r>
            <a:endParaRPr lang="en-US" altLang="ja-JP" sz="2000" dirty="0">
              <a:latin typeface="+mn-lt"/>
            </a:endParaRPr>
          </a:p>
        </p:txBody>
      </p:sp>
      <p:graphicFrame>
        <p:nvGraphicFramePr>
          <p:cNvPr id="155" name="表 154"/>
          <p:cNvGraphicFramePr>
            <a:graphicFrameLocks noGrp="1"/>
          </p:cNvGraphicFramePr>
          <p:nvPr/>
        </p:nvGraphicFramePr>
        <p:xfrm>
          <a:off x="323528" y="4400128"/>
          <a:ext cx="3816424" cy="1981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49561"/>
                <a:gridCol w="1766863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/>
                        <a:t># of chips</a:t>
                      </a:r>
                      <a:endParaRPr kumimoji="1" lang="ja-JP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/>
                        <a:t>4 / 8</a:t>
                      </a:r>
                      <a:endParaRPr kumimoji="1" lang="ja-JP" alt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/>
                        <a:t># of CPUs</a:t>
                      </a:r>
                      <a:endParaRPr kumimoji="1" lang="ja-JP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/>
                        <a:t>4 / 8</a:t>
                      </a:r>
                      <a:endParaRPr kumimoji="1" lang="ja-JP" alt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/>
                        <a:t># of routers</a:t>
                      </a:r>
                      <a:endParaRPr kumimoji="1" lang="ja-JP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/>
                        <a:t>8 / 16</a:t>
                      </a:r>
                      <a:endParaRPr kumimoji="1" lang="ja-JP" alt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/>
                        <a:t># of L2$ banks</a:t>
                      </a:r>
                      <a:endParaRPr kumimoji="1" lang="ja-JP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/>
                        <a:t>16 / 32</a:t>
                      </a:r>
                      <a:endParaRPr kumimoji="1" lang="ja-JP" alt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/>
                        <a:t>Packet</a:t>
                      </a:r>
                      <a:r>
                        <a:rPr kumimoji="1" lang="en-US" altLang="ja-JP" sz="2000" b="0" baseline="0" dirty="0" smtClean="0"/>
                        <a:t> sizes</a:t>
                      </a:r>
                      <a:endParaRPr kumimoji="1" lang="ja-JP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/>
                        <a:t>1</a:t>
                      </a:r>
                      <a:r>
                        <a:rPr kumimoji="1" lang="en-US" altLang="ja-JP" sz="2000" b="0" baseline="0" dirty="0" smtClean="0"/>
                        <a:t> or  5 flits</a:t>
                      </a:r>
                      <a:endParaRPr kumimoji="1" lang="ja-JP" altLang="en-US" sz="20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3" name="テキスト ボックス 162"/>
          <p:cNvSpPr txBox="1"/>
          <p:nvPr/>
        </p:nvSpPr>
        <p:spPr>
          <a:xfrm>
            <a:off x="35496" y="3933056"/>
            <a:ext cx="45159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/>
              <a:t>Table 1: Architectural parameters</a:t>
            </a:r>
            <a:endParaRPr kumimoji="1" lang="ja-JP" altLang="en-US" sz="2000" b="1" dirty="0"/>
          </a:p>
        </p:txBody>
      </p:sp>
      <p:graphicFrame>
        <p:nvGraphicFramePr>
          <p:cNvPr id="167" name="表 166"/>
          <p:cNvGraphicFramePr>
            <a:graphicFrameLocks noGrp="1"/>
          </p:cNvGraphicFramePr>
          <p:nvPr/>
        </p:nvGraphicFramePr>
        <p:xfrm>
          <a:off x="4808548" y="4437112"/>
          <a:ext cx="4083932" cy="1493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63652"/>
                <a:gridCol w="252028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/>
                        <a:t>OS</a:t>
                      </a:r>
                      <a:endParaRPr kumimoji="1" lang="ja-JP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/>
                        <a:t>Sun Solaris</a:t>
                      </a:r>
                      <a:r>
                        <a:rPr kumimoji="1" lang="en-US" altLang="ja-JP" sz="2000" b="0" baseline="0" dirty="0" smtClean="0"/>
                        <a:t> 9</a:t>
                      </a:r>
                      <a:endParaRPr kumimoji="1" lang="ja-JP" alt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/>
                        <a:t>Compiler</a:t>
                      </a:r>
                      <a:endParaRPr kumimoji="1" lang="ja-JP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0" baseline="0" dirty="0" smtClean="0"/>
                        <a:t>Sun Studio 12</a:t>
                      </a:r>
                      <a:endParaRPr kumimoji="1" lang="ja-JP" alt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/>
                        <a:t>Application</a:t>
                      </a:r>
                      <a:endParaRPr kumimoji="1" lang="ja-JP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/>
                        <a:t>NAS</a:t>
                      </a:r>
                      <a:r>
                        <a:rPr kumimoji="1" lang="en-US" altLang="ja-JP" sz="2000" b="0" baseline="0" dirty="0" smtClean="0"/>
                        <a:t> Parallel Bench</a:t>
                      </a:r>
                    </a:p>
                    <a:p>
                      <a:r>
                        <a:rPr kumimoji="1" lang="en-US" altLang="ja-JP" sz="2000" b="0" baseline="0" dirty="0" smtClean="0"/>
                        <a:t>(</a:t>
                      </a:r>
                      <a:r>
                        <a:rPr kumimoji="1" lang="en-US" altLang="ja-JP" sz="2000" b="0" baseline="0" dirty="0" err="1" smtClean="0"/>
                        <a:t>OpenMP</a:t>
                      </a:r>
                      <a:r>
                        <a:rPr kumimoji="1" lang="en-US" altLang="ja-JP" sz="2000" b="0" baseline="0" dirty="0" smtClean="0"/>
                        <a:t> </a:t>
                      </a:r>
                      <a:r>
                        <a:rPr kumimoji="1" lang="en-US" altLang="ja-JP" sz="2000" b="0" baseline="0" dirty="0" err="1" smtClean="0"/>
                        <a:t>ver</a:t>
                      </a:r>
                      <a:r>
                        <a:rPr kumimoji="1" lang="en-US" altLang="ja-JP" sz="2000" b="0" baseline="0" dirty="0" smtClean="0"/>
                        <a:t>)</a:t>
                      </a:r>
                      <a:endParaRPr kumimoji="1" lang="ja-JP" altLang="en-US" sz="20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1" name="テキスト ボックス 170"/>
          <p:cNvSpPr txBox="1"/>
          <p:nvPr/>
        </p:nvSpPr>
        <p:spPr>
          <a:xfrm>
            <a:off x="4759491" y="3933056"/>
            <a:ext cx="42049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/>
              <a:t>Table 2: Software environments</a:t>
            </a:r>
            <a:endParaRPr kumimoji="1" lang="ja-JP" altLang="en-US" sz="2000" b="1" dirty="0"/>
          </a:p>
        </p:txBody>
      </p:sp>
      <p:sp>
        <p:nvSpPr>
          <p:cNvPr id="172" name="正方形/長方形 171"/>
          <p:cNvSpPr/>
          <p:nvPr/>
        </p:nvSpPr>
        <p:spPr>
          <a:xfrm>
            <a:off x="5508104" y="6167045"/>
            <a:ext cx="3240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dirty="0" smtClean="0">
                <a:ea typeface="ＭＳ Ｐゴシック" pitchFamily="50" charset="-128"/>
              </a:rPr>
              <a:t>BT, CG, DC, EP, FT, IS, LU, MG, SP, UA (Total 10)</a:t>
            </a:r>
            <a:endParaRPr lang="en-US" altLang="ja-JP" dirty="0">
              <a:ea typeface="ＭＳ Ｐゴシック" pitchFamily="50" charset="-128"/>
            </a:endParaRPr>
          </a:p>
        </p:txBody>
      </p:sp>
      <p:cxnSp>
        <p:nvCxnSpPr>
          <p:cNvPr id="175" name="直線矢印コネクタ 174"/>
          <p:cNvCxnSpPr/>
          <p:nvPr/>
        </p:nvCxnSpPr>
        <p:spPr bwMode="auto">
          <a:xfrm rot="5400000" flipH="1" flipV="1">
            <a:off x="6012160" y="5733256"/>
            <a:ext cx="504056" cy="360040"/>
          </a:xfrm>
          <a:prstGeom prst="straightConnector1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5" name="正方形/長方形 184"/>
          <p:cNvSpPr/>
          <p:nvPr/>
        </p:nvSpPr>
        <p:spPr>
          <a:xfrm>
            <a:off x="251520" y="6444044"/>
            <a:ext cx="3744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dirty="0" smtClean="0">
                <a:ea typeface="ＭＳ Ｐゴシック" pitchFamily="50" charset="-128"/>
              </a:rPr>
              <a:t>For more detail, refer the paper</a:t>
            </a:r>
            <a:endParaRPr lang="en-US" altLang="ja-JP" dirty="0"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Evaluations: </a:t>
            </a:r>
            <a:r>
              <a:rPr lang="en-US" altLang="ja-JP" sz="3200" dirty="0" smtClean="0"/>
              <a:t>Simulation environments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836712"/>
            <a:ext cx="8915400" cy="5638800"/>
          </a:xfrm>
        </p:spPr>
        <p:txBody>
          <a:bodyPr/>
          <a:lstStyle/>
          <a:p>
            <a:r>
              <a:rPr lang="en-US" altLang="ja-JP" dirty="0" smtClean="0"/>
              <a:t>Two network sizes are simulated by GEMS/</a:t>
            </a:r>
            <a:r>
              <a:rPr lang="en-US" altLang="ja-JP" dirty="0" err="1" smtClean="0"/>
              <a:t>Simics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Three communication schemes are compared</a:t>
            </a:r>
            <a:endParaRPr kumimoji="1" lang="ja-JP" altLang="en-US" dirty="0"/>
          </a:p>
        </p:txBody>
      </p:sp>
      <p:sp>
        <p:nvSpPr>
          <p:cNvPr id="6" name="Text Box 112"/>
          <p:cNvSpPr txBox="1">
            <a:spLocks noChangeArrowheads="1"/>
          </p:cNvSpPr>
          <p:nvPr/>
        </p:nvSpPr>
        <p:spPr bwMode="auto">
          <a:xfrm>
            <a:off x="467544" y="6381328"/>
            <a:ext cx="2448272" cy="463846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Ring + VC flow</a:t>
            </a:r>
            <a:endParaRPr lang="en-US" altLang="ja-JP" sz="2400" dirty="0">
              <a:latin typeface="+mj-lt"/>
              <a:ea typeface="ＭＳ Ｐゴシック" pitchFamily="50" charset="-128"/>
            </a:endParaRPr>
          </a:p>
        </p:txBody>
      </p:sp>
      <p:sp>
        <p:nvSpPr>
          <p:cNvPr id="7" name="Text Box 112"/>
          <p:cNvSpPr txBox="1">
            <a:spLocks noChangeArrowheads="1"/>
          </p:cNvSpPr>
          <p:nvPr/>
        </p:nvSpPr>
        <p:spPr bwMode="auto">
          <a:xfrm>
            <a:off x="3635896" y="6381328"/>
            <a:ext cx="2808312" cy="463846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Ring + Bubble flow</a:t>
            </a:r>
            <a:endParaRPr lang="en-US" altLang="ja-JP" sz="2400" dirty="0">
              <a:latin typeface="+mj-lt"/>
              <a:ea typeface="ＭＳ Ｐゴシック" pitchFamily="50" charset="-128"/>
            </a:endParaRPr>
          </a:p>
        </p:txBody>
      </p:sp>
      <p:sp>
        <p:nvSpPr>
          <p:cNvPr id="8" name="Text Box 112"/>
          <p:cNvSpPr txBox="1">
            <a:spLocks noChangeArrowheads="1"/>
          </p:cNvSpPr>
          <p:nvPr/>
        </p:nvSpPr>
        <p:spPr bwMode="auto">
          <a:xfrm>
            <a:off x="6804248" y="6381328"/>
            <a:ext cx="2232248" cy="463846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Vertical bus</a:t>
            </a:r>
            <a:endParaRPr lang="en-US" altLang="ja-JP" sz="2400" dirty="0">
              <a:latin typeface="+mj-lt"/>
              <a:ea typeface="ＭＳ Ｐゴシック" pitchFamily="50" charset="-128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4067944" y="1844824"/>
            <a:ext cx="2016224" cy="1008112"/>
            <a:chOff x="6876256" y="836712"/>
            <a:chExt cx="2016224" cy="1008112"/>
          </a:xfrm>
        </p:grpSpPr>
        <p:sp>
          <p:nvSpPr>
            <p:cNvPr id="9" name="正方形/長方形 8"/>
            <p:cNvSpPr/>
            <p:nvPr/>
          </p:nvSpPr>
          <p:spPr bwMode="auto">
            <a:xfrm>
              <a:off x="6876256" y="908720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6876256" y="836712"/>
              <a:ext cx="1008112" cy="100811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1" name="Rectangle 50"/>
            <p:cNvSpPr>
              <a:spLocks noChangeArrowheads="1"/>
            </p:cNvSpPr>
            <p:nvPr/>
          </p:nvSpPr>
          <p:spPr bwMode="auto">
            <a:xfrm>
              <a:off x="6948264" y="908720"/>
              <a:ext cx="864096" cy="864096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2" name="Rectangle 50"/>
            <p:cNvSpPr>
              <a:spLocks noChangeArrowheads="1"/>
            </p:cNvSpPr>
            <p:nvPr/>
          </p:nvSpPr>
          <p:spPr bwMode="auto">
            <a:xfrm>
              <a:off x="7443489" y="983010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3" name="Rectangle 50"/>
            <p:cNvSpPr>
              <a:spLocks noChangeArrowheads="1"/>
            </p:cNvSpPr>
            <p:nvPr/>
          </p:nvSpPr>
          <p:spPr bwMode="auto">
            <a:xfrm>
              <a:off x="7020272" y="983010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4" name="正方形/長方形 13"/>
            <p:cNvSpPr/>
            <p:nvPr/>
          </p:nvSpPr>
          <p:spPr bwMode="auto">
            <a:xfrm>
              <a:off x="7308304" y="126876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5" name="正方形/長方形 14"/>
            <p:cNvSpPr/>
            <p:nvPr/>
          </p:nvSpPr>
          <p:spPr bwMode="auto">
            <a:xfrm>
              <a:off x="7884368" y="836712"/>
              <a:ext cx="1008112" cy="100811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6" name="Rectangle 50"/>
            <p:cNvSpPr>
              <a:spLocks noChangeArrowheads="1"/>
            </p:cNvSpPr>
            <p:nvPr/>
          </p:nvSpPr>
          <p:spPr bwMode="auto">
            <a:xfrm>
              <a:off x="7956376" y="908720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7" name="Rectangle 50"/>
            <p:cNvSpPr>
              <a:spLocks noChangeArrowheads="1"/>
            </p:cNvSpPr>
            <p:nvPr/>
          </p:nvSpPr>
          <p:spPr bwMode="auto">
            <a:xfrm>
              <a:off x="8460432" y="908720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8" name="Rectangle 50"/>
            <p:cNvSpPr>
              <a:spLocks noChangeArrowheads="1"/>
            </p:cNvSpPr>
            <p:nvPr/>
          </p:nvSpPr>
          <p:spPr bwMode="auto">
            <a:xfrm>
              <a:off x="7956376" y="1412776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9" name="Rectangle 50"/>
            <p:cNvSpPr>
              <a:spLocks noChangeArrowheads="1"/>
            </p:cNvSpPr>
            <p:nvPr/>
          </p:nvSpPr>
          <p:spPr bwMode="auto">
            <a:xfrm>
              <a:off x="8460432" y="1412776"/>
              <a:ext cx="360040" cy="36004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0" name="正方形/長方形 19"/>
            <p:cNvSpPr/>
            <p:nvPr/>
          </p:nvSpPr>
          <p:spPr bwMode="auto">
            <a:xfrm>
              <a:off x="8316416" y="126876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21" name="直線コネクタ 20"/>
            <p:cNvCxnSpPr>
              <a:stCxn id="14" idx="1"/>
            </p:cNvCxnSpPr>
            <p:nvPr/>
          </p:nvCxnSpPr>
          <p:spPr bwMode="auto">
            <a:xfrm rot="10800000" flipH="1" flipV="1">
              <a:off x="7308303" y="1340197"/>
              <a:ext cx="1078979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線コネクタ 21"/>
            <p:cNvCxnSpPr/>
            <p:nvPr/>
          </p:nvCxnSpPr>
          <p:spPr bwMode="auto">
            <a:xfrm>
              <a:off x="7164288" y="1128733"/>
              <a:ext cx="214315" cy="21203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直線コネクタ 22"/>
            <p:cNvCxnSpPr/>
            <p:nvPr/>
          </p:nvCxnSpPr>
          <p:spPr bwMode="auto">
            <a:xfrm flipH="1">
              <a:off x="7382021" y="1128733"/>
              <a:ext cx="214315" cy="21203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直線コネクタ 23"/>
            <p:cNvCxnSpPr/>
            <p:nvPr/>
          </p:nvCxnSpPr>
          <p:spPr bwMode="auto">
            <a:xfrm rot="5400000">
              <a:off x="8171546" y="1125598"/>
              <a:ext cx="432048" cy="43034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直線コネクタ 24"/>
            <p:cNvCxnSpPr/>
            <p:nvPr/>
          </p:nvCxnSpPr>
          <p:spPr bwMode="auto">
            <a:xfrm rot="16200000" flipH="1">
              <a:off x="8171546" y="1125598"/>
              <a:ext cx="432048" cy="43034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7" name="Text Box 112"/>
          <p:cNvSpPr txBox="1">
            <a:spLocks noChangeArrowheads="1"/>
          </p:cNvSpPr>
          <p:nvPr/>
        </p:nvSpPr>
        <p:spPr bwMode="auto">
          <a:xfrm>
            <a:off x="1043608" y="3212976"/>
            <a:ext cx="2448272" cy="463846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4 chips (4-CPU)</a:t>
            </a:r>
            <a:endParaRPr lang="en-US" altLang="ja-JP" sz="2400" dirty="0">
              <a:latin typeface="+mj-lt"/>
              <a:ea typeface="ＭＳ Ｐゴシック" pitchFamily="50" charset="-128"/>
            </a:endParaRPr>
          </a:p>
        </p:txBody>
      </p:sp>
      <p:grpSp>
        <p:nvGrpSpPr>
          <p:cNvPr id="70" name="グループ化 69"/>
          <p:cNvGrpSpPr/>
          <p:nvPr/>
        </p:nvGrpSpPr>
        <p:grpSpPr>
          <a:xfrm>
            <a:off x="1259632" y="1484784"/>
            <a:ext cx="2016224" cy="288032"/>
            <a:chOff x="827584" y="1484784"/>
            <a:chExt cx="2016224" cy="288032"/>
          </a:xfrm>
        </p:grpSpPr>
        <p:sp>
          <p:nvSpPr>
            <p:cNvPr id="48" name="正方形/長方形 47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49" name="正方形/長方形 48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68" name="正方形/長方形 67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69" name="直線コネクタ 68"/>
            <p:cNvCxnSpPr/>
            <p:nvPr/>
          </p:nvCxnSpPr>
          <p:spPr bwMode="auto">
            <a:xfrm rot="10800000" flipH="1" flipV="1">
              <a:off x="1259632" y="1628800"/>
              <a:ext cx="1078979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1" name="グループ化 70"/>
          <p:cNvGrpSpPr/>
          <p:nvPr/>
        </p:nvGrpSpPr>
        <p:grpSpPr>
          <a:xfrm>
            <a:off x="1259632" y="2780928"/>
            <a:ext cx="2016224" cy="288032"/>
            <a:chOff x="827584" y="1484784"/>
            <a:chExt cx="2016224" cy="288032"/>
          </a:xfrm>
        </p:grpSpPr>
        <p:sp>
          <p:nvSpPr>
            <p:cNvPr id="72" name="正方形/長方形 71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73" name="正方形/長方形 72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4" name="正方形/長方形 73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75" name="直線コネクタ 74"/>
            <p:cNvCxnSpPr/>
            <p:nvPr/>
          </p:nvCxnSpPr>
          <p:spPr bwMode="auto">
            <a:xfrm rot="10800000" flipH="1" flipV="1">
              <a:off x="1259632" y="1628800"/>
              <a:ext cx="1078979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6" name="グループ化 75"/>
          <p:cNvGrpSpPr/>
          <p:nvPr/>
        </p:nvGrpSpPr>
        <p:grpSpPr>
          <a:xfrm>
            <a:off x="1259632" y="2348880"/>
            <a:ext cx="2016224" cy="288032"/>
            <a:chOff x="827584" y="1484784"/>
            <a:chExt cx="2016224" cy="288032"/>
          </a:xfrm>
        </p:grpSpPr>
        <p:sp>
          <p:nvSpPr>
            <p:cNvPr id="77" name="正方形/長方形 76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78" name="正方形/長方形 77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9" name="正方形/長方形 78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80" name="直線コネクタ 79"/>
            <p:cNvCxnSpPr/>
            <p:nvPr/>
          </p:nvCxnSpPr>
          <p:spPr bwMode="auto">
            <a:xfrm rot="10800000" flipH="1" flipV="1">
              <a:off x="1259632" y="1628800"/>
              <a:ext cx="1078979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1" name="グループ化 80"/>
          <p:cNvGrpSpPr/>
          <p:nvPr/>
        </p:nvGrpSpPr>
        <p:grpSpPr>
          <a:xfrm>
            <a:off x="1259632" y="1916832"/>
            <a:ext cx="2016224" cy="288032"/>
            <a:chOff x="827584" y="1484784"/>
            <a:chExt cx="2016224" cy="288032"/>
          </a:xfrm>
        </p:grpSpPr>
        <p:sp>
          <p:nvSpPr>
            <p:cNvPr id="82" name="正方形/長方形 81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3" name="正方形/長方形 82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84" name="正方形/長方形 83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85" name="直線コネクタ 84"/>
            <p:cNvCxnSpPr/>
            <p:nvPr/>
          </p:nvCxnSpPr>
          <p:spPr bwMode="auto">
            <a:xfrm rot="10800000" flipH="1" flipV="1">
              <a:off x="1259632" y="1628800"/>
              <a:ext cx="1078979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9" name="Text Box 47"/>
          <p:cNvSpPr txBox="1">
            <a:spLocks noChangeArrowheads="1"/>
          </p:cNvSpPr>
          <p:nvPr/>
        </p:nvSpPr>
        <p:spPr bwMode="auto">
          <a:xfrm>
            <a:off x="683568" y="1444774"/>
            <a:ext cx="575444" cy="400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dirty="0" smtClean="0"/>
              <a:t>3</a:t>
            </a:r>
            <a:endParaRPr lang="en-US" altLang="ja-JP" sz="2000" dirty="0">
              <a:latin typeface="+mn-lt"/>
            </a:endParaRPr>
          </a:p>
        </p:txBody>
      </p:sp>
      <p:sp>
        <p:nvSpPr>
          <p:cNvPr id="90" name="Text Box 112"/>
          <p:cNvSpPr txBox="1">
            <a:spLocks noChangeArrowheads="1"/>
          </p:cNvSpPr>
          <p:nvPr/>
        </p:nvSpPr>
        <p:spPr bwMode="auto">
          <a:xfrm>
            <a:off x="6444208" y="3212976"/>
            <a:ext cx="2448272" cy="463846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8 chips (8-CPU)</a:t>
            </a:r>
            <a:endParaRPr lang="en-US" altLang="ja-JP" sz="2400" dirty="0">
              <a:latin typeface="+mj-lt"/>
              <a:ea typeface="ＭＳ Ｐゴシック" pitchFamily="50" charset="-128"/>
            </a:endParaRPr>
          </a:p>
        </p:txBody>
      </p:sp>
      <p:grpSp>
        <p:nvGrpSpPr>
          <p:cNvPr id="91" name="グループ化 90"/>
          <p:cNvGrpSpPr/>
          <p:nvPr/>
        </p:nvGrpSpPr>
        <p:grpSpPr>
          <a:xfrm>
            <a:off x="6660232" y="1484784"/>
            <a:ext cx="2016224" cy="288032"/>
            <a:chOff x="827584" y="1484784"/>
            <a:chExt cx="2016224" cy="288032"/>
          </a:xfrm>
        </p:grpSpPr>
        <p:sp>
          <p:nvSpPr>
            <p:cNvPr id="92" name="正方形/長方形 91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3" name="正方形/長方形 92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94" name="正方形/長方形 93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95" name="直線コネクタ 94"/>
            <p:cNvCxnSpPr/>
            <p:nvPr/>
          </p:nvCxnSpPr>
          <p:spPr bwMode="auto">
            <a:xfrm rot="10800000" flipH="1" flipV="1">
              <a:off x="1259632" y="1628800"/>
              <a:ext cx="1078979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6" name="グループ化 95"/>
          <p:cNvGrpSpPr/>
          <p:nvPr/>
        </p:nvGrpSpPr>
        <p:grpSpPr>
          <a:xfrm>
            <a:off x="6660232" y="2780928"/>
            <a:ext cx="2016224" cy="288032"/>
            <a:chOff x="827584" y="1484784"/>
            <a:chExt cx="2016224" cy="288032"/>
          </a:xfrm>
        </p:grpSpPr>
        <p:sp>
          <p:nvSpPr>
            <p:cNvPr id="97" name="正方形/長方形 96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8" name="正方形/長方形 97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99" name="正方形/長方形 98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100" name="直線コネクタ 99"/>
            <p:cNvCxnSpPr/>
            <p:nvPr/>
          </p:nvCxnSpPr>
          <p:spPr bwMode="auto">
            <a:xfrm rot="10800000" flipH="1" flipV="1">
              <a:off x="1259632" y="1628800"/>
              <a:ext cx="1078979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1" name="グループ化 100"/>
          <p:cNvGrpSpPr/>
          <p:nvPr/>
        </p:nvGrpSpPr>
        <p:grpSpPr>
          <a:xfrm>
            <a:off x="6660232" y="2348880"/>
            <a:ext cx="2016224" cy="288032"/>
            <a:chOff x="827584" y="1484784"/>
            <a:chExt cx="2016224" cy="288032"/>
          </a:xfrm>
        </p:grpSpPr>
        <p:sp>
          <p:nvSpPr>
            <p:cNvPr id="102" name="正方形/長方形 101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03" name="正方形/長方形 102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04" name="正方形/長方形 103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105" name="直線コネクタ 104"/>
            <p:cNvCxnSpPr/>
            <p:nvPr/>
          </p:nvCxnSpPr>
          <p:spPr bwMode="auto">
            <a:xfrm rot="10800000" flipH="1" flipV="1">
              <a:off x="1259632" y="1628800"/>
              <a:ext cx="1078979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1" name="Text Box 47"/>
          <p:cNvSpPr txBox="1">
            <a:spLocks noChangeArrowheads="1"/>
          </p:cNvSpPr>
          <p:nvPr/>
        </p:nvSpPr>
        <p:spPr bwMode="auto">
          <a:xfrm>
            <a:off x="683568" y="1876822"/>
            <a:ext cx="575444" cy="400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dirty="0" smtClean="0"/>
              <a:t>2</a:t>
            </a:r>
            <a:endParaRPr lang="en-US" altLang="ja-JP" sz="2000" dirty="0">
              <a:latin typeface="+mn-lt"/>
            </a:endParaRPr>
          </a:p>
        </p:txBody>
      </p:sp>
      <p:sp>
        <p:nvSpPr>
          <p:cNvPr id="112" name="Text Box 47"/>
          <p:cNvSpPr txBox="1">
            <a:spLocks noChangeArrowheads="1"/>
          </p:cNvSpPr>
          <p:nvPr/>
        </p:nvSpPr>
        <p:spPr bwMode="auto">
          <a:xfrm>
            <a:off x="683568" y="2308870"/>
            <a:ext cx="575444" cy="400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dirty="0" smtClean="0"/>
              <a:t>1</a:t>
            </a:r>
            <a:endParaRPr lang="en-US" altLang="ja-JP" sz="2000" dirty="0">
              <a:latin typeface="+mn-lt"/>
            </a:endParaRPr>
          </a:p>
        </p:txBody>
      </p:sp>
      <p:sp>
        <p:nvSpPr>
          <p:cNvPr id="113" name="Text Box 47"/>
          <p:cNvSpPr txBox="1">
            <a:spLocks noChangeArrowheads="1"/>
          </p:cNvSpPr>
          <p:nvPr/>
        </p:nvSpPr>
        <p:spPr bwMode="auto">
          <a:xfrm>
            <a:off x="683568" y="2740918"/>
            <a:ext cx="575444" cy="400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dirty="0" smtClean="0"/>
              <a:t>0</a:t>
            </a:r>
            <a:endParaRPr lang="en-US" altLang="ja-JP" sz="2000" dirty="0">
              <a:latin typeface="+mn-lt"/>
            </a:endParaRPr>
          </a:p>
        </p:txBody>
      </p:sp>
      <p:cxnSp>
        <p:nvCxnSpPr>
          <p:cNvPr id="119" name="直線コネクタ 118"/>
          <p:cNvCxnSpPr/>
          <p:nvPr/>
        </p:nvCxnSpPr>
        <p:spPr bwMode="auto">
          <a:xfrm rot="5400000">
            <a:off x="7452320" y="2060848"/>
            <a:ext cx="432048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直線コネクタ 120"/>
          <p:cNvCxnSpPr/>
          <p:nvPr/>
        </p:nvCxnSpPr>
        <p:spPr bwMode="auto">
          <a:xfrm flipV="1">
            <a:off x="3275856" y="1844824"/>
            <a:ext cx="792088" cy="72008"/>
          </a:xfrm>
          <a:prstGeom prst="line">
            <a:avLst/>
          </a:prstGeom>
          <a:noFill/>
          <a:ln w="25400" cap="flat" cmpd="sng" algn="ctr">
            <a:solidFill>
              <a:schemeClr val="accent6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直線コネクタ 121"/>
          <p:cNvCxnSpPr/>
          <p:nvPr/>
        </p:nvCxnSpPr>
        <p:spPr bwMode="auto">
          <a:xfrm>
            <a:off x="3275856" y="2204864"/>
            <a:ext cx="792088" cy="648072"/>
          </a:xfrm>
          <a:prstGeom prst="line">
            <a:avLst/>
          </a:prstGeom>
          <a:noFill/>
          <a:ln w="25400" cap="flat" cmpd="sng" algn="ctr">
            <a:solidFill>
              <a:schemeClr val="accent6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24" name="Text Box 47"/>
          <p:cNvSpPr txBox="1">
            <a:spLocks noChangeArrowheads="1"/>
          </p:cNvSpPr>
          <p:nvPr/>
        </p:nvSpPr>
        <p:spPr bwMode="auto">
          <a:xfrm>
            <a:off x="4067944" y="2956942"/>
            <a:ext cx="756084" cy="40011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b="1" dirty="0" smtClean="0"/>
              <a:t>CPU</a:t>
            </a:r>
            <a:endParaRPr lang="en-US" altLang="ja-JP" sz="2000" b="1" dirty="0">
              <a:latin typeface="+mn-lt"/>
            </a:endParaRPr>
          </a:p>
        </p:txBody>
      </p:sp>
      <p:sp>
        <p:nvSpPr>
          <p:cNvPr id="125" name="Text Box 47"/>
          <p:cNvSpPr txBox="1">
            <a:spLocks noChangeArrowheads="1"/>
          </p:cNvSpPr>
          <p:nvPr/>
        </p:nvSpPr>
        <p:spPr bwMode="auto">
          <a:xfrm>
            <a:off x="4932040" y="2956882"/>
            <a:ext cx="1512168" cy="40011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b="1" dirty="0" smtClean="0"/>
              <a:t>L2$ banks</a:t>
            </a:r>
            <a:endParaRPr lang="en-US" altLang="ja-JP" sz="2000" b="1" dirty="0">
              <a:latin typeface="+mn-lt"/>
            </a:endParaRPr>
          </a:p>
        </p:txBody>
      </p:sp>
      <p:sp>
        <p:nvSpPr>
          <p:cNvPr id="126" name="Text Box 47"/>
          <p:cNvSpPr txBox="1">
            <a:spLocks noChangeArrowheads="1"/>
          </p:cNvSpPr>
          <p:nvPr/>
        </p:nvSpPr>
        <p:spPr bwMode="auto">
          <a:xfrm>
            <a:off x="8677076" y="1444774"/>
            <a:ext cx="575444" cy="400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dirty="0" smtClean="0"/>
              <a:t>7</a:t>
            </a:r>
            <a:endParaRPr lang="en-US" altLang="ja-JP" sz="2000" dirty="0">
              <a:latin typeface="+mn-lt"/>
            </a:endParaRPr>
          </a:p>
        </p:txBody>
      </p:sp>
      <p:sp>
        <p:nvSpPr>
          <p:cNvPr id="128" name="Text Box 47"/>
          <p:cNvSpPr txBox="1">
            <a:spLocks noChangeArrowheads="1"/>
          </p:cNvSpPr>
          <p:nvPr/>
        </p:nvSpPr>
        <p:spPr bwMode="auto">
          <a:xfrm>
            <a:off x="8677076" y="2308870"/>
            <a:ext cx="575444" cy="400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dirty="0" smtClean="0"/>
              <a:t>1</a:t>
            </a:r>
            <a:endParaRPr lang="en-US" altLang="ja-JP" sz="2000" dirty="0">
              <a:latin typeface="+mn-lt"/>
            </a:endParaRPr>
          </a:p>
        </p:txBody>
      </p:sp>
      <p:sp>
        <p:nvSpPr>
          <p:cNvPr id="129" name="Text Box 47"/>
          <p:cNvSpPr txBox="1">
            <a:spLocks noChangeArrowheads="1"/>
          </p:cNvSpPr>
          <p:nvPr/>
        </p:nvSpPr>
        <p:spPr bwMode="auto">
          <a:xfrm>
            <a:off x="8677076" y="2740918"/>
            <a:ext cx="575444" cy="400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dirty="0" smtClean="0"/>
              <a:t>0</a:t>
            </a:r>
            <a:endParaRPr lang="en-US" altLang="ja-JP" sz="2000" dirty="0">
              <a:latin typeface="+mn-lt"/>
            </a:endParaRPr>
          </a:p>
        </p:txBody>
      </p:sp>
      <p:grpSp>
        <p:nvGrpSpPr>
          <p:cNvPr id="130" name="グループ化 129"/>
          <p:cNvGrpSpPr/>
          <p:nvPr/>
        </p:nvGrpSpPr>
        <p:grpSpPr>
          <a:xfrm>
            <a:off x="1043608" y="4725144"/>
            <a:ext cx="2016224" cy="288032"/>
            <a:chOff x="827584" y="1484784"/>
            <a:chExt cx="2016224" cy="288032"/>
          </a:xfrm>
        </p:grpSpPr>
        <p:sp>
          <p:nvSpPr>
            <p:cNvPr id="131" name="正方形/長方形 130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32" name="正方形/長方形 131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3" name="正方形/長方形 132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grpSp>
        <p:nvGrpSpPr>
          <p:cNvPr id="135" name="グループ化 134"/>
          <p:cNvGrpSpPr/>
          <p:nvPr/>
        </p:nvGrpSpPr>
        <p:grpSpPr>
          <a:xfrm>
            <a:off x="1043608" y="6021288"/>
            <a:ext cx="2016224" cy="288032"/>
            <a:chOff x="827584" y="1484784"/>
            <a:chExt cx="2016224" cy="288032"/>
          </a:xfrm>
        </p:grpSpPr>
        <p:sp>
          <p:nvSpPr>
            <p:cNvPr id="136" name="正方形/長方形 135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37" name="正方形/長方形 136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8" name="正方形/長方形 137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grpSp>
        <p:nvGrpSpPr>
          <p:cNvPr id="140" name="グループ化 139"/>
          <p:cNvGrpSpPr/>
          <p:nvPr/>
        </p:nvGrpSpPr>
        <p:grpSpPr>
          <a:xfrm>
            <a:off x="1043608" y="5589240"/>
            <a:ext cx="2016224" cy="288032"/>
            <a:chOff x="827584" y="1484784"/>
            <a:chExt cx="2016224" cy="288032"/>
          </a:xfrm>
        </p:grpSpPr>
        <p:sp>
          <p:nvSpPr>
            <p:cNvPr id="141" name="正方形/長方形 140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42" name="正方形/長方形 141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43" name="正方形/長方形 142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grpSp>
        <p:nvGrpSpPr>
          <p:cNvPr id="145" name="グループ化 144"/>
          <p:cNvGrpSpPr/>
          <p:nvPr/>
        </p:nvGrpSpPr>
        <p:grpSpPr>
          <a:xfrm>
            <a:off x="1043608" y="5157192"/>
            <a:ext cx="2016224" cy="288032"/>
            <a:chOff x="827584" y="1484784"/>
            <a:chExt cx="2016224" cy="288032"/>
          </a:xfrm>
        </p:grpSpPr>
        <p:sp>
          <p:nvSpPr>
            <p:cNvPr id="146" name="正方形/長方形 145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47" name="正方形/長方形 146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48" name="正方形/長方形 147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sp>
        <p:nvSpPr>
          <p:cNvPr id="154" name="フリーフォーム 153"/>
          <p:cNvSpPr/>
          <p:nvPr/>
        </p:nvSpPr>
        <p:spPr bwMode="auto">
          <a:xfrm>
            <a:off x="1715873" y="4859765"/>
            <a:ext cx="678095" cy="1294544"/>
          </a:xfrm>
          <a:custGeom>
            <a:avLst/>
            <a:gdLst>
              <a:gd name="connsiteX0" fmla="*/ 678095 w 678095"/>
              <a:gd name="connsiteY0" fmla="*/ 0 h 1294544"/>
              <a:gd name="connsiteX1" fmla="*/ 0 w 678095"/>
              <a:gd name="connsiteY1" fmla="*/ 0 h 1294544"/>
              <a:gd name="connsiteX2" fmla="*/ 0 w 678095"/>
              <a:gd name="connsiteY2" fmla="*/ 1294544 h 1294544"/>
              <a:gd name="connsiteX3" fmla="*/ 667820 w 678095"/>
              <a:gd name="connsiteY3" fmla="*/ 1294544 h 1294544"/>
              <a:gd name="connsiteX4" fmla="*/ 667820 w 678095"/>
              <a:gd name="connsiteY4" fmla="*/ 164387 h 1294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095" h="1294544">
                <a:moveTo>
                  <a:pt x="678095" y="0"/>
                </a:moveTo>
                <a:lnTo>
                  <a:pt x="0" y="0"/>
                </a:lnTo>
                <a:lnTo>
                  <a:pt x="0" y="1294544"/>
                </a:lnTo>
                <a:lnTo>
                  <a:pt x="667820" y="1294544"/>
                </a:lnTo>
                <a:lnTo>
                  <a:pt x="667820" y="164387"/>
                </a:ln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grpSp>
        <p:nvGrpSpPr>
          <p:cNvPr id="155" name="グループ化 154"/>
          <p:cNvGrpSpPr/>
          <p:nvPr/>
        </p:nvGrpSpPr>
        <p:grpSpPr>
          <a:xfrm>
            <a:off x="6876256" y="4725144"/>
            <a:ext cx="2016224" cy="288032"/>
            <a:chOff x="827584" y="1484784"/>
            <a:chExt cx="2016224" cy="288032"/>
          </a:xfrm>
        </p:grpSpPr>
        <p:sp>
          <p:nvSpPr>
            <p:cNvPr id="156" name="正方形/長方形 155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57" name="正方形/長方形 156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58" name="正方形/長方形 157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grpSp>
        <p:nvGrpSpPr>
          <p:cNvPr id="159" name="グループ化 158"/>
          <p:cNvGrpSpPr/>
          <p:nvPr/>
        </p:nvGrpSpPr>
        <p:grpSpPr>
          <a:xfrm>
            <a:off x="6876256" y="6021288"/>
            <a:ext cx="2016224" cy="288032"/>
            <a:chOff x="827584" y="1484784"/>
            <a:chExt cx="2016224" cy="288032"/>
          </a:xfrm>
        </p:grpSpPr>
        <p:sp>
          <p:nvSpPr>
            <p:cNvPr id="160" name="正方形/長方形 159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61" name="正方形/長方形 160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62" name="正方形/長方形 161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grpSp>
        <p:nvGrpSpPr>
          <p:cNvPr id="163" name="グループ化 162"/>
          <p:cNvGrpSpPr/>
          <p:nvPr/>
        </p:nvGrpSpPr>
        <p:grpSpPr>
          <a:xfrm>
            <a:off x="6876256" y="5589240"/>
            <a:ext cx="2016224" cy="288032"/>
            <a:chOff x="827584" y="1484784"/>
            <a:chExt cx="2016224" cy="288032"/>
          </a:xfrm>
        </p:grpSpPr>
        <p:sp>
          <p:nvSpPr>
            <p:cNvPr id="164" name="正方形/長方形 163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65" name="正方形/長方形 164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66" name="正方形/長方形 165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grpSp>
        <p:nvGrpSpPr>
          <p:cNvPr id="167" name="グループ化 166"/>
          <p:cNvGrpSpPr/>
          <p:nvPr/>
        </p:nvGrpSpPr>
        <p:grpSpPr>
          <a:xfrm>
            <a:off x="6876256" y="5157192"/>
            <a:ext cx="2016224" cy="288032"/>
            <a:chOff x="827584" y="1484784"/>
            <a:chExt cx="2016224" cy="288032"/>
          </a:xfrm>
        </p:grpSpPr>
        <p:sp>
          <p:nvSpPr>
            <p:cNvPr id="168" name="正方形/長方形 167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69" name="正方形/長方形 168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70" name="正方形/長方形 169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cxnSp>
        <p:nvCxnSpPr>
          <p:cNvPr id="173" name="直線コネクタ 172"/>
          <p:cNvCxnSpPr/>
          <p:nvPr/>
        </p:nvCxnSpPr>
        <p:spPr bwMode="auto">
          <a:xfrm rot="5400000">
            <a:off x="7164288" y="5517232"/>
            <a:ext cx="1440160" cy="0"/>
          </a:xfrm>
          <a:prstGeom prst="line">
            <a:avLst/>
          </a:prstGeom>
          <a:noFill/>
          <a:ln w="152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7" name="直線コネクタ 176"/>
          <p:cNvCxnSpPr/>
          <p:nvPr/>
        </p:nvCxnSpPr>
        <p:spPr bwMode="auto">
          <a:xfrm>
            <a:off x="7452320" y="4868590"/>
            <a:ext cx="360040" cy="57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8" name="直線コネクタ 177"/>
          <p:cNvCxnSpPr/>
          <p:nvPr/>
        </p:nvCxnSpPr>
        <p:spPr bwMode="auto">
          <a:xfrm>
            <a:off x="7956376" y="4869160"/>
            <a:ext cx="360040" cy="57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9" name="直線コネクタ 178"/>
          <p:cNvCxnSpPr/>
          <p:nvPr/>
        </p:nvCxnSpPr>
        <p:spPr bwMode="auto">
          <a:xfrm>
            <a:off x="7452320" y="5301208"/>
            <a:ext cx="360040" cy="57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直線コネクタ 179"/>
          <p:cNvCxnSpPr/>
          <p:nvPr/>
        </p:nvCxnSpPr>
        <p:spPr bwMode="auto">
          <a:xfrm>
            <a:off x="7956376" y="5301778"/>
            <a:ext cx="360040" cy="57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直線コネクタ 180"/>
          <p:cNvCxnSpPr/>
          <p:nvPr/>
        </p:nvCxnSpPr>
        <p:spPr bwMode="auto">
          <a:xfrm>
            <a:off x="7452320" y="5732116"/>
            <a:ext cx="360040" cy="57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直線コネクタ 181"/>
          <p:cNvCxnSpPr/>
          <p:nvPr/>
        </p:nvCxnSpPr>
        <p:spPr bwMode="auto">
          <a:xfrm>
            <a:off x="7956376" y="5732686"/>
            <a:ext cx="360040" cy="57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3" name="直線コネクタ 182"/>
          <p:cNvCxnSpPr/>
          <p:nvPr/>
        </p:nvCxnSpPr>
        <p:spPr bwMode="auto">
          <a:xfrm>
            <a:off x="7452320" y="6165304"/>
            <a:ext cx="360040" cy="57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4" name="直線コネクタ 183"/>
          <p:cNvCxnSpPr/>
          <p:nvPr/>
        </p:nvCxnSpPr>
        <p:spPr bwMode="auto">
          <a:xfrm>
            <a:off x="7956376" y="6165874"/>
            <a:ext cx="360040" cy="57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0" name="直線コネクタ 189"/>
          <p:cNvCxnSpPr/>
          <p:nvPr/>
        </p:nvCxnSpPr>
        <p:spPr bwMode="auto">
          <a:xfrm rot="5400000">
            <a:off x="1835696" y="4869160"/>
            <a:ext cx="432048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1" name="Text Box 47"/>
          <p:cNvSpPr txBox="1">
            <a:spLocks noChangeArrowheads="1"/>
          </p:cNvSpPr>
          <p:nvPr/>
        </p:nvSpPr>
        <p:spPr bwMode="auto">
          <a:xfrm>
            <a:off x="1403648" y="4293096"/>
            <a:ext cx="1224136" cy="40011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b="1" dirty="0" smtClean="0"/>
              <a:t>Dateline</a:t>
            </a:r>
            <a:endParaRPr lang="en-US" altLang="ja-JP" sz="2000" b="1" dirty="0">
              <a:latin typeface="+mn-lt"/>
            </a:endParaRPr>
          </a:p>
        </p:txBody>
      </p:sp>
      <p:cxnSp>
        <p:nvCxnSpPr>
          <p:cNvPr id="193" name="直線コネクタ 192"/>
          <p:cNvCxnSpPr/>
          <p:nvPr/>
        </p:nvCxnSpPr>
        <p:spPr bwMode="auto">
          <a:xfrm rot="5400000">
            <a:off x="1907704" y="4869160"/>
            <a:ext cx="432048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4" name="正方形/長方形 193"/>
          <p:cNvSpPr/>
          <p:nvPr/>
        </p:nvSpPr>
        <p:spPr bwMode="auto">
          <a:xfrm>
            <a:off x="179512" y="5229200"/>
            <a:ext cx="720080" cy="576064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95" name="Rectangle 50"/>
          <p:cNvSpPr>
            <a:spLocks noChangeArrowheads="1"/>
          </p:cNvSpPr>
          <p:nvPr/>
        </p:nvSpPr>
        <p:spPr bwMode="auto">
          <a:xfrm>
            <a:off x="323528" y="5373216"/>
            <a:ext cx="216024" cy="141734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97" name="Rectangle 50"/>
          <p:cNvSpPr>
            <a:spLocks noChangeArrowheads="1"/>
          </p:cNvSpPr>
          <p:nvPr/>
        </p:nvSpPr>
        <p:spPr bwMode="auto">
          <a:xfrm>
            <a:off x="323528" y="5519514"/>
            <a:ext cx="216024" cy="141734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99" name="Rectangle 50"/>
          <p:cNvSpPr>
            <a:spLocks noChangeArrowheads="1"/>
          </p:cNvSpPr>
          <p:nvPr/>
        </p:nvSpPr>
        <p:spPr bwMode="auto">
          <a:xfrm>
            <a:off x="539552" y="5373216"/>
            <a:ext cx="216024" cy="141734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00" name="Rectangle 50"/>
          <p:cNvSpPr>
            <a:spLocks noChangeArrowheads="1"/>
          </p:cNvSpPr>
          <p:nvPr/>
        </p:nvSpPr>
        <p:spPr bwMode="auto">
          <a:xfrm>
            <a:off x="539552" y="5519514"/>
            <a:ext cx="216024" cy="141734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cxnSp>
        <p:nvCxnSpPr>
          <p:cNvPr id="203" name="直線矢印コネクタ 202"/>
          <p:cNvCxnSpPr/>
          <p:nvPr/>
        </p:nvCxnSpPr>
        <p:spPr bwMode="auto">
          <a:xfrm rot="5400000">
            <a:off x="251520" y="5012382"/>
            <a:ext cx="576064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5" name="直線矢印コネクタ 204"/>
          <p:cNvCxnSpPr/>
          <p:nvPr/>
        </p:nvCxnSpPr>
        <p:spPr bwMode="auto">
          <a:xfrm rot="5400000">
            <a:off x="252314" y="6020494"/>
            <a:ext cx="576064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6" name="Text Box 47"/>
          <p:cNvSpPr txBox="1">
            <a:spLocks noChangeArrowheads="1"/>
          </p:cNvSpPr>
          <p:nvPr/>
        </p:nvSpPr>
        <p:spPr bwMode="auto">
          <a:xfrm>
            <a:off x="-36512" y="5765194"/>
            <a:ext cx="720080" cy="40011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b="1" dirty="0" smtClean="0"/>
              <a:t>2VC</a:t>
            </a:r>
            <a:endParaRPr lang="en-US" altLang="ja-JP" sz="2000" b="1" dirty="0">
              <a:latin typeface="+mn-lt"/>
            </a:endParaRPr>
          </a:p>
        </p:txBody>
      </p:sp>
      <p:cxnSp>
        <p:nvCxnSpPr>
          <p:cNvPr id="207" name="直線コネクタ 206"/>
          <p:cNvCxnSpPr/>
          <p:nvPr/>
        </p:nvCxnSpPr>
        <p:spPr bwMode="auto">
          <a:xfrm>
            <a:off x="899592" y="5229200"/>
            <a:ext cx="576064" cy="0"/>
          </a:xfrm>
          <a:prstGeom prst="line">
            <a:avLst/>
          </a:prstGeom>
          <a:noFill/>
          <a:ln w="25400" cap="flat" cmpd="sng" algn="ctr">
            <a:solidFill>
              <a:schemeClr val="accent6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9" name="直線コネクタ 208"/>
          <p:cNvCxnSpPr/>
          <p:nvPr/>
        </p:nvCxnSpPr>
        <p:spPr bwMode="auto">
          <a:xfrm flipV="1">
            <a:off x="899592" y="5373216"/>
            <a:ext cx="576064" cy="432049"/>
          </a:xfrm>
          <a:prstGeom prst="line">
            <a:avLst/>
          </a:prstGeom>
          <a:noFill/>
          <a:ln w="25400" cap="flat" cmpd="sng" algn="ctr">
            <a:solidFill>
              <a:schemeClr val="accent6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219" name="グループ化 218"/>
          <p:cNvGrpSpPr/>
          <p:nvPr/>
        </p:nvGrpSpPr>
        <p:grpSpPr>
          <a:xfrm>
            <a:off x="4283968" y="4725144"/>
            <a:ext cx="2016224" cy="288032"/>
            <a:chOff x="827584" y="1484784"/>
            <a:chExt cx="2016224" cy="288032"/>
          </a:xfrm>
        </p:grpSpPr>
        <p:sp>
          <p:nvSpPr>
            <p:cNvPr id="220" name="正方形/長方形 219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21" name="正方形/長方形 220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2" name="正方形/長方形 221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grpSp>
        <p:nvGrpSpPr>
          <p:cNvPr id="223" name="グループ化 222"/>
          <p:cNvGrpSpPr/>
          <p:nvPr/>
        </p:nvGrpSpPr>
        <p:grpSpPr>
          <a:xfrm>
            <a:off x="4283968" y="6021288"/>
            <a:ext cx="2016224" cy="288032"/>
            <a:chOff x="827584" y="1484784"/>
            <a:chExt cx="2016224" cy="288032"/>
          </a:xfrm>
        </p:grpSpPr>
        <p:sp>
          <p:nvSpPr>
            <p:cNvPr id="224" name="正方形/長方形 223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25" name="正方形/長方形 224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6" name="正方形/長方形 225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grpSp>
        <p:nvGrpSpPr>
          <p:cNvPr id="227" name="グループ化 226"/>
          <p:cNvGrpSpPr/>
          <p:nvPr/>
        </p:nvGrpSpPr>
        <p:grpSpPr>
          <a:xfrm>
            <a:off x="4283968" y="5589240"/>
            <a:ext cx="2016224" cy="288032"/>
            <a:chOff x="827584" y="1484784"/>
            <a:chExt cx="2016224" cy="288032"/>
          </a:xfrm>
        </p:grpSpPr>
        <p:sp>
          <p:nvSpPr>
            <p:cNvPr id="228" name="正方形/長方形 227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29" name="正方形/長方形 228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30" name="正方形/長方形 229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grpSp>
        <p:nvGrpSpPr>
          <p:cNvPr id="231" name="グループ化 230"/>
          <p:cNvGrpSpPr/>
          <p:nvPr/>
        </p:nvGrpSpPr>
        <p:grpSpPr>
          <a:xfrm>
            <a:off x="4283968" y="5157192"/>
            <a:ext cx="2016224" cy="288032"/>
            <a:chOff x="827584" y="1484784"/>
            <a:chExt cx="2016224" cy="288032"/>
          </a:xfrm>
        </p:grpSpPr>
        <p:sp>
          <p:nvSpPr>
            <p:cNvPr id="232" name="正方形/長方形 231"/>
            <p:cNvSpPr/>
            <p:nvPr/>
          </p:nvSpPr>
          <p:spPr bwMode="auto">
            <a:xfrm>
              <a:off x="827584" y="1484784"/>
              <a:ext cx="2016224" cy="288032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33" name="正方形/長方形 232"/>
            <p:cNvSpPr/>
            <p:nvPr/>
          </p:nvSpPr>
          <p:spPr bwMode="auto">
            <a:xfrm>
              <a:off x="1260773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34" name="正方形/長方形 233"/>
            <p:cNvSpPr/>
            <p:nvPr/>
          </p:nvSpPr>
          <p:spPr bwMode="auto">
            <a:xfrm>
              <a:off x="2268885" y="155679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sp>
        <p:nvSpPr>
          <p:cNvPr id="235" name="フリーフォーム 234"/>
          <p:cNvSpPr/>
          <p:nvPr/>
        </p:nvSpPr>
        <p:spPr bwMode="auto">
          <a:xfrm>
            <a:off x="4956233" y="4859765"/>
            <a:ext cx="678095" cy="1294544"/>
          </a:xfrm>
          <a:custGeom>
            <a:avLst/>
            <a:gdLst>
              <a:gd name="connsiteX0" fmla="*/ 678095 w 678095"/>
              <a:gd name="connsiteY0" fmla="*/ 0 h 1294544"/>
              <a:gd name="connsiteX1" fmla="*/ 0 w 678095"/>
              <a:gd name="connsiteY1" fmla="*/ 0 h 1294544"/>
              <a:gd name="connsiteX2" fmla="*/ 0 w 678095"/>
              <a:gd name="connsiteY2" fmla="*/ 1294544 h 1294544"/>
              <a:gd name="connsiteX3" fmla="*/ 667820 w 678095"/>
              <a:gd name="connsiteY3" fmla="*/ 1294544 h 1294544"/>
              <a:gd name="connsiteX4" fmla="*/ 667820 w 678095"/>
              <a:gd name="connsiteY4" fmla="*/ 164387 h 1294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095" h="1294544">
                <a:moveTo>
                  <a:pt x="678095" y="0"/>
                </a:moveTo>
                <a:lnTo>
                  <a:pt x="0" y="0"/>
                </a:lnTo>
                <a:lnTo>
                  <a:pt x="0" y="1294544"/>
                </a:lnTo>
                <a:lnTo>
                  <a:pt x="667820" y="1294544"/>
                </a:lnTo>
                <a:lnTo>
                  <a:pt x="667820" y="164387"/>
                </a:ln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9" name="正方形/長方形 238"/>
          <p:cNvSpPr/>
          <p:nvPr/>
        </p:nvSpPr>
        <p:spPr bwMode="auto">
          <a:xfrm>
            <a:off x="3419872" y="5229200"/>
            <a:ext cx="720080" cy="576064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3" name="Rectangle 50"/>
          <p:cNvSpPr>
            <a:spLocks noChangeArrowheads="1"/>
          </p:cNvSpPr>
          <p:nvPr/>
        </p:nvSpPr>
        <p:spPr bwMode="auto">
          <a:xfrm>
            <a:off x="3666718" y="5301208"/>
            <a:ext cx="216024" cy="141734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44" name="Rectangle 50"/>
          <p:cNvSpPr>
            <a:spLocks noChangeArrowheads="1"/>
          </p:cNvSpPr>
          <p:nvPr/>
        </p:nvSpPr>
        <p:spPr bwMode="auto">
          <a:xfrm>
            <a:off x="3666718" y="5447506"/>
            <a:ext cx="216024" cy="141734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45" name="Rectangle 50"/>
          <p:cNvSpPr>
            <a:spLocks noChangeArrowheads="1"/>
          </p:cNvSpPr>
          <p:nvPr/>
        </p:nvSpPr>
        <p:spPr bwMode="auto">
          <a:xfrm>
            <a:off x="3666718" y="5591522"/>
            <a:ext cx="216024" cy="141734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cxnSp>
        <p:nvCxnSpPr>
          <p:cNvPr id="246" name="直線矢印コネクタ 245"/>
          <p:cNvCxnSpPr/>
          <p:nvPr/>
        </p:nvCxnSpPr>
        <p:spPr bwMode="auto">
          <a:xfrm rot="5400000">
            <a:off x="3491880" y="5012382"/>
            <a:ext cx="576064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7" name="直線矢印コネクタ 246"/>
          <p:cNvCxnSpPr/>
          <p:nvPr/>
        </p:nvCxnSpPr>
        <p:spPr bwMode="auto">
          <a:xfrm rot="5400000">
            <a:off x="3492674" y="6020494"/>
            <a:ext cx="576064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9" name="直線コネクタ 248"/>
          <p:cNvCxnSpPr/>
          <p:nvPr/>
        </p:nvCxnSpPr>
        <p:spPr bwMode="auto">
          <a:xfrm>
            <a:off x="4139952" y="5229200"/>
            <a:ext cx="576064" cy="0"/>
          </a:xfrm>
          <a:prstGeom prst="line">
            <a:avLst/>
          </a:prstGeom>
          <a:noFill/>
          <a:ln w="25400" cap="flat" cmpd="sng" algn="ctr">
            <a:solidFill>
              <a:schemeClr val="accent6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0" name="直線コネクタ 249"/>
          <p:cNvCxnSpPr/>
          <p:nvPr/>
        </p:nvCxnSpPr>
        <p:spPr bwMode="auto">
          <a:xfrm flipV="1">
            <a:off x="4139952" y="5373216"/>
            <a:ext cx="576064" cy="432049"/>
          </a:xfrm>
          <a:prstGeom prst="line">
            <a:avLst/>
          </a:prstGeom>
          <a:noFill/>
          <a:ln w="25400" cap="flat" cmpd="sng" algn="ctr">
            <a:solidFill>
              <a:schemeClr val="accent6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Results: </a:t>
            </a:r>
            <a:r>
              <a:rPr lang="en-US" altLang="ja-JP" sz="3200" dirty="0" smtClean="0"/>
              <a:t>Network throughput @ 4 chips</a:t>
            </a: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07504" y="914400"/>
            <a:ext cx="8915400" cy="570384"/>
          </a:xfrm>
        </p:spPr>
        <p:txBody>
          <a:bodyPr/>
          <a:lstStyle/>
          <a:p>
            <a:pPr>
              <a:buNone/>
            </a:pPr>
            <a:r>
              <a:rPr lang="en-US" altLang="ja-JP" dirty="0" smtClean="0"/>
              <a:t>RTL simulations of wireless 3D NoC model </a:t>
            </a:r>
            <a:r>
              <a:rPr lang="en-US" altLang="ja-JP" sz="2400" dirty="0" smtClean="0"/>
              <a:t>(8 routers)</a:t>
            </a:r>
            <a:endParaRPr kumimoji="1" lang="ja-JP" altLang="en-US" sz="2400" dirty="0"/>
          </a:p>
        </p:txBody>
      </p:sp>
      <p:pic>
        <p:nvPicPr>
          <p:cNvPr id="5" name="図 4" descr="throughput_N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5903" y="2592288"/>
            <a:ext cx="8048545" cy="3933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正方形/長方形 6"/>
          <p:cNvSpPr/>
          <p:nvPr/>
        </p:nvSpPr>
        <p:spPr bwMode="auto">
          <a:xfrm>
            <a:off x="179512" y="1700808"/>
            <a:ext cx="432048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6156176" y="1700808"/>
            <a:ext cx="432048" cy="432048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2843808" y="1700808"/>
            <a:ext cx="432048" cy="43204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2247196" y="5301208"/>
            <a:ext cx="288032" cy="60688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4530814" y="3861048"/>
            <a:ext cx="288032" cy="205723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6824796" y="5517232"/>
            <a:ext cx="288032" cy="40104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" name="Text Box 112"/>
          <p:cNvSpPr txBox="1">
            <a:spLocks noChangeArrowheads="1"/>
          </p:cNvSpPr>
          <p:nvPr/>
        </p:nvSpPr>
        <p:spPr bwMode="auto">
          <a:xfrm>
            <a:off x="1" y="6349530"/>
            <a:ext cx="9144000" cy="463846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Bubble outperforms 2VC(15-flit) &amp; comparable to 2VC(30-flit)</a:t>
            </a:r>
            <a:endParaRPr lang="en-US" altLang="ja-JP" sz="2400" dirty="0">
              <a:latin typeface="+mj-lt"/>
              <a:ea typeface="ＭＳ Ｐゴシック" pitchFamily="50" charset="-128"/>
            </a:endParaRPr>
          </a:p>
        </p:txBody>
      </p:sp>
      <p:sp>
        <p:nvSpPr>
          <p:cNvPr id="16" name="Text Box 112"/>
          <p:cNvSpPr txBox="1">
            <a:spLocks noChangeArrowheads="1"/>
          </p:cNvSpPr>
          <p:nvPr/>
        </p:nvSpPr>
        <p:spPr bwMode="auto">
          <a:xfrm>
            <a:off x="323528" y="1700808"/>
            <a:ext cx="2448272" cy="4638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Vertical bus</a:t>
            </a:r>
            <a:endParaRPr lang="en-US" altLang="ja-JP" sz="2400" dirty="0">
              <a:solidFill>
                <a:schemeClr val="accent6"/>
              </a:solidFill>
              <a:latin typeface="+mj-lt"/>
              <a:ea typeface="ＭＳ Ｐゴシック" pitchFamily="50" charset="-128"/>
            </a:endParaRPr>
          </a:p>
        </p:txBody>
      </p:sp>
      <p:sp>
        <p:nvSpPr>
          <p:cNvPr id="17" name="Text Box 112"/>
          <p:cNvSpPr txBox="1">
            <a:spLocks noChangeArrowheads="1"/>
          </p:cNvSpPr>
          <p:nvPr/>
        </p:nvSpPr>
        <p:spPr bwMode="auto">
          <a:xfrm>
            <a:off x="3275856" y="1556792"/>
            <a:ext cx="2448272" cy="83317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Ring + VC flow</a:t>
            </a:r>
          </a:p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2VC (15-flit)</a:t>
            </a:r>
            <a:endParaRPr lang="en-US" altLang="ja-JP" sz="2400" dirty="0">
              <a:solidFill>
                <a:schemeClr val="accent6"/>
              </a:solidFill>
              <a:latin typeface="+mj-lt"/>
              <a:ea typeface="ＭＳ Ｐゴシック" pitchFamily="50" charset="-128"/>
            </a:endParaRPr>
          </a:p>
        </p:txBody>
      </p:sp>
      <p:sp>
        <p:nvSpPr>
          <p:cNvPr id="18" name="Text Box 112"/>
          <p:cNvSpPr txBox="1">
            <a:spLocks noChangeArrowheads="1"/>
          </p:cNvSpPr>
          <p:nvPr/>
        </p:nvSpPr>
        <p:spPr bwMode="auto">
          <a:xfrm>
            <a:off x="6660232" y="1556792"/>
            <a:ext cx="2448272" cy="83317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Ring + Bubble</a:t>
            </a:r>
          </a:p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Bubble (15-flit)</a:t>
            </a:r>
            <a:endParaRPr lang="en-US" altLang="ja-JP" sz="2400" dirty="0">
              <a:solidFill>
                <a:schemeClr val="accent6"/>
              </a:solidFill>
              <a:latin typeface="+mj-lt"/>
              <a:ea typeface="ＭＳ Ｐゴシック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7349490" y="3624386"/>
            <a:ext cx="576064" cy="10292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24" name="直線コネクタ 23"/>
          <p:cNvCxnSpPr/>
          <p:nvPr/>
        </p:nvCxnSpPr>
        <p:spPr bwMode="auto">
          <a:xfrm>
            <a:off x="6186998" y="5506958"/>
            <a:ext cx="2016224" cy="0"/>
          </a:xfrm>
          <a:prstGeom prst="line">
            <a:avLst/>
          </a:prstGeom>
          <a:noFill/>
          <a:ln w="38100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直線コネクタ 24"/>
          <p:cNvCxnSpPr/>
          <p:nvPr/>
        </p:nvCxnSpPr>
        <p:spPr bwMode="auto">
          <a:xfrm>
            <a:off x="3923928" y="2883758"/>
            <a:ext cx="2016224" cy="0"/>
          </a:xfrm>
          <a:prstGeom prst="line">
            <a:avLst/>
          </a:prstGeom>
          <a:noFill/>
          <a:ln w="38100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>
            <a:off x="1619672" y="5157192"/>
            <a:ext cx="2016224" cy="0"/>
          </a:xfrm>
          <a:prstGeom prst="line">
            <a:avLst/>
          </a:prstGeom>
          <a:noFill/>
          <a:ln w="38100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正方形/長方形 26"/>
          <p:cNvSpPr/>
          <p:nvPr/>
        </p:nvSpPr>
        <p:spPr bwMode="auto">
          <a:xfrm>
            <a:off x="2483768" y="3789040"/>
            <a:ext cx="1728192" cy="504056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1475656" y="4221088"/>
            <a:ext cx="1728192" cy="504056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2" name="Text Box 112"/>
          <p:cNvSpPr txBox="1">
            <a:spLocks noChangeArrowheads="1"/>
          </p:cNvSpPr>
          <p:nvPr/>
        </p:nvSpPr>
        <p:spPr bwMode="auto">
          <a:xfrm>
            <a:off x="2483768" y="4106829"/>
            <a:ext cx="2088232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latin typeface="+mj-lt"/>
                <a:ea typeface="ＭＳ Ｐゴシック" pitchFamily="50" charset="-128"/>
              </a:rPr>
              <a:t>Bubble(15-flit)</a:t>
            </a:r>
          </a:p>
        </p:txBody>
      </p:sp>
      <p:cxnSp>
        <p:nvCxnSpPr>
          <p:cNvPr id="35" name="直線矢印コネクタ 34"/>
          <p:cNvCxnSpPr/>
          <p:nvPr/>
        </p:nvCxnSpPr>
        <p:spPr bwMode="auto">
          <a:xfrm rot="5400000">
            <a:off x="2875424" y="4796448"/>
            <a:ext cx="720080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直線矢印コネクタ 41"/>
          <p:cNvCxnSpPr/>
          <p:nvPr/>
        </p:nvCxnSpPr>
        <p:spPr bwMode="auto">
          <a:xfrm rot="5400000">
            <a:off x="1713112" y="4631614"/>
            <a:ext cx="1296144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 Box 112"/>
          <p:cNvSpPr txBox="1">
            <a:spLocks noChangeArrowheads="1"/>
          </p:cNvSpPr>
          <p:nvPr/>
        </p:nvSpPr>
        <p:spPr bwMode="auto">
          <a:xfrm>
            <a:off x="1403648" y="3645024"/>
            <a:ext cx="1944216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latin typeface="+mj-lt"/>
                <a:ea typeface="ＭＳ Ｐゴシック" pitchFamily="50" charset="-128"/>
              </a:rPr>
              <a:t>2VC(15-flit)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Results: </a:t>
            </a:r>
            <a:r>
              <a:rPr lang="en-US" altLang="ja-JP" sz="3200" dirty="0" smtClean="0"/>
              <a:t>Network throughput @ 8 chips</a:t>
            </a: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07504" y="914400"/>
            <a:ext cx="9036496" cy="570384"/>
          </a:xfrm>
        </p:spPr>
        <p:txBody>
          <a:bodyPr/>
          <a:lstStyle/>
          <a:p>
            <a:pPr>
              <a:buNone/>
            </a:pPr>
            <a:r>
              <a:rPr lang="en-US" altLang="ja-JP" dirty="0" smtClean="0"/>
              <a:t>RTL simulations of wireless 3D NoC model </a:t>
            </a:r>
            <a:r>
              <a:rPr lang="en-US" altLang="ja-JP" sz="2400" dirty="0" smtClean="0"/>
              <a:t>(16 routers)</a:t>
            </a:r>
            <a:endParaRPr kumimoji="1" lang="ja-JP" altLang="en-US" sz="2400" dirty="0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79512" y="1700808"/>
            <a:ext cx="432048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6156176" y="1700808"/>
            <a:ext cx="432048" cy="432048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2843808" y="1700808"/>
            <a:ext cx="432048" cy="43204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2247196" y="5301208"/>
            <a:ext cx="288032" cy="60688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4530814" y="3861048"/>
            <a:ext cx="288032" cy="205723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6824796" y="5517232"/>
            <a:ext cx="288032" cy="40104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" name="Text Box 112"/>
          <p:cNvSpPr txBox="1">
            <a:spLocks noChangeArrowheads="1"/>
          </p:cNvSpPr>
          <p:nvPr/>
        </p:nvSpPr>
        <p:spPr bwMode="auto">
          <a:xfrm>
            <a:off x="323528" y="1700808"/>
            <a:ext cx="2448272" cy="4638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Vertical bus</a:t>
            </a:r>
            <a:endParaRPr lang="en-US" altLang="ja-JP" sz="2400" dirty="0">
              <a:solidFill>
                <a:schemeClr val="accent6"/>
              </a:solidFill>
              <a:latin typeface="+mj-lt"/>
              <a:ea typeface="ＭＳ Ｐゴシック" pitchFamily="50" charset="-128"/>
            </a:endParaRPr>
          </a:p>
        </p:txBody>
      </p:sp>
      <p:sp>
        <p:nvSpPr>
          <p:cNvPr id="17" name="Text Box 112"/>
          <p:cNvSpPr txBox="1">
            <a:spLocks noChangeArrowheads="1"/>
          </p:cNvSpPr>
          <p:nvPr/>
        </p:nvSpPr>
        <p:spPr bwMode="auto">
          <a:xfrm>
            <a:off x="3275856" y="1556792"/>
            <a:ext cx="2448272" cy="83317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Ring + VC flow</a:t>
            </a:r>
          </a:p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2VC (15-flit)</a:t>
            </a:r>
            <a:endParaRPr lang="en-US" altLang="ja-JP" sz="2400" dirty="0">
              <a:solidFill>
                <a:schemeClr val="accent6"/>
              </a:solidFill>
              <a:latin typeface="+mj-lt"/>
              <a:ea typeface="ＭＳ Ｐゴシック" pitchFamily="50" charset="-128"/>
            </a:endParaRPr>
          </a:p>
        </p:txBody>
      </p:sp>
      <p:sp>
        <p:nvSpPr>
          <p:cNvPr id="18" name="Text Box 112"/>
          <p:cNvSpPr txBox="1">
            <a:spLocks noChangeArrowheads="1"/>
          </p:cNvSpPr>
          <p:nvPr/>
        </p:nvSpPr>
        <p:spPr bwMode="auto">
          <a:xfrm>
            <a:off x="6660232" y="1556792"/>
            <a:ext cx="2448272" cy="83317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Ring + Bubble</a:t>
            </a:r>
          </a:p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Bubble (15-flit)</a:t>
            </a:r>
            <a:endParaRPr lang="en-US" altLang="ja-JP" sz="2400" dirty="0">
              <a:solidFill>
                <a:schemeClr val="accent6"/>
              </a:solidFill>
              <a:latin typeface="+mj-lt"/>
              <a:ea typeface="ＭＳ Ｐゴシック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7349490" y="3624386"/>
            <a:ext cx="576064" cy="10292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24" name="直線コネクタ 23"/>
          <p:cNvCxnSpPr/>
          <p:nvPr/>
        </p:nvCxnSpPr>
        <p:spPr bwMode="auto">
          <a:xfrm>
            <a:off x="6186998" y="5506958"/>
            <a:ext cx="2016224" cy="0"/>
          </a:xfrm>
          <a:prstGeom prst="line">
            <a:avLst/>
          </a:prstGeom>
          <a:noFill/>
          <a:ln w="38100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直線コネクタ 24"/>
          <p:cNvCxnSpPr/>
          <p:nvPr/>
        </p:nvCxnSpPr>
        <p:spPr bwMode="auto">
          <a:xfrm>
            <a:off x="3923928" y="2883758"/>
            <a:ext cx="2016224" cy="0"/>
          </a:xfrm>
          <a:prstGeom prst="line">
            <a:avLst/>
          </a:prstGeom>
          <a:noFill/>
          <a:ln w="38100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>
            <a:off x="1619672" y="5157192"/>
            <a:ext cx="2016224" cy="0"/>
          </a:xfrm>
          <a:prstGeom prst="line">
            <a:avLst/>
          </a:prstGeom>
          <a:noFill/>
          <a:ln w="38100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正方形/長方形 26"/>
          <p:cNvSpPr/>
          <p:nvPr/>
        </p:nvSpPr>
        <p:spPr bwMode="auto">
          <a:xfrm>
            <a:off x="2483768" y="3789040"/>
            <a:ext cx="1728192" cy="504056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1475656" y="4221088"/>
            <a:ext cx="1728192" cy="504056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2" name="Text Box 112"/>
          <p:cNvSpPr txBox="1">
            <a:spLocks noChangeArrowheads="1"/>
          </p:cNvSpPr>
          <p:nvPr/>
        </p:nvSpPr>
        <p:spPr bwMode="auto">
          <a:xfrm>
            <a:off x="2483768" y="4106829"/>
            <a:ext cx="2088232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latin typeface="+mj-lt"/>
                <a:ea typeface="ＭＳ Ｐゴシック" pitchFamily="50" charset="-128"/>
              </a:rPr>
              <a:t>Bubble(15-flit)</a:t>
            </a:r>
          </a:p>
        </p:txBody>
      </p:sp>
      <p:cxnSp>
        <p:nvCxnSpPr>
          <p:cNvPr id="35" name="直線矢印コネクタ 34"/>
          <p:cNvCxnSpPr/>
          <p:nvPr/>
        </p:nvCxnSpPr>
        <p:spPr bwMode="auto">
          <a:xfrm rot="5400000">
            <a:off x="2875424" y="4796448"/>
            <a:ext cx="720080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直線矢印コネクタ 41"/>
          <p:cNvCxnSpPr/>
          <p:nvPr/>
        </p:nvCxnSpPr>
        <p:spPr bwMode="auto">
          <a:xfrm rot="5400000">
            <a:off x="1713112" y="4631614"/>
            <a:ext cx="1296144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 Box 112"/>
          <p:cNvSpPr txBox="1">
            <a:spLocks noChangeArrowheads="1"/>
          </p:cNvSpPr>
          <p:nvPr/>
        </p:nvSpPr>
        <p:spPr bwMode="auto">
          <a:xfrm>
            <a:off x="1403648" y="3645024"/>
            <a:ext cx="1944216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latin typeface="+mj-lt"/>
                <a:ea typeface="ＭＳ Ｐゴシック" pitchFamily="50" charset="-128"/>
              </a:rPr>
              <a:t>2VC(15-flit)</a:t>
            </a:r>
          </a:p>
        </p:txBody>
      </p:sp>
      <p:pic>
        <p:nvPicPr>
          <p:cNvPr id="29" name="図 28" descr="throughput_N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584297"/>
            <a:ext cx="8064896" cy="39410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1" name="Text Box 112"/>
          <p:cNvSpPr txBox="1">
            <a:spLocks noChangeArrowheads="1"/>
          </p:cNvSpPr>
          <p:nvPr/>
        </p:nvSpPr>
        <p:spPr bwMode="auto">
          <a:xfrm>
            <a:off x="1" y="6349530"/>
            <a:ext cx="9144000" cy="463846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Bubble outperforms 2VC(15-flit) &amp; comparable to 2VC(30-flit)</a:t>
            </a:r>
            <a:endParaRPr lang="en-US" altLang="ja-JP" sz="2400" dirty="0">
              <a:latin typeface="+mj-lt"/>
              <a:ea typeface="ＭＳ Ｐゴシック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1628056" y="4373488"/>
            <a:ext cx="2439888" cy="1143744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36" name="直線コネクタ 35"/>
          <p:cNvCxnSpPr/>
          <p:nvPr/>
        </p:nvCxnSpPr>
        <p:spPr bwMode="auto">
          <a:xfrm>
            <a:off x="1609398" y="5527506"/>
            <a:ext cx="2016224" cy="0"/>
          </a:xfrm>
          <a:prstGeom prst="line">
            <a:avLst/>
          </a:prstGeom>
          <a:noFill/>
          <a:ln w="38100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コネクタ 37"/>
          <p:cNvCxnSpPr/>
          <p:nvPr/>
        </p:nvCxnSpPr>
        <p:spPr bwMode="auto">
          <a:xfrm>
            <a:off x="3913654" y="2883758"/>
            <a:ext cx="2016224" cy="0"/>
          </a:xfrm>
          <a:prstGeom prst="line">
            <a:avLst/>
          </a:prstGeom>
          <a:noFill/>
          <a:ln w="38100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線コネクタ 38"/>
          <p:cNvCxnSpPr/>
          <p:nvPr/>
        </p:nvCxnSpPr>
        <p:spPr bwMode="auto">
          <a:xfrm>
            <a:off x="6207636" y="5731276"/>
            <a:ext cx="2016224" cy="0"/>
          </a:xfrm>
          <a:prstGeom prst="line">
            <a:avLst/>
          </a:prstGeom>
          <a:noFill/>
          <a:ln w="38100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正方形/長方形 39"/>
          <p:cNvSpPr/>
          <p:nvPr/>
        </p:nvSpPr>
        <p:spPr bwMode="auto">
          <a:xfrm>
            <a:off x="6824796" y="5733256"/>
            <a:ext cx="288032" cy="18502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4530814" y="3891960"/>
            <a:ext cx="288032" cy="201622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2236922" y="5599514"/>
            <a:ext cx="288032" cy="31894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7339216" y="3645024"/>
            <a:ext cx="576064" cy="10292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6" name="Text Box 112"/>
          <p:cNvSpPr txBox="1">
            <a:spLocks noChangeArrowheads="1"/>
          </p:cNvSpPr>
          <p:nvPr/>
        </p:nvSpPr>
        <p:spPr bwMode="auto">
          <a:xfrm>
            <a:off x="2411760" y="4466869"/>
            <a:ext cx="2088232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latin typeface="+mj-lt"/>
                <a:ea typeface="ＭＳ Ｐゴシック" pitchFamily="50" charset="-128"/>
              </a:rPr>
              <a:t>Bubble(15-flit)</a:t>
            </a:r>
          </a:p>
        </p:txBody>
      </p:sp>
      <p:cxnSp>
        <p:nvCxnSpPr>
          <p:cNvPr id="47" name="直線矢印コネクタ 46"/>
          <p:cNvCxnSpPr/>
          <p:nvPr/>
        </p:nvCxnSpPr>
        <p:spPr bwMode="auto">
          <a:xfrm rot="5400000">
            <a:off x="2875424" y="5156398"/>
            <a:ext cx="720080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直線矢印コネクタ 47"/>
          <p:cNvCxnSpPr/>
          <p:nvPr/>
        </p:nvCxnSpPr>
        <p:spPr bwMode="auto">
          <a:xfrm rot="5400000">
            <a:off x="1713112" y="4940374"/>
            <a:ext cx="1296144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 Box 112"/>
          <p:cNvSpPr txBox="1">
            <a:spLocks noChangeArrowheads="1"/>
          </p:cNvSpPr>
          <p:nvPr/>
        </p:nvSpPr>
        <p:spPr bwMode="auto">
          <a:xfrm>
            <a:off x="1403648" y="3953784"/>
            <a:ext cx="1944216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latin typeface="+mj-lt"/>
                <a:ea typeface="ＭＳ Ｐゴシック" pitchFamily="50" charset="-128"/>
              </a:rPr>
              <a:t>2VC(15-flit)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r>
              <a:rPr lang="en-US" altLang="ja-JP" dirty="0" smtClean="0"/>
              <a:t>Result</a:t>
            </a:r>
            <a:r>
              <a:rPr kumimoji="1" lang="en-US" altLang="ja-JP" dirty="0" smtClean="0"/>
              <a:t>s:</a:t>
            </a:r>
            <a:r>
              <a:rPr kumimoji="1" lang="en-US" altLang="ja-JP" sz="3200" dirty="0" smtClean="0"/>
              <a:t> Application performance @4chips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sz="2800" dirty="0" smtClean="0"/>
              <a:t>Execution times of NAS parallel bench </a:t>
            </a:r>
            <a:r>
              <a:rPr kumimoji="1" lang="en-US" altLang="ja-JP" sz="2400" dirty="0" smtClean="0"/>
              <a:t>(</a:t>
            </a:r>
            <a:r>
              <a:rPr lang="en-US" altLang="ja-JP" sz="2400" dirty="0" smtClean="0"/>
              <a:t>4 CPUs</a:t>
            </a:r>
            <a:r>
              <a:rPr kumimoji="1" lang="en-US" altLang="ja-JP" sz="2400" dirty="0" smtClean="0"/>
              <a:t>)</a:t>
            </a:r>
            <a:endParaRPr kumimoji="1" lang="ja-JP" altLang="en-US" sz="2400" dirty="0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179512" y="1700808"/>
            <a:ext cx="432048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6156176" y="1700808"/>
            <a:ext cx="432048" cy="432048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3059832" y="1700808"/>
            <a:ext cx="432048" cy="43204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" name="Text Box 112"/>
          <p:cNvSpPr txBox="1">
            <a:spLocks noChangeArrowheads="1"/>
          </p:cNvSpPr>
          <p:nvPr/>
        </p:nvSpPr>
        <p:spPr bwMode="auto">
          <a:xfrm>
            <a:off x="3491880" y="1556792"/>
            <a:ext cx="2448272" cy="83317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Ring + VC flow</a:t>
            </a:r>
          </a:p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6VC (30-flit)</a:t>
            </a:r>
            <a:endParaRPr lang="en-US" altLang="ja-JP" sz="2400" dirty="0">
              <a:solidFill>
                <a:schemeClr val="accent6"/>
              </a:solidFill>
              <a:latin typeface="+mj-lt"/>
              <a:ea typeface="ＭＳ Ｐゴシック" pitchFamily="50" charset="-128"/>
            </a:endParaRPr>
          </a:p>
        </p:txBody>
      </p:sp>
      <p:sp>
        <p:nvSpPr>
          <p:cNvPr id="16" name="Text Box 112"/>
          <p:cNvSpPr txBox="1">
            <a:spLocks noChangeArrowheads="1"/>
          </p:cNvSpPr>
          <p:nvPr/>
        </p:nvSpPr>
        <p:spPr bwMode="auto">
          <a:xfrm>
            <a:off x="6660232" y="1556792"/>
            <a:ext cx="2448272" cy="83317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Ring + Bubble</a:t>
            </a:r>
          </a:p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Bubble (15-flit)</a:t>
            </a:r>
            <a:endParaRPr lang="en-US" altLang="ja-JP" sz="2400" dirty="0">
              <a:solidFill>
                <a:schemeClr val="accent6"/>
              </a:solidFill>
              <a:latin typeface="+mj-lt"/>
              <a:ea typeface="ＭＳ Ｐゴシック" pitchFamily="50" charset="-128"/>
            </a:endParaRPr>
          </a:p>
        </p:txBody>
      </p:sp>
      <p:sp>
        <p:nvSpPr>
          <p:cNvPr id="17" name="Text Box 112"/>
          <p:cNvSpPr txBox="1">
            <a:spLocks noChangeArrowheads="1"/>
          </p:cNvSpPr>
          <p:nvPr/>
        </p:nvSpPr>
        <p:spPr bwMode="auto">
          <a:xfrm>
            <a:off x="539552" y="1556792"/>
            <a:ext cx="2448272" cy="83317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Ring + VC flow</a:t>
            </a:r>
          </a:p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6VC (18-flit)</a:t>
            </a:r>
            <a:endParaRPr lang="en-US" altLang="ja-JP" sz="2400" dirty="0">
              <a:solidFill>
                <a:schemeClr val="accent6"/>
              </a:solidFill>
              <a:latin typeface="+mj-lt"/>
              <a:ea typeface="ＭＳ Ｐゴシック" pitchFamily="50" charset="-128"/>
            </a:endParaRPr>
          </a:p>
        </p:txBody>
      </p:sp>
      <p:pic>
        <p:nvPicPr>
          <p:cNvPr id="14" name="図 13" descr="performance_N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70" y="2492896"/>
            <a:ext cx="8399294" cy="41044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8" name="Text Box 112"/>
          <p:cNvSpPr txBox="1">
            <a:spLocks noChangeArrowheads="1"/>
          </p:cNvSpPr>
          <p:nvPr/>
        </p:nvSpPr>
        <p:spPr bwMode="auto">
          <a:xfrm>
            <a:off x="1" y="6349826"/>
            <a:ext cx="9144000" cy="463846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Bubble approach outperforms VC-based one by 12.5% @4 chips</a:t>
            </a:r>
            <a:endParaRPr lang="en-US" altLang="ja-JP" sz="2400" dirty="0">
              <a:latin typeface="+mj-lt"/>
              <a:ea typeface="ＭＳ Ｐゴシック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2267744" y="2852936"/>
            <a:ext cx="1440160" cy="720080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3203848" y="2852936"/>
            <a:ext cx="1440160" cy="648072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4716016" y="2852936"/>
            <a:ext cx="2160240" cy="576064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4716016" y="3068960"/>
            <a:ext cx="360040" cy="576064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22" name="直線コネクタ 21"/>
          <p:cNvCxnSpPr/>
          <p:nvPr/>
        </p:nvCxnSpPr>
        <p:spPr bwMode="auto">
          <a:xfrm flipV="1">
            <a:off x="1187624" y="3645024"/>
            <a:ext cx="6408712" cy="10274"/>
          </a:xfrm>
          <a:prstGeom prst="line">
            <a:avLst/>
          </a:prstGeom>
          <a:noFill/>
          <a:ln w="57150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rot="5400000">
            <a:off x="2951423" y="3321385"/>
            <a:ext cx="432842" cy="216024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 Box 112"/>
          <p:cNvSpPr txBox="1">
            <a:spLocks noChangeArrowheads="1"/>
          </p:cNvSpPr>
          <p:nvPr/>
        </p:nvSpPr>
        <p:spPr bwMode="auto">
          <a:xfrm>
            <a:off x="2411760" y="2852936"/>
            <a:ext cx="3168352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latin typeface="+mj-lt"/>
                <a:ea typeface="ＭＳ Ｐゴシック" pitchFamily="50" charset="-128"/>
              </a:rPr>
              <a:t>Vertical bus</a:t>
            </a:r>
          </a:p>
        </p:txBody>
      </p:sp>
      <p:cxnSp>
        <p:nvCxnSpPr>
          <p:cNvPr id="27" name="直線コネクタ 26"/>
          <p:cNvCxnSpPr/>
          <p:nvPr/>
        </p:nvCxnSpPr>
        <p:spPr bwMode="auto">
          <a:xfrm>
            <a:off x="7740352" y="3573016"/>
            <a:ext cx="864096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コネクタ 29"/>
          <p:cNvCxnSpPr/>
          <p:nvPr/>
        </p:nvCxnSpPr>
        <p:spPr bwMode="auto">
          <a:xfrm>
            <a:off x="7740352" y="3891870"/>
            <a:ext cx="864096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 rot="5400000">
            <a:off x="8033566" y="3722214"/>
            <a:ext cx="360040" cy="15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正方形/長方形 32"/>
          <p:cNvSpPr/>
          <p:nvPr/>
        </p:nvSpPr>
        <p:spPr bwMode="auto">
          <a:xfrm>
            <a:off x="7627068" y="3284984"/>
            <a:ext cx="720080" cy="216024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4" name="Text Box 112"/>
          <p:cNvSpPr txBox="1">
            <a:spLocks noChangeArrowheads="1"/>
          </p:cNvSpPr>
          <p:nvPr/>
        </p:nvSpPr>
        <p:spPr bwMode="auto">
          <a:xfrm>
            <a:off x="7596336" y="3170725"/>
            <a:ext cx="1152128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latin typeface="+mj-lt"/>
                <a:ea typeface="ＭＳ Ｐゴシック" pitchFamily="50" charset="-128"/>
              </a:rPr>
              <a:t>-12.5%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図 24" descr="performance_N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70" y="2492896"/>
            <a:ext cx="8399294" cy="41044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r>
              <a:rPr lang="en-US" altLang="ja-JP" dirty="0" smtClean="0"/>
              <a:t>Result</a:t>
            </a:r>
            <a:r>
              <a:rPr kumimoji="1" lang="en-US" altLang="ja-JP" dirty="0" smtClean="0"/>
              <a:t>s:</a:t>
            </a:r>
            <a:r>
              <a:rPr kumimoji="1" lang="en-US" altLang="ja-JP" sz="3200" dirty="0" smtClean="0"/>
              <a:t> Application performance @8chips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sz="2800" dirty="0" smtClean="0"/>
              <a:t>Execution times of NAS parallel bench </a:t>
            </a:r>
            <a:r>
              <a:rPr kumimoji="1" lang="en-US" altLang="ja-JP" sz="2400" dirty="0" smtClean="0"/>
              <a:t>(</a:t>
            </a:r>
            <a:r>
              <a:rPr lang="en-US" altLang="ja-JP" sz="2400" dirty="0" smtClean="0"/>
              <a:t>8 CPUs</a:t>
            </a:r>
            <a:r>
              <a:rPr kumimoji="1" lang="en-US" altLang="ja-JP" sz="2400" dirty="0" smtClean="0"/>
              <a:t>)</a:t>
            </a:r>
            <a:endParaRPr kumimoji="1" lang="ja-JP" altLang="en-US" sz="2400" dirty="0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179512" y="1700808"/>
            <a:ext cx="432048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6156176" y="1700808"/>
            <a:ext cx="432048" cy="432048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3059832" y="1700808"/>
            <a:ext cx="432048" cy="43204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" name="Text Box 112"/>
          <p:cNvSpPr txBox="1">
            <a:spLocks noChangeArrowheads="1"/>
          </p:cNvSpPr>
          <p:nvPr/>
        </p:nvSpPr>
        <p:spPr bwMode="auto">
          <a:xfrm>
            <a:off x="3491880" y="1556792"/>
            <a:ext cx="2448272" cy="83317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Ring + VC flow</a:t>
            </a:r>
          </a:p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6VC (30-flit)</a:t>
            </a:r>
            <a:endParaRPr lang="en-US" altLang="ja-JP" sz="2400" dirty="0">
              <a:solidFill>
                <a:schemeClr val="accent6"/>
              </a:solidFill>
              <a:latin typeface="+mj-lt"/>
              <a:ea typeface="ＭＳ Ｐゴシック" pitchFamily="50" charset="-128"/>
            </a:endParaRPr>
          </a:p>
        </p:txBody>
      </p:sp>
      <p:sp>
        <p:nvSpPr>
          <p:cNvPr id="16" name="Text Box 112"/>
          <p:cNvSpPr txBox="1">
            <a:spLocks noChangeArrowheads="1"/>
          </p:cNvSpPr>
          <p:nvPr/>
        </p:nvSpPr>
        <p:spPr bwMode="auto">
          <a:xfrm>
            <a:off x="6660232" y="1556792"/>
            <a:ext cx="2448272" cy="83317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Ring + Bubble</a:t>
            </a:r>
          </a:p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Bubble (15-flit)</a:t>
            </a:r>
            <a:endParaRPr lang="en-US" altLang="ja-JP" sz="2400" dirty="0">
              <a:solidFill>
                <a:schemeClr val="accent6"/>
              </a:solidFill>
              <a:latin typeface="+mj-lt"/>
              <a:ea typeface="ＭＳ Ｐゴシック" pitchFamily="50" charset="-128"/>
            </a:endParaRPr>
          </a:p>
        </p:txBody>
      </p:sp>
      <p:sp>
        <p:nvSpPr>
          <p:cNvPr id="17" name="Text Box 112"/>
          <p:cNvSpPr txBox="1">
            <a:spLocks noChangeArrowheads="1"/>
          </p:cNvSpPr>
          <p:nvPr/>
        </p:nvSpPr>
        <p:spPr bwMode="auto">
          <a:xfrm>
            <a:off x="539552" y="1556792"/>
            <a:ext cx="2448272" cy="83317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Ring + VC flow</a:t>
            </a:r>
          </a:p>
          <a:p>
            <a:pPr algn="ctr">
              <a:defRPr/>
            </a:pPr>
            <a:r>
              <a:rPr lang="en-US" altLang="ja-JP" sz="2400" dirty="0" smtClean="0">
                <a:solidFill>
                  <a:schemeClr val="accent6"/>
                </a:solidFill>
                <a:latin typeface="+mj-lt"/>
                <a:ea typeface="ＭＳ Ｐゴシック" pitchFamily="50" charset="-128"/>
              </a:rPr>
              <a:t>6VC (18-flit)</a:t>
            </a:r>
            <a:endParaRPr lang="en-US" altLang="ja-JP" sz="2400" dirty="0">
              <a:solidFill>
                <a:schemeClr val="accent6"/>
              </a:solidFill>
              <a:latin typeface="+mj-lt"/>
              <a:ea typeface="ＭＳ Ｐゴシック" pitchFamily="50" charset="-128"/>
            </a:endParaRPr>
          </a:p>
        </p:txBody>
      </p:sp>
      <p:sp>
        <p:nvSpPr>
          <p:cNvPr id="18" name="Text Box 112"/>
          <p:cNvSpPr txBox="1">
            <a:spLocks noChangeArrowheads="1"/>
          </p:cNvSpPr>
          <p:nvPr/>
        </p:nvSpPr>
        <p:spPr bwMode="auto">
          <a:xfrm>
            <a:off x="1" y="6349826"/>
            <a:ext cx="9144000" cy="463846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Bubble approach outperforms VC-based one by 7.9% @8 chips</a:t>
            </a:r>
            <a:endParaRPr lang="en-US" altLang="ja-JP" sz="2400" dirty="0">
              <a:latin typeface="+mj-lt"/>
              <a:ea typeface="ＭＳ Ｐゴシック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2267744" y="2852936"/>
            <a:ext cx="1440160" cy="720080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3203848" y="2852936"/>
            <a:ext cx="1440160" cy="648072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4716016" y="2852936"/>
            <a:ext cx="2160240" cy="576064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4716016" y="3068960"/>
            <a:ext cx="360040" cy="576064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27" name="直線コネクタ 26"/>
          <p:cNvCxnSpPr/>
          <p:nvPr/>
        </p:nvCxnSpPr>
        <p:spPr bwMode="auto">
          <a:xfrm flipV="1">
            <a:off x="1187624" y="3645024"/>
            <a:ext cx="6408712" cy="10274"/>
          </a:xfrm>
          <a:prstGeom prst="line">
            <a:avLst/>
          </a:prstGeom>
          <a:noFill/>
          <a:ln w="57150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/>
          <p:cNvCxnSpPr/>
          <p:nvPr/>
        </p:nvCxnSpPr>
        <p:spPr bwMode="auto">
          <a:xfrm rot="5400000">
            <a:off x="2951423" y="3321385"/>
            <a:ext cx="432842" cy="216024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 Box 112"/>
          <p:cNvSpPr txBox="1">
            <a:spLocks noChangeArrowheads="1"/>
          </p:cNvSpPr>
          <p:nvPr/>
        </p:nvSpPr>
        <p:spPr bwMode="auto">
          <a:xfrm>
            <a:off x="2411760" y="2852936"/>
            <a:ext cx="3168352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latin typeface="+mj-lt"/>
                <a:ea typeface="ＭＳ Ｐゴシック" pitchFamily="50" charset="-128"/>
              </a:rPr>
              <a:t>Vertical bus</a:t>
            </a:r>
          </a:p>
        </p:txBody>
      </p:sp>
      <p:cxnSp>
        <p:nvCxnSpPr>
          <p:cNvPr id="31" name="直線コネクタ 30"/>
          <p:cNvCxnSpPr/>
          <p:nvPr/>
        </p:nvCxnSpPr>
        <p:spPr bwMode="auto">
          <a:xfrm>
            <a:off x="7596336" y="4015338"/>
            <a:ext cx="864096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正方形/長方形 35"/>
          <p:cNvSpPr/>
          <p:nvPr/>
        </p:nvSpPr>
        <p:spPr bwMode="auto">
          <a:xfrm>
            <a:off x="8172400" y="3778676"/>
            <a:ext cx="144016" cy="216024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32" name="直線コネクタ 31"/>
          <p:cNvCxnSpPr/>
          <p:nvPr/>
        </p:nvCxnSpPr>
        <p:spPr bwMode="auto">
          <a:xfrm>
            <a:off x="7596336" y="3840500"/>
            <a:ext cx="864096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正方形/長方形 36"/>
          <p:cNvSpPr/>
          <p:nvPr/>
        </p:nvSpPr>
        <p:spPr bwMode="auto">
          <a:xfrm>
            <a:off x="7750716" y="3356992"/>
            <a:ext cx="565700" cy="288032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38" name="直線矢印コネクタ 37"/>
          <p:cNvCxnSpPr/>
          <p:nvPr/>
        </p:nvCxnSpPr>
        <p:spPr bwMode="auto">
          <a:xfrm rot="5400000">
            <a:off x="8402689" y="3845989"/>
            <a:ext cx="361628" cy="79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112"/>
          <p:cNvSpPr txBox="1">
            <a:spLocks noChangeArrowheads="1"/>
          </p:cNvSpPr>
          <p:nvPr/>
        </p:nvSpPr>
        <p:spPr bwMode="auto">
          <a:xfrm>
            <a:off x="7884368" y="3284984"/>
            <a:ext cx="1008112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latin typeface="+mj-lt"/>
                <a:ea typeface="ＭＳ Ｐゴシック" pitchFamily="50" charset="-128"/>
              </a:rPr>
              <a:t>-7.9%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Result</a:t>
            </a:r>
            <a:r>
              <a:rPr kumimoji="1" lang="en-US" altLang="ja-JP" dirty="0" smtClean="0"/>
              <a:t>s: </a:t>
            </a:r>
            <a:r>
              <a:rPr lang="en-US" altLang="ja-JP" sz="3200" dirty="0" smtClean="0"/>
              <a:t>Router hardware amount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28600" y="914400"/>
            <a:ext cx="8915400" cy="5638800"/>
          </a:xfrm>
        </p:spPr>
        <p:txBody>
          <a:bodyPr/>
          <a:lstStyle/>
          <a:p>
            <a:r>
              <a:rPr lang="en-US" altLang="ja-JP" sz="2800" dirty="0" smtClean="0"/>
              <a:t>Placed-and-routed 3-port routers for ring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6-VC (18-flit) : VC flow control; each VC has 3-flit </a:t>
            </a:r>
            <a:r>
              <a:rPr lang="en-US" altLang="ja-JP" sz="2400" dirty="0" err="1" smtClean="0"/>
              <a:t>buf</a:t>
            </a:r>
            <a:endParaRPr lang="en-US" altLang="ja-JP" sz="2400" dirty="0" smtClean="0"/>
          </a:p>
          <a:p>
            <a:pPr lvl="1"/>
            <a:r>
              <a:rPr kumimoji="1" lang="en-US" altLang="ja-JP" sz="2400" dirty="0" smtClean="0"/>
              <a:t>6-VC (30-flit) : VC flow control; each VC has 5-flit </a:t>
            </a:r>
            <a:r>
              <a:rPr kumimoji="1" lang="en-US" altLang="ja-JP" sz="2400" dirty="0" err="1" smtClean="0"/>
              <a:t>buf</a:t>
            </a:r>
            <a:endParaRPr kumimoji="1" lang="en-US" altLang="ja-JP" sz="2400" dirty="0" smtClean="0"/>
          </a:p>
          <a:p>
            <a:pPr lvl="1"/>
            <a:r>
              <a:rPr lang="en-US" altLang="ja-JP" sz="2400" dirty="0" smtClean="0"/>
              <a:t>Bubble (15-flit) : Bubble flow control; single 15-flit </a:t>
            </a:r>
            <a:r>
              <a:rPr lang="en-US" altLang="ja-JP" sz="2400" dirty="0" err="1" smtClean="0"/>
              <a:t>buf</a:t>
            </a:r>
            <a:endParaRPr kumimoji="1" lang="ja-JP" altLang="en-US" sz="2400" dirty="0"/>
          </a:p>
        </p:txBody>
      </p:sp>
      <p:pic>
        <p:nvPicPr>
          <p:cNvPr id="4" name="コンテンツ プレースホルダ 3" descr="router_are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99592" y="2708920"/>
            <a:ext cx="7560840" cy="369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 Box 112"/>
          <p:cNvSpPr txBox="1">
            <a:spLocks noChangeArrowheads="1"/>
          </p:cNvSpPr>
          <p:nvPr/>
        </p:nvSpPr>
        <p:spPr bwMode="auto">
          <a:xfrm>
            <a:off x="114871" y="6349826"/>
            <a:ext cx="8921625" cy="463846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Bubble(15-flit) router is smaller than 6VC(18-flit) by 33.5%</a:t>
            </a:r>
            <a:endParaRPr lang="en-US" altLang="ja-JP" sz="2400" dirty="0">
              <a:latin typeface="+mj-lt"/>
              <a:ea typeface="ＭＳ Ｐゴシック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2771800" y="3809588"/>
            <a:ext cx="720080" cy="720080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1804874" y="4550306"/>
            <a:ext cx="4032448" cy="0"/>
          </a:xfrm>
          <a:prstGeom prst="line">
            <a:avLst/>
          </a:prstGeom>
          <a:noFill/>
          <a:ln w="38100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/>
          <p:cNvCxnSpPr/>
          <p:nvPr/>
        </p:nvCxnSpPr>
        <p:spPr bwMode="auto">
          <a:xfrm>
            <a:off x="1825422" y="3809588"/>
            <a:ext cx="1296144" cy="0"/>
          </a:xfrm>
          <a:prstGeom prst="line">
            <a:avLst/>
          </a:prstGeom>
          <a:noFill/>
          <a:ln w="38100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矢印コネクタ 14"/>
          <p:cNvCxnSpPr/>
          <p:nvPr/>
        </p:nvCxnSpPr>
        <p:spPr bwMode="auto">
          <a:xfrm rot="5400000">
            <a:off x="2446970" y="4185084"/>
            <a:ext cx="792088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 Box 112"/>
          <p:cNvSpPr txBox="1">
            <a:spLocks noChangeArrowheads="1"/>
          </p:cNvSpPr>
          <p:nvPr/>
        </p:nvSpPr>
        <p:spPr bwMode="auto">
          <a:xfrm>
            <a:off x="2699792" y="3933056"/>
            <a:ext cx="1296144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latin typeface="+mj-lt"/>
                <a:ea typeface="ＭＳ Ｐゴシック" pitchFamily="50" charset="-128"/>
              </a:rPr>
              <a:t>-33.5%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Design cost </a:t>
            </a:r>
            <a:r>
              <a:rPr lang="en-US" altLang="ja-JP" sz="4000" dirty="0" smtClean="0"/>
              <a:t>of</a:t>
            </a:r>
            <a:r>
              <a:rPr lang="en-US" altLang="ja-JP" dirty="0" smtClean="0"/>
              <a:t> LSI </a:t>
            </a:r>
            <a:r>
              <a:rPr lang="en-US" altLang="ja-JP" sz="4000" dirty="0" smtClean="0"/>
              <a:t>is</a:t>
            </a:r>
            <a:r>
              <a:rPr lang="en-US" altLang="ja-JP" dirty="0" smtClean="0"/>
              <a:t> increasing</a:t>
            </a:r>
            <a:r>
              <a:rPr lang="en-US" altLang="ja-JP" sz="3200" dirty="0" smtClean="0"/>
              <a:t> </a:t>
            </a:r>
            <a:endParaRPr lang="ja-JP" altLang="en-US" dirty="0" smtClean="0"/>
          </a:p>
        </p:txBody>
      </p:sp>
      <p:sp>
        <p:nvSpPr>
          <p:cNvPr id="409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ja-JP" sz="2800" dirty="0" smtClean="0"/>
              <a:t>System-on-Chip (</a:t>
            </a:r>
            <a:r>
              <a:rPr lang="en-US" altLang="ja-JP" sz="2800" dirty="0" err="1" smtClean="0"/>
              <a:t>SoC</a:t>
            </a:r>
            <a:r>
              <a:rPr lang="en-US" altLang="ja-JP" sz="2800" dirty="0" smtClean="0"/>
              <a:t>)</a:t>
            </a:r>
            <a:endParaRPr lang="en-US" altLang="ja-JP" sz="2400" dirty="0" smtClean="0"/>
          </a:p>
          <a:p>
            <a:pPr lvl="1" eaLnBrk="1" hangingPunct="1"/>
            <a:r>
              <a:rPr lang="en-US" altLang="ja-JP" sz="2400" dirty="0" smtClean="0"/>
              <a:t>Required components are integrated on a single chip</a:t>
            </a:r>
          </a:p>
          <a:p>
            <a:pPr lvl="1" eaLnBrk="1" hangingPunct="1"/>
            <a:r>
              <a:rPr lang="en-US" altLang="ja-JP" sz="2400" dirty="0" smtClean="0"/>
              <a:t>Different LSI must be developed for each application</a:t>
            </a:r>
          </a:p>
          <a:p>
            <a:pPr eaLnBrk="1" hangingPunct="1"/>
            <a:r>
              <a:rPr lang="en-US" altLang="ja-JP" sz="2800" dirty="0" smtClean="0"/>
              <a:t>System-in-Package (</a:t>
            </a:r>
            <a:r>
              <a:rPr lang="en-US" altLang="ja-JP" sz="2800" dirty="0" err="1" smtClean="0"/>
              <a:t>SiP</a:t>
            </a:r>
            <a:r>
              <a:rPr lang="en-US" altLang="ja-JP" sz="2800" dirty="0" smtClean="0"/>
              <a:t>) or 3D IC</a:t>
            </a:r>
          </a:p>
          <a:p>
            <a:pPr lvl="1" eaLnBrk="1" hangingPunct="1"/>
            <a:r>
              <a:rPr lang="en-US" altLang="ja-JP" sz="2400" dirty="0" smtClean="0"/>
              <a:t>Required components are stacked for each application</a:t>
            </a:r>
          </a:p>
        </p:txBody>
      </p:sp>
      <p:pic>
        <p:nvPicPr>
          <p:cNvPr id="18" name="図 17" descr="hoge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63689" y="3212977"/>
            <a:ext cx="5688632" cy="3244801"/>
          </a:xfrm>
          <a:prstGeom prst="rect">
            <a:avLst/>
          </a:prstGeom>
        </p:spPr>
      </p:pic>
      <p:sp>
        <p:nvSpPr>
          <p:cNvPr id="17" name="Text Box 112"/>
          <p:cNvSpPr txBox="1">
            <a:spLocks noChangeArrowheads="1"/>
          </p:cNvSpPr>
          <p:nvPr/>
        </p:nvSpPr>
        <p:spPr bwMode="auto">
          <a:xfrm>
            <a:off x="186879" y="6031568"/>
            <a:ext cx="8777609" cy="833178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solidFill>
                  <a:schemeClr val="tx2"/>
                </a:solidFill>
                <a:latin typeface="Comic Sans MS" pitchFamily="66" charset="0"/>
              </a:rPr>
              <a:t>By changing the chips in a package, we can provide a wider range of chip family with modest design cost</a:t>
            </a: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 </a:t>
            </a:r>
            <a:endParaRPr lang="en-US" altLang="ja-JP" sz="2400" dirty="0">
              <a:latin typeface="+mj-lt"/>
              <a:ea typeface="ＭＳ Ｐゴシック" pitchFamily="50" charset="-128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Summary: </a:t>
            </a:r>
            <a:r>
              <a:rPr lang="en-US" altLang="ja-JP" sz="3200" dirty="0" smtClean="0"/>
              <a:t>Wireless 3D NoC for CMPs</a:t>
            </a:r>
            <a:endParaRPr lang="ja-JP" altLang="en-US" sz="3200" dirty="0" smtClean="0"/>
          </a:p>
        </p:txBody>
      </p:sp>
      <p:sp>
        <p:nvSpPr>
          <p:cNvPr id="717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ja-JP" sz="2800" dirty="0" smtClean="0"/>
              <a:t>Our target: Wireless 3D CMPs</a:t>
            </a:r>
          </a:p>
          <a:p>
            <a:pPr lvl="1"/>
            <a:r>
              <a:rPr lang="en-US" altLang="ja-JP" sz="2400" dirty="0" smtClean="0"/>
              <a:t>Type and number of chips stacked in package can be customized for given applications</a:t>
            </a:r>
          </a:p>
          <a:p>
            <a:pPr lvl="1"/>
            <a:endParaRPr lang="en-US" altLang="ja-JP" sz="1200" dirty="0" smtClean="0"/>
          </a:p>
          <a:p>
            <a:pPr eaLnBrk="1" hangingPunct="1"/>
            <a:r>
              <a:rPr lang="en-US" altLang="ja-JP" sz="2800" dirty="0" smtClean="0"/>
              <a:t>Simple wireless 3D NoC for CMPs</a:t>
            </a:r>
            <a:endParaRPr lang="en-US" altLang="ja-JP" sz="2400" dirty="0" smtClean="0"/>
          </a:p>
          <a:p>
            <a:pPr lvl="1" eaLnBrk="1" hangingPunct="1"/>
            <a:r>
              <a:rPr lang="en-US" altLang="ja-JP" sz="2400" dirty="0" smtClean="0"/>
              <a:t>Ring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network with VC flow control</a:t>
            </a:r>
          </a:p>
          <a:p>
            <a:pPr lvl="1" eaLnBrk="1" hangingPunct="1"/>
            <a:r>
              <a:rPr lang="en-US" altLang="ja-JP" sz="2400" dirty="0" smtClean="0"/>
              <a:t>Ring network with Bubble flow control</a:t>
            </a:r>
          </a:p>
          <a:p>
            <a:pPr lvl="1" eaLnBrk="1" hangingPunct="1"/>
            <a:r>
              <a:rPr lang="en-US" altLang="ja-JP" sz="2400" dirty="0" smtClean="0"/>
              <a:t>Vertical shared bus</a:t>
            </a:r>
          </a:p>
          <a:p>
            <a:pPr lvl="1" eaLnBrk="1" hangingPunct="1"/>
            <a:endParaRPr lang="en-US" altLang="ja-JP" sz="1200" dirty="0" smtClean="0"/>
          </a:p>
          <a:p>
            <a:pPr eaLnBrk="1" hangingPunct="1"/>
            <a:r>
              <a:rPr lang="en-US" altLang="ja-JP" sz="2800" dirty="0" smtClean="0"/>
              <a:t>Experimental results</a:t>
            </a:r>
          </a:p>
          <a:p>
            <a:pPr lvl="1"/>
            <a:r>
              <a:rPr lang="en-US" altLang="ja-JP" sz="2400" dirty="0" smtClean="0"/>
              <a:t>Real chip implementation</a:t>
            </a:r>
          </a:p>
          <a:p>
            <a:pPr lvl="1"/>
            <a:r>
              <a:rPr lang="en-US" altLang="ja-JP" sz="2400" dirty="0" smtClean="0"/>
              <a:t>Bubble flow outperforms VC-based one by 7.9%-12.5%</a:t>
            </a:r>
          </a:p>
          <a:p>
            <a:pPr lvl="1"/>
            <a:r>
              <a:rPr lang="en-US" altLang="ja-JP" sz="2400" dirty="0" smtClean="0"/>
              <a:t>Bubble router is smaller than VC-based one by 33.5%</a:t>
            </a:r>
          </a:p>
          <a:p>
            <a:pPr lvl="1"/>
            <a:endParaRPr lang="en-US" altLang="ja-JP" sz="2400" dirty="0" smtClean="0"/>
          </a:p>
          <a:p>
            <a:pPr eaLnBrk="1" hangingPunct="1"/>
            <a:endParaRPr lang="en-US" altLang="ja-JP" sz="2800" dirty="0" smtClean="0"/>
          </a:p>
          <a:p>
            <a:pPr lvl="1" eaLnBrk="1" hangingPunct="1"/>
            <a:endParaRPr lang="en-US" altLang="ja-JP" sz="2400" dirty="0" smtClean="0"/>
          </a:p>
          <a:p>
            <a:pPr lvl="1" eaLnBrk="1" hangingPunct="1"/>
            <a:endParaRPr lang="ja-JP" altLang="en-US" sz="2400" dirty="0" smtClean="0"/>
          </a:p>
        </p:txBody>
      </p:sp>
      <p:sp>
        <p:nvSpPr>
          <p:cNvPr id="6" name="Text Box 112"/>
          <p:cNvSpPr txBox="1">
            <a:spLocks noChangeArrowheads="1"/>
          </p:cNvSpPr>
          <p:nvPr/>
        </p:nvSpPr>
        <p:spPr bwMode="auto">
          <a:xfrm>
            <a:off x="35496" y="6349530"/>
            <a:ext cx="9029129" cy="463846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Scalability issues remain </a:t>
            </a:r>
            <a:r>
              <a:rPr lang="en-US" altLang="ja-JP" sz="2400" dirty="0" smtClean="0">
                <a:latin typeface="+mj-lt"/>
                <a:ea typeface="ＭＳ Ｐゴシック" pitchFamily="50" charset="-128"/>
                <a:sym typeface="Wingdings" pitchFamily="2" charset="2"/>
              </a:rPr>
              <a:t> New approach with spanning trees</a:t>
            </a:r>
            <a:endParaRPr lang="en-US" altLang="ja-JP" sz="2400" dirty="0">
              <a:latin typeface="+mj-lt"/>
              <a:ea typeface="ＭＳ Ｐゴシック" pitchFamily="50" charset="-128"/>
            </a:endParaRPr>
          </a:p>
        </p:txBody>
      </p:sp>
      <p:pic>
        <p:nvPicPr>
          <p:cNvPr id="8" name="図 7" descr="sta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3181178"/>
            <a:ext cx="2520280" cy="18146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正方形/長方形 13"/>
          <p:cNvSpPr>
            <a:spLocks noChangeArrowheads="1"/>
          </p:cNvSpPr>
          <p:nvPr/>
        </p:nvSpPr>
        <p:spPr bwMode="auto">
          <a:xfrm>
            <a:off x="214313" y="857250"/>
            <a:ext cx="8715375" cy="6000750"/>
          </a:xfrm>
          <a:prstGeom prst="rect">
            <a:avLst/>
          </a:prstGeom>
          <a:solidFill>
            <a:srgbClr val="FFFFFF"/>
          </a:solidFill>
          <a:ln w="25400" algn="ctr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ct val="50000"/>
              </a:spcBef>
            </a:pPr>
            <a:endParaRPr lang="ja-JP" alt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12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3D IC technology </a:t>
            </a:r>
            <a:r>
              <a:rPr lang="en-US" altLang="ja-JP" sz="3200" dirty="0" smtClean="0"/>
              <a:t>for going vertical</a:t>
            </a:r>
            <a:endParaRPr lang="ja-JP" altLang="en-US" dirty="0" smtClean="0"/>
          </a:p>
        </p:txBody>
      </p:sp>
      <p:sp>
        <p:nvSpPr>
          <p:cNvPr id="32" name="テキスト ボックス 31"/>
          <p:cNvSpPr txBox="1"/>
          <p:nvPr/>
        </p:nvSpPr>
        <p:spPr>
          <a:xfrm rot="16200000">
            <a:off x="-506412" y="2273300"/>
            <a:ext cx="278606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atin typeface="+mn-lt"/>
              </a:rPr>
              <a:t>Two chips (face-to-face)</a:t>
            </a:r>
            <a:endParaRPr lang="ja-JP" altLang="en-US" sz="2800" b="1" dirty="0">
              <a:latin typeface="+mn-lt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071688" y="3429000"/>
            <a:ext cx="201930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800" b="1" dirty="0" err="1">
                <a:latin typeface="+mj-lt"/>
              </a:rPr>
              <a:t>Microbump</a:t>
            </a:r>
            <a:endParaRPr lang="ja-JP" altLang="en-US" sz="2800" b="1" dirty="0">
              <a:latin typeface="+mj-lt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643063" y="6286500"/>
            <a:ext cx="3429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800" b="1" dirty="0">
                <a:latin typeface="+mj-lt"/>
              </a:rPr>
              <a:t>Through silicon via</a:t>
            </a:r>
            <a:endParaRPr lang="ja-JP" altLang="en-US" sz="2800" b="1" dirty="0">
              <a:latin typeface="+mj-lt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143500" y="3429000"/>
            <a:ext cx="3500438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800" b="1" dirty="0">
                <a:latin typeface="+mj-lt"/>
              </a:rPr>
              <a:t>Capacitive coupling</a:t>
            </a:r>
            <a:endParaRPr lang="ja-JP" altLang="en-US" sz="2800" b="1" dirty="0">
              <a:latin typeface="+mj-lt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214938" y="6286500"/>
            <a:ext cx="3429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800" b="1" dirty="0">
                <a:latin typeface="+mj-lt"/>
              </a:rPr>
              <a:t>Inductive coupling</a:t>
            </a:r>
            <a:endParaRPr lang="ja-JP" altLang="en-US" sz="2800" b="1" dirty="0">
              <a:latin typeface="+mj-lt"/>
            </a:endParaRPr>
          </a:p>
        </p:txBody>
      </p:sp>
      <p:cxnSp>
        <p:nvCxnSpPr>
          <p:cNvPr id="5135" name="直線コネクタ 20"/>
          <p:cNvCxnSpPr>
            <a:cxnSpLocks noChangeShapeType="1"/>
          </p:cNvCxnSpPr>
          <p:nvPr/>
        </p:nvCxnSpPr>
        <p:spPr bwMode="auto">
          <a:xfrm>
            <a:off x="214313" y="4071938"/>
            <a:ext cx="871537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36" name="直線コネクタ 21"/>
          <p:cNvCxnSpPr>
            <a:cxnSpLocks noChangeShapeType="1"/>
          </p:cNvCxnSpPr>
          <p:nvPr/>
        </p:nvCxnSpPr>
        <p:spPr bwMode="auto">
          <a:xfrm>
            <a:off x="214313" y="1428750"/>
            <a:ext cx="871537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1" name="テキスト ボックス 40"/>
          <p:cNvSpPr txBox="1"/>
          <p:nvPr/>
        </p:nvSpPr>
        <p:spPr>
          <a:xfrm>
            <a:off x="2571750" y="904875"/>
            <a:ext cx="124460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800" b="1" dirty="0">
                <a:latin typeface="+mj-lt"/>
              </a:rPr>
              <a:t>Wired</a:t>
            </a:r>
            <a:endParaRPr lang="ja-JP" altLang="en-US" sz="2800" b="1" dirty="0">
              <a:latin typeface="+mj-lt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327775" y="904875"/>
            <a:ext cx="1681163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800" b="1" dirty="0">
                <a:latin typeface="+mj-lt"/>
              </a:rPr>
              <a:t>Wireless</a:t>
            </a:r>
            <a:endParaRPr lang="ja-JP" altLang="en-US" sz="2800" b="1" dirty="0">
              <a:latin typeface="+mj-lt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 rot="16200000">
            <a:off x="-318294" y="5023644"/>
            <a:ext cx="2428875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atin typeface="+mn-lt"/>
              </a:rPr>
              <a:t>More than three chips</a:t>
            </a:r>
            <a:endParaRPr lang="ja-JP" altLang="en-US" sz="2800" b="1" dirty="0">
              <a:latin typeface="+mn-lt"/>
            </a:endParaRPr>
          </a:p>
        </p:txBody>
      </p:sp>
      <p:pic>
        <p:nvPicPr>
          <p:cNvPr id="31" name="図 30" descr="microbump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16842" y="1700808"/>
            <a:ext cx="3545580" cy="1679823"/>
          </a:xfrm>
          <a:prstGeom prst="rect">
            <a:avLst/>
          </a:prstGeom>
        </p:spPr>
      </p:pic>
      <p:pic>
        <p:nvPicPr>
          <p:cNvPr id="37" name="図 36" descr="capacitative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66921" y="1700808"/>
            <a:ext cx="3553551" cy="1683599"/>
          </a:xfrm>
          <a:prstGeom prst="rect">
            <a:avLst/>
          </a:prstGeom>
        </p:spPr>
      </p:pic>
      <p:grpSp>
        <p:nvGrpSpPr>
          <p:cNvPr id="3" name="グループ化 29"/>
          <p:cNvGrpSpPr>
            <a:grpSpLocks/>
          </p:cNvGrpSpPr>
          <p:nvPr/>
        </p:nvGrpSpPr>
        <p:grpSpPr bwMode="auto">
          <a:xfrm>
            <a:off x="5176838" y="857250"/>
            <a:ext cx="3038475" cy="3143250"/>
            <a:chOff x="5177259" y="857232"/>
            <a:chExt cx="3038079" cy="3143272"/>
          </a:xfrm>
        </p:grpSpPr>
        <p:sp>
          <p:nvSpPr>
            <p:cNvPr id="26" name="円/楕円 25"/>
            <p:cNvSpPr/>
            <p:nvPr/>
          </p:nvSpPr>
          <p:spPr bwMode="auto">
            <a:xfrm>
              <a:off x="6143920" y="857232"/>
              <a:ext cx="2071418" cy="642943"/>
            </a:xfrm>
            <a:prstGeom prst="ellipse">
              <a:avLst/>
            </a:prstGeom>
            <a:noFill/>
            <a:ln w="76200" algn="ctr">
              <a:solidFill>
                <a:schemeClr val="accent6"/>
              </a:solidFill>
              <a:round/>
              <a:headEnd/>
              <a:tailEnd/>
            </a:ln>
          </p:spPr>
          <p:txBody>
            <a:bodyPr lIns="90000" tIns="46800" rIns="90000" bIns="46800" anchor="ctr"/>
            <a:lstStyle/>
            <a:p>
              <a:pPr algn="ctr">
                <a:spcBef>
                  <a:spcPct val="50000"/>
                </a:spcBef>
                <a:defRPr/>
              </a:pPr>
              <a:endParaRPr lang="ja-JP" altLang="en-US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  <p:cxnSp>
          <p:nvCxnSpPr>
            <p:cNvPr id="28" name="直線矢印コネクタ 27"/>
            <p:cNvCxnSpPr>
              <a:stCxn id="26" idx="4"/>
            </p:cNvCxnSpPr>
            <p:nvPr/>
          </p:nvCxnSpPr>
          <p:spPr bwMode="auto">
            <a:xfrm rot="16200000" flipH="1">
              <a:off x="5946925" y="2732085"/>
              <a:ext cx="2500329" cy="36508"/>
            </a:xfrm>
            <a:prstGeom prst="straightConnector1">
              <a:avLst/>
            </a:prstGeom>
            <a:noFill/>
            <a:ln w="762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9" name="テキスト ボックス 28"/>
            <p:cNvSpPr txBox="1"/>
            <p:nvPr/>
          </p:nvSpPr>
          <p:spPr>
            <a:xfrm>
              <a:off x="5177259" y="2143116"/>
              <a:ext cx="1895228" cy="523879"/>
            </a:xfrm>
            <a:prstGeom prst="rect">
              <a:avLst/>
            </a:prstGeom>
            <a:solidFill>
              <a:srgbClr val="FFFFFF">
                <a:alpha val="69000"/>
              </a:srgbClr>
            </a:solidFill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800" b="1" dirty="0">
                  <a:solidFill>
                    <a:schemeClr val="accent6"/>
                  </a:solidFill>
                  <a:latin typeface="+mn-lt"/>
                </a:rPr>
                <a:t>Flexibility</a:t>
              </a:r>
              <a:endParaRPr lang="ja-JP" altLang="en-US" sz="2800" b="1" dirty="0">
                <a:solidFill>
                  <a:schemeClr val="accent6"/>
                </a:solidFill>
                <a:latin typeface="+mn-lt"/>
              </a:endParaRPr>
            </a:p>
          </p:txBody>
        </p:sp>
      </p:grpSp>
      <p:pic>
        <p:nvPicPr>
          <p:cNvPr id="38" name="図 37" descr="tsv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22044" y="4503498"/>
            <a:ext cx="3554012" cy="1805822"/>
          </a:xfrm>
          <a:prstGeom prst="rect">
            <a:avLst/>
          </a:prstGeom>
        </p:spPr>
      </p:pic>
      <p:grpSp>
        <p:nvGrpSpPr>
          <p:cNvPr id="2" name="グループ化 24"/>
          <p:cNvGrpSpPr>
            <a:grpSpLocks/>
          </p:cNvGrpSpPr>
          <p:nvPr/>
        </p:nvGrpSpPr>
        <p:grpSpPr bwMode="auto">
          <a:xfrm>
            <a:off x="285750" y="4214813"/>
            <a:ext cx="4714875" cy="2500312"/>
            <a:chOff x="285720" y="4214818"/>
            <a:chExt cx="4714908" cy="2500330"/>
          </a:xfrm>
        </p:grpSpPr>
        <p:sp>
          <p:nvSpPr>
            <p:cNvPr id="21" name="円/楕円 20"/>
            <p:cNvSpPr/>
            <p:nvPr/>
          </p:nvSpPr>
          <p:spPr bwMode="auto">
            <a:xfrm>
              <a:off x="285720" y="4214818"/>
              <a:ext cx="1285884" cy="2500330"/>
            </a:xfrm>
            <a:prstGeom prst="ellipse">
              <a:avLst/>
            </a:prstGeom>
            <a:noFill/>
            <a:ln w="76200" algn="ctr">
              <a:solidFill>
                <a:schemeClr val="accent6"/>
              </a:solidFill>
              <a:round/>
              <a:headEnd/>
              <a:tailEnd/>
            </a:ln>
          </p:spPr>
          <p:txBody>
            <a:bodyPr lIns="90000" tIns="46800" rIns="90000" bIns="46800" anchor="ctr"/>
            <a:lstStyle/>
            <a:p>
              <a:pPr algn="ctr">
                <a:spcBef>
                  <a:spcPct val="50000"/>
                </a:spcBef>
                <a:defRPr/>
              </a:pPr>
              <a:endParaRPr lang="ja-JP" altLang="en-US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  <p:cxnSp>
          <p:nvCxnSpPr>
            <p:cNvPr id="23" name="直線矢印コネクタ 22"/>
            <p:cNvCxnSpPr/>
            <p:nvPr/>
          </p:nvCxnSpPr>
          <p:spPr bwMode="auto">
            <a:xfrm>
              <a:off x="1643043" y="5465777"/>
              <a:ext cx="3357585" cy="34925"/>
            </a:xfrm>
            <a:prstGeom prst="straightConnector1">
              <a:avLst/>
            </a:prstGeom>
            <a:noFill/>
            <a:ln w="762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4" name="テキスト ボックス 23"/>
            <p:cNvSpPr txBox="1"/>
            <p:nvPr/>
          </p:nvSpPr>
          <p:spPr>
            <a:xfrm>
              <a:off x="2293922" y="4762509"/>
              <a:ext cx="1993914" cy="523879"/>
            </a:xfrm>
            <a:prstGeom prst="rect">
              <a:avLst/>
            </a:prstGeom>
            <a:solidFill>
              <a:srgbClr val="FFFFFF">
                <a:alpha val="69000"/>
              </a:srgbClr>
            </a:solidFill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800" b="1" dirty="0">
                  <a:solidFill>
                    <a:schemeClr val="accent6"/>
                  </a:solidFill>
                  <a:latin typeface="+mn-lt"/>
                </a:rPr>
                <a:t>Scalability</a:t>
              </a:r>
              <a:endParaRPr lang="ja-JP" altLang="en-US" sz="2800" b="1" dirty="0">
                <a:solidFill>
                  <a:schemeClr val="accent6"/>
                </a:solidFill>
                <a:latin typeface="+mn-lt"/>
              </a:endParaRPr>
            </a:p>
          </p:txBody>
        </p:sp>
      </p:grpSp>
      <p:cxnSp>
        <p:nvCxnSpPr>
          <p:cNvPr id="5133" name="直線コネクタ 17"/>
          <p:cNvCxnSpPr>
            <a:cxnSpLocks noChangeShapeType="1"/>
          </p:cNvCxnSpPr>
          <p:nvPr/>
        </p:nvCxnSpPr>
        <p:spPr bwMode="auto">
          <a:xfrm rot="5400000">
            <a:off x="-1500187" y="3857625"/>
            <a:ext cx="600075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34" name="直線コネクタ 18"/>
          <p:cNvCxnSpPr>
            <a:cxnSpLocks noChangeShapeType="1"/>
          </p:cNvCxnSpPr>
          <p:nvPr/>
        </p:nvCxnSpPr>
        <p:spPr bwMode="auto">
          <a:xfrm rot="5400000">
            <a:off x="2071688" y="3857625"/>
            <a:ext cx="600075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5072063" y="4071938"/>
            <a:ext cx="3857625" cy="2786062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pic>
        <p:nvPicPr>
          <p:cNvPr id="39" name="図 38" descr="inductive.bmp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277525" y="4509120"/>
            <a:ext cx="3542947" cy="18002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Inductive coupling link </a:t>
            </a:r>
            <a:r>
              <a:rPr lang="en-US" altLang="ja-JP" sz="3200" smtClean="0"/>
              <a:t>for 3D ICs</a:t>
            </a:r>
            <a:endParaRPr lang="ja-JP" altLang="en-US" smtClean="0"/>
          </a:p>
        </p:txBody>
      </p:sp>
      <p:grpSp>
        <p:nvGrpSpPr>
          <p:cNvPr id="2" name="グループ化 44"/>
          <p:cNvGrpSpPr>
            <a:grpSpLocks/>
          </p:cNvGrpSpPr>
          <p:nvPr/>
        </p:nvGrpSpPr>
        <p:grpSpPr bwMode="auto">
          <a:xfrm>
            <a:off x="2214563" y="857250"/>
            <a:ext cx="6286500" cy="928688"/>
            <a:chOff x="1071538" y="857232"/>
            <a:chExt cx="6286544" cy="928694"/>
          </a:xfrm>
        </p:grpSpPr>
        <p:sp>
          <p:nvSpPr>
            <p:cNvPr id="30" name="テキスト ボックス 29"/>
            <p:cNvSpPr txBox="1"/>
            <p:nvPr/>
          </p:nvSpPr>
          <p:spPr>
            <a:xfrm>
              <a:off x="1071538" y="857232"/>
              <a:ext cx="6286544" cy="52387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ja-JP" sz="2800" b="1" dirty="0">
                  <a:latin typeface="+mn-lt"/>
                </a:rPr>
                <a:t>Stacking after chip fabrication</a:t>
              </a:r>
              <a:endParaRPr lang="ja-JP" altLang="en-US" sz="2800" b="1" dirty="0">
                <a:latin typeface="+mn-lt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2027220" y="1323960"/>
              <a:ext cx="4545044" cy="46196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>
                  <a:latin typeface="+mn-lt"/>
                </a:rPr>
                <a:t>Only know-good-dies selected</a:t>
              </a:r>
              <a:endParaRPr lang="ja-JP" altLang="en-US" sz="2400" dirty="0">
                <a:latin typeface="+mn-lt"/>
              </a:endParaRPr>
            </a:p>
          </p:txBody>
        </p:sp>
      </p:grpSp>
      <p:sp>
        <p:nvSpPr>
          <p:cNvPr id="22" name="テキスト ボックス 21"/>
          <p:cNvSpPr txBox="1"/>
          <p:nvPr/>
        </p:nvSpPr>
        <p:spPr bwMode="auto">
          <a:xfrm>
            <a:off x="142875" y="5383213"/>
            <a:ext cx="56435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800" b="1" dirty="0">
                <a:latin typeface="+mn-lt"/>
              </a:rPr>
              <a:t>Inductor for transceiver</a:t>
            </a:r>
            <a:endParaRPr lang="ja-JP" altLang="en-US" sz="2800" b="1" dirty="0">
              <a:latin typeface="+mn-lt"/>
            </a:endParaRPr>
          </a:p>
        </p:txBody>
      </p:sp>
      <p:sp>
        <p:nvSpPr>
          <p:cNvPr id="32" name="テキスト ボックス 31"/>
          <p:cNvSpPr txBox="1"/>
          <p:nvPr/>
        </p:nvSpPr>
        <p:spPr bwMode="auto">
          <a:xfrm>
            <a:off x="214313" y="5857875"/>
            <a:ext cx="4429125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400" dirty="0">
                <a:latin typeface="+mn-lt"/>
              </a:rPr>
              <a:t>Implemented as a square coil with metal in common CMOS</a:t>
            </a:r>
            <a:endParaRPr lang="ja-JP" altLang="en-US" sz="2400" dirty="0">
              <a:latin typeface="+mn-lt"/>
            </a:endParaRPr>
          </a:p>
        </p:txBody>
      </p:sp>
      <p:grpSp>
        <p:nvGrpSpPr>
          <p:cNvPr id="7" name="グループ化 42"/>
          <p:cNvGrpSpPr>
            <a:grpSpLocks/>
          </p:cNvGrpSpPr>
          <p:nvPr/>
        </p:nvGrpSpPr>
        <p:grpSpPr bwMode="auto">
          <a:xfrm>
            <a:off x="4857750" y="5357813"/>
            <a:ext cx="4286248" cy="1357015"/>
            <a:chOff x="4857751" y="5357826"/>
            <a:chExt cx="4286281" cy="1357025"/>
          </a:xfrm>
        </p:grpSpPr>
        <p:sp>
          <p:nvSpPr>
            <p:cNvPr id="26" name="テキスト ボックス 25"/>
            <p:cNvSpPr txBox="1"/>
            <p:nvPr/>
          </p:nvSpPr>
          <p:spPr bwMode="auto">
            <a:xfrm>
              <a:off x="4857751" y="5857893"/>
              <a:ext cx="4160145" cy="46166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>
                  <a:latin typeface="+mn-lt"/>
                </a:rPr>
                <a:t>Not a serious </a:t>
              </a:r>
              <a:r>
                <a:rPr lang="en-US" altLang="ja-JP" sz="2400" dirty="0" smtClean="0">
                  <a:latin typeface="+mn-lt"/>
                </a:rPr>
                <a:t>problem. Only</a:t>
              </a:r>
              <a:endParaRPr lang="ja-JP" altLang="en-US" sz="2400" dirty="0">
                <a:latin typeface="+mn-lt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 bwMode="auto">
            <a:xfrm>
              <a:off x="4896545" y="6253183"/>
              <a:ext cx="4211992" cy="46166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ja-JP" sz="2400" dirty="0" smtClean="0"/>
                <a:t>metal layers are occupied</a:t>
              </a:r>
              <a:endParaRPr lang="ja-JP" altLang="en-US" sz="2400" dirty="0">
                <a:latin typeface="+mn-lt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 bwMode="auto">
            <a:xfrm>
              <a:off x="5143502" y="5357826"/>
              <a:ext cx="4000530" cy="52387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ja-JP" sz="2800" b="1" dirty="0">
                  <a:latin typeface="+mn-lt"/>
                </a:rPr>
                <a:t>Footprint of inductor</a:t>
              </a:r>
              <a:endParaRPr lang="ja-JP" altLang="en-US" sz="2800" b="1" dirty="0">
                <a:latin typeface="+mn-lt"/>
              </a:endParaRPr>
            </a:p>
          </p:txBody>
        </p:sp>
      </p:grpSp>
      <p:pic>
        <p:nvPicPr>
          <p:cNvPr id="28" name="図 27" descr="inductor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64288" y="3356992"/>
            <a:ext cx="1828800" cy="1895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図 23" descr="inductive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1772108" y="1772816"/>
            <a:ext cx="5101845" cy="3600400"/>
          </a:xfrm>
          <a:prstGeom prst="rect">
            <a:avLst/>
          </a:prstGeom>
        </p:spPr>
      </p:pic>
      <p:grpSp>
        <p:nvGrpSpPr>
          <p:cNvPr id="4" name="グループ化 55"/>
          <p:cNvGrpSpPr>
            <a:grpSpLocks/>
          </p:cNvGrpSpPr>
          <p:nvPr/>
        </p:nvGrpSpPr>
        <p:grpSpPr bwMode="auto">
          <a:xfrm>
            <a:off x="-36512" y="2310706"/>
            <a:ext cx="2714625" cy="3102276"/>
            <a:chOff x="-36545" y="2310728"/>
            <a:chExt cx="2714644" cy="3102530"/>
          </a:xfrm>
        </p:grpSpPr>
        <p:sp>
          <p:nvSpPr>
            <p:cNvPr id="6161" name="フリーフォーム 49"/>
            <p:cNvSpPr>
              <a:spLocks/>
            </p:cNvSpPr>
            <p:nvPr/>
          </p:nvSpPr>
          <p:spPr bwMode="auto">
            <a:xfrm>
              <a:off x="899566" y="3533372"/>
              <a:ext cx="1099334" cy="1047964"/>
            </a:xfrm>
            <a:custGeom>
              <a:avLst/>
              <a:gdLst>
                <a:gd name="T0" fmla="*/ 1099334 w 1099334"/>
                <a:gd name="T1" fmla="*/ 287677 h 1047964"/>
                <a:gd name="T2" fmla="*/ 904125 w 1099334"/>
                <a:gd name="T3" fmla="*/ 0 h 1047964"/>
                <a:gd name="T4" fmla="*/ 0 w 1099334"/>
                <a:gd name="T5" fmla="*/ 1047964 h 1047964"/>
                <a:gd name="T6" fmla="*/ 0 60000 65536"/>
                <a:gd name="T7" fmla="*/ 0 60000 65536"/>
                <a:gd name="T8" fmla="*/ 0 60000 65536"/>
                <a:gd name="T9" fmla="*/ 0 w 1099334"/>
                <a:gd name="T10" fmla="*/ 0 h 1047964"/>
                <a:gd name="T11" fmla="*/ 1099334 w 1099334"/>
                <a:gd name="T12" fmla="*/ 1047964 h 10479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99334" h="1047964">
                  <a:moveTo>
                    <a:pt x="1099334" y="287677"/>
                  </a:moveTo>
                  <a:lnTo>
                    <a:pt x="904125" y="0"/>
                  </a:lnTo>
                  <a:lnTo>
                    <a:pt x="0" y="1047964"/>
                  </a:ln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6162" name="フリーフォーム 50"/>
            <p:cNvSpPr>
              <a:spLocks/>
            </p:cNvSpPr>
            <p:nvPr/>
          </p:nvSpPr>
          <p:spPr bwMode="auto">
            <a:xfrm>
              <a:off x="952368" y="3965455"/>
              <a:ext cx="1099334" cy="1047964"/>
            </a:xfrm>
            <a:custGeom>
              <a:avLst/>
              <a:gdLst>
                <a:gd name="T0" fmla="*/ 1099334 w 1099334"/>
                <a:gd name="T1" fmla="*/ 287677 h 1047964"/>
                <a:gd name="T2" fmla="*/ 904125 w 1099334"/>
                <a:gd name="T3" fmla="*/ 0 h 1047964"/>
                <a:gd name="T4" fmla="*/ 0 w 1099334"/>
                <a:gd name="T5" fmla="*/ 1047964 h 1047964"/>
                <a:gd name="T6" fmla="*/ 0 60000 65536"/>
                <a:gd name="T7" fmla="*/ 0 60000 65536"/>
                <a:gd name="T8" fmla="*/ 0 60000 65536"/>
                <a:gd name="T9" fmla="*/ 0 w 1099334"/>
                <a:gd name="T10" fmla="*/ 0 h 1047964"/>
                <a:gd name="T11" fmla="*/ 1099334 w 1099334"/>
                <a:gd name="T12" fmla="*/ 1047964 h 10479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99334" h="1047964">
                  <a:moveTo>
                    <a:pt x="1099334" y="287677"/>
                  </a:moveTo>
                  <a:lnTo>
                    <a:pt x="904125" y="0"/>
                  </a:lnTo>
                  <a:lnTo>
                    <a:pt x="0" y="1047964"/>
                  </a:ln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6163" name="フリーフォーム 51"/>
            <p:cNvSpPr>
              <a:spLocks/>
            </p:cNvSpPr>
            <p:nvPr/>
          </p:nvSpPr>
          <p:spPr bwMode="auto">
            <a:xfrm>
              <a:off x="952368" y="4365294"/>
              <a:ext cx="1099334" cy="1047964"/>
            </a:xfrm>
            <a:custGeom>
              <a:avLst/>
              <a:gdLst>
                <a:gd name="T0" fmla="*/ 1099334 w 1099334"/>
                <a:gd name="T1" fmla="*/ 287677 h 1047964"/>
                <a:gd name="T2" fmla="*/ 904125 w 1099334"/>
                <a:gd name="T3" fmla="*/ 0 h 1047964"/>
                <a:gd name="T4" fmla="*/ 0 w 1099334"/>
                <a:gd name="T5" fmla="*/ 1047964 h 1047964"/>
                <a:gd name="T6" fmla="*/ 0 60000 65536"/>
                <a:gd name="T7" fmla="*/ 0 60000 65536"/>
                <a:gd name="T8" fmla="*/ 0 60000 65536"/>
                <a:gd name="T9" fmla="*/ 0 w 1099334"/>
                <a:gd name="T10" fmla="*/ 0 h 1047964"/>
                <a:gd name="T11" fmla="*/ 1099334 w 1099334"/>
                <a:gd name="T12" fmla="*/ 1047964 h 10479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99334" h="1047964">
                  <a:moveTo>
                    <a:pt x="1099334" y="287677"/>
                  </a:moveTo>
                  <a:lnTo>
                    <a:pt x="904125" y="0"/>
                  </a:lnTo>
                  <a:lnTo>
                    <a:pt x="0" y="1047964"/>
                  </a:ln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-36545" y="2310728"/>
              <a:ext cx="2714644" cy="83033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ja-JP" sz="2400" dirty="0">
                  <a:latin typeface="+mn-lt"/>
                </a:rPr>
                <a:t>Bonding wires for power supply</a:t>
              </a:r>
              <a:endParaRPr lang="ja-JP" altLang="en-US" sz="2400" dirty="0">
                <a:latin typeface="+mn-lt"/>
              </a:endParaRPr>
            </a:p>
          </p:txBody>
        </p:sp>
      </p:grpSp>
      <p:sp>
        <p:nvSpPr>
          <p:cNvPr id="6157" name="円/楕円 20"/>
          <p:cNvSpPr>
            <a:spLocks noChangeArrowheads="1"/>
          </p:cNvSpPr>
          <p:nvPr/>
        </p:nvSpPr>
        <p:spPr bwMode="auto">
          <a:xfrm>
            <a:off x="2920960" y="3356992"/>
            <a:ext cx="570920" cy="504056"/>
          </a:xfrm>
          <a:prstGeom prst="ellips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ct val="50000"/>
              </a:spcBef>
            </a:pPr>
            <a:endParaRPr lang="ja-JP" alt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cxnSp>
        <p:nvCxnSpPr>
          <p:cNvPr id="6159" name="直線矢印コネクタ 23"/>
          <p:cNvCxnSpPr>
            <a:cxnSpLocks noChangeShapeType="1"/>
          </p:cNvCxnSpPr>
          <p:nvPr/>
        </p:nvCxnSpPr>
        <p:spPr bwMode="auto">
          <a:xfrm flipV="1">
            <a:off x="1979712" y="3861048"/>
            <a:ext cx="1082691" cy="1584178"/>
          </a:xfrm>
          <a:prstGeom prst="straightConnector1">
            <a:avLst/>
          </a:prstGeom>
          <a:noFill/>
          <a:ln w="57150" algn="ctr">
            <a:solidFill>
              <a:srgbClr val="FFFF00"/>
            </a:solidFill>
            <a:round/>
            <a:headEnd/>
            <a:tailEnd type="arrow" w="med" len="med"/>
          </a:ln>
        </p:spPr>
      </p:cxnSp>
      <p:grpSp>
        <p:nvGrpSpPr>
          <p:cNvPr id="3" name="グループ化 53"/>
          <p:cNvGrpSpPr>
            <a:grpSpLocks/>
          </p:cNvGrpSpPr>
          <p:nvPr/>
        </p:nvGrpSpPr>
        <p:grpSpPr bwMode="auto">
          <a:xfrm>
            <a:off x="6895653" y="2132856"/>
            <a:ext cx="2340894" cy="1079550"/>
            <a:chOff x="6715139" y="1851735"/>
            <a:chExt cx="2340910" cy="1648703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7055785" y="2107328"/>
              <a:ext cx="2000264" cy="95409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ja-JP" sz="2800" b="1" dirty="0">
                  <a:latin typeface="+mn-lt"/>
                </a:rPr>
                <a:t>More than 3 chips</a:t>
              </a:r>
              <a:endParaRPr lang="ja-JP" altLang="en-US" sz="2800" b="1" dirty="0">
                <a:latin typeface="+mn-lt"/>
              </a:endParaRPr>
            </a:p>
          </p:txBody>
        </p:sp>
        <p:sp>
          <p:nvSpPr>
            <p:cNvPr id="6166" name="左中かっこ 17"/>
            <p:cNvSpPr>
              <a:spLocks/>
            </p:cNvSpPr>
            <p:nvPr/>
          </p:nvSpPr>
          <p:spPr bwMode="auto">
            <a:xfrm flipH="1">
              <a:off x="6715139" y="1851735"/>
              <a:ext cx="357190" cy="1648703"/>
            </a:xfrm>
            <a:prstGeom prst="leftBrace">
              <a:avLst>
                <a:gd name="adj1" fmla="val 60108"/>
                <a:gd name="adj2" fmla="val 50718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spcBef>
                  <a:spcPct val="50000"/>
                </a:spcBef>
              </a:pPr>
              <a:endParaRPr lang="ja-JP" altLang="en-US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72525" cy="6858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An example: </a:t>
            </a:r>
            <a:r>
              <a:rPr lang="en-US" altLang="ja-JP" sz="3200" dirty="0" err="1" smtClean="0"/>
              <a:t>MuCCRA</a:t>
            </a:r>
            <a:r>
              <a:rPr lang="en-US" altLang="ja-JP" sz="3200" dirty="0" smtClean="0"/>
              <a:t>-Cube (2008)</a:t>
            </a:r>
            <a:endParaRPr lang="ja-JP" altLang="en-US" dirty="0" smtClean="0"/>
          </a:p>
        </p:txBody>
      </p:sp>
      <p:pic>
        <p:nvPicPr>
          <p:cNvPr id="29699" name="Picture 2" descr="bond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758950"/>
            <a:ext cx="5943600" cy="4295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9700" name="Picture 3" descr="圧縮SSKCHIPのコピー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61125" y="1428750"/>
            <a:ext cx="2090738" cy="4248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9701" name="Rectangle 4"/>
          <p:cNvSpPr>
            <a:spLocks noChangeArrowheads="1"/>
          </p:cNvSpPr>
          <p:nvPr/>
        </p:nvSpPr>
        <p:spPr bwMode="auto">
          <a:xfrm rot="-5400000">
            <a:off x="6959600" y="2043113"/>
            <a:ext cx="179388" cy="239712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 rot="-5400000">
            <a:off x="7325519" y="2045494"/>
            <a:ext cx="179387" cy="238125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3" name="Rectangle 6"/>
          <p:cNvSpPr>
            <a:spLocks noChangeArrowheads="1"/>
          </p:cNvSpPr>
          <p:nvPr/>
        </p:nvSpPr>
        <p:spPr bwMode="auto">
          <a:xfrm rot="-5400000">
            <a:off x="7665244" y="2045494"/>
            <a:ext cx="179387" cy="238125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4" name="Rectangle 7"/>
          <p:cNvSpPr>
            <a:spLocks noChangeArrowheads="1"/>
          </p:cNvSpPr>
          <p:nvPr/>
        </p:nvSpPr>
        <p:spPr bwMode="auto">
          <a:xfrm rot="-5400000">
            <a:off x="7996238" y="2044700"/>
            <a:ext cx="179387" cy="239713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5" name="Rectangle 8"/>
          <p:cNvSpPr>
            <a:spLocks noChangeArrowheads="1"/>
          </p:cNvSpPr>
          <p:nvPr/>
        </p:nvSpPr>
        <p:spPr bwMode="auto">
          <a:xfrm rot="-5400000">
            <a:off x="8009731" y="3071019"/>
            <a:ext cx="358775" cy="249238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6" name="Rectangle 9"/>
          <p:cNvSpPr>
            <a:spLocks noChangeArrowheads="1"/>
          </p:cNvSpPr>
          <p:nvPr/>
        </p:nvSpPr>
        <p:spPr bwMode="auto">
          <a:xfrm rot="-5400000">
            <a:off x="8009731" y="3488532"/>
            <a:ext cx="358775" cy="249238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7" name="Rectangle 10"/>
          <p:cNvSpPr>
            <a:spLocks noChangeArrowheads="1"/>
          </p:cNvSpPr>
          <p:nvPr/>
        </p:nvSpPr>
        <p:spPr bwMode="auto">
          <a:xfrm rot="-5400000">
            <a:off x="8008938" y="3908425"/>
            <a:ext cx="360362" cy="249238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8" name="Rectangle 11"/>
          <p:cNvSpPr>
            <a:spLocks noChangeArrowheads="1"/>
          </p:cNvSpPr>
          <p:nvPr/>
        </p:nvSpPr>
        <p:spPr bwMode="auto">
          <a:xfrm rot="-5400000">
            <a:off x="8009731" y="4328319"/>
            <a:ext cx="358775" cy="249238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9" name="Rectangle 12"/>
          <p:cNvSpPr>
            <a:spLocks noChangeArrowheads="1"/>
          </p:cNvSpPr>
          <p:nvPr/>
        </p:nvSpPr>
        <p:spPr bwMode="auto">
          <a:xfrm rot="-5400000">
            <a:off x="7714456" y="3072607"/>
            <a:ext cx="358775" cy="246062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0" name="Rectangle 13"/>
          <p:cNvSpPr>
            <a:spLocks noChangeArrowheads="1"/>
          </p:cNvSpPr>
          <p:nvPr/>
        </p:nvSpPr>
        <p:spPr bwMode="auto">
          <a:xfrm rot="-5400000">
            <a:off x="7714456" y="3490120"/>
            <a:ext cx="358775" cy="246062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1" name="Rectangle 14"/>
          <p:cNvSpPr>
            <a:spLocks noChangeArrowheads="1"/>
          </p:cNvSpPr>
          <p:nvPr/>
        </p:nvSpPr>
        <p:spPr bwMode="auto">
          <a:xfrm rot="-5400000">
            <a:off x="7713663" y="3910013"/>
            <a:ext cx="360362" cy="246062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2" name="Rectangle 15"/>
          <p:cNvSpPr>
            <a:spLocks noChangeArrowheads="1"/>
          </p:cNvSpPr>
          <p:nvPr/>
        </p:nvSpPr>
        <p:spPr bwMode="auto">
          <a:xfrm rot="-5400000">
            <a:off x="7714456" y="4329907"/>
            <a:ext cx="358775" cy="246062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3" name="Rectangle 16"/>
          <p:cNvSpPr>
            <a:spLocks noChangeArrowheads="1"/>
          </p:cNvSpPr>
          <p:nvPr/>
        </p:nvSpPr>
        <p:spPr bwMode="auto">
          <a:xfrm rot="-5400000">
            <a:off x="7416800" y="3071813"/>
            <a:ext cx="358775" cy="247650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4" name="Rectangle 17"/>
          <p:cNvSpPr>
            <a:spLocks noChangeArrowheads="1"/>
          </p:cNvSpPr>
          <p:nvPr/>
        </p:nvSpPr>
        <p:spPr bwMode="auto">
          <a:xfrm rot="-5400000">
            <a:off x="7416800" y="3489326"/>
            <a:ext cx="358775" cy="247650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5" name="Rectangle 18"/>
          <p:cNvSpPr>
            <a:spLocks noChangeArrowheads="1"/>
          </p:cNvSpPr>
          <p:nvPr/>
        </p:nvSpPr>
        <p:spPr bwMode="auto">
          <a:xfrm rot="-5400000">
            <a:off x="7416007" y="3909219"/>
            <a:ext cx="360362" cy="247650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6" name="Rectangle 19"/>
          <p:cNvSpPr>
            <a:spLocks noChangeArrowheads="1"/>
          </p:cNvSpPr>
          <p:nvPr/>
        </p:nvSpPr>
        <p:spPr bwMode="auto">
          <a:xfrm rot="-5400000">
            <a:off x="7416800" y="4329113"/>
            <a:ext cx="358775" cy="247650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7" name="Rectangle 20"/>
          <p:cNvSpPr>
            <a:spLocks noChangeArrowheads="1"/>
          </p:cNvSpPr>
          <p:nvPr/>
        </p:nvSpPr>
        <p:spPr bwMode="auto">
          <a:xfrm rot="-5400000">
            <a:off x="7120731" y="3071019"/>
            <a:ext cx="358775" cy="249238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8" name="Rectangle 21"/>
          <p:cNvSpPr>
            <a:spLocks noChangeArrowheads="1"/>
          </p:cNvSpPr>
          <p:nvPr/>
        </p:nvSpPr>
        <p:spPr bwMode="auto">
          <a:xfrm rot="-5400000">
            <a:off x="7120731" y="3488532"/>
            <a:ext cx="358775" cy="249238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9" name="Rectangle 22"/>
          <p:cNvSpPr>
            <a:spLocks noChangeArrowheads="1"/>
          </p:cNvSpPr>
          <p:nvPr/>
        </p:nvSpPr>
        <p:spPr bwMode="auto">
          <a:xfrm rot="-5400000">
            <a:off x="7119938" y="3908425"/>
            <a:ext cx="360362" cy="249238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0" name="Rectangle 23"/>
          <p:cNvSpPr>
            <a:spLocks noChangeArrowheads="1"/>
          </p:cNvSpPr>
          <p:nvPr/>
        </p:nvSpPr>
        <p:spPr bwMode="auto">
          <a:xfrm rot="-5400000">
            <a:off x="7120731" y="4328319"/>
            <a:ext cx="358775" cy="249238"/>
          </a:xfrm>
          <a:prstGeom prst="rect">
            <a:avLst/>
          </a:prstGeom>
          <a:noFill/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1" name="Text Box 24"/>
          <p:cNvSpPr txBox="1">
            <a:spLocks noChangeArrowheads="1"/>
          </p:cNvSpPr>
          <p:nvPr/>
        </p:nvSpPr>
        <p:spPr bwMode="auto">
          <a:xfrm>
            <a:off x="7123113" y="4333875"/>
            <a:ext cx="358775" cy="244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b="1">
                <a:solidFill>
                  <a:srgbClr val="FFFFFF"/>
                </a:solidFill>
              </a:rPr>
              <a:t>PE</a:t>
            </a:r>
          </a:p>
        </p:txBody>
      </p:sp>
      <p:sp>
        <p:nvSpPr>
          <p:cNvPr id="29722" name="Text Box 25"/>
          <p:cNvSpPr txBox="1">
            <a:spLocks noChangeArrowheads="1"/>
          </p:cNvSpPr>
          <p:nvPr/>
        </p:nvSpPr>
        <p:spPr bwMode="auto">
          <a:xfrm>
            <a:off x="7123113" y="3925888"/>
            <a:ext cx="358775" cy="244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b="1">
                <a:solidFill>
                  <a:srgbClr val="FFFFFF"/>
                </a:solidFill>
              </a:rPr>
              <a:t>PE</a:t>
            </a:r>
          </a:p>
        </p:txBody>
      </p:sp>
      <p:sp>
        <p:nvSpPr>
          <p:cNvPr id="29723" name="Text Box 26"/>
          <p:cNvSpPr txBox="1">
            <a:spLocks noChangeArrowheads="1"/>
          </p:cNvSpPr>
          <p:nvPr/>
        </p:nvSpPr>
        <p:spPr bwMode="auto">
          <a:xfrm>
            <a:off x="7123113" y="3497263"/>
            <a:ext cx="358775" cy="244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b="1">
                <a:solidFill>
                  <a:srgbClr val="FFFFFF"/>
                </a:solidFill>
              </a:rPr>
              <a:t>PE</a:t>
            </a:r>
          </a:p>
        </p:txBody>
      </p:sp>
      <p:sp>
        <p:nvSpPr>
          <p:cNvPr id="29724" name="Text Box 27"/>
          <p:cNvSpPr txBox="1">
            <a:spLocks noChangeArrowheads="1"/>
          </p:cNvSpPr>
          <p:nvPr/>
        </p:nvSpPr>
        <p:spPr bwMode="auto">
          <a:xfrm>
            <a:off x="7123113" y="3068638"/>
            <a:ext cx="358775" cy="244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b="1">
                <a:solidFill>
                  <a:srgbClr val="FFFFFF"/>
                </a:solidFill>
              </a:rPr>
              <a:t>PE</a:t>
            </a:r>
          </a:p>
        </p:txBody>
      </p:sp>
      <p:sp>
        <p:nvSpPr>
          <p:cNvPr id="29725" name="Text Box 28"/>
          <p:cNvSpPr txBox="1">
            <a:spLocks noChangeArrowheads="1"/>
          </p:cNvSpPr>
          <p:nvPr/>
        </p:nvSpPr>
        <p:spPr bwMode="auto">
          <a:xfrm>
            <a:off x="7423150" y="4335463"/>
            <a:ext cx="358775" cy="244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b="1">
                <a:solidFill>
                  <a:srgbClr val="FFFFFF"/>
                </a:solidFill>
              </a:rPr>
              <a:t>PE</a:t>
            </a:r>
          </a:p>
        </p:txBody>
      </p:sp>
      <p:sp>
        <p:nvSpPr>
          <p:cNvPr id="29726" name="Text Box 29"/>
          <p:cNvSpPr txBox="1">
            <a:spLocks noChangeArrowheads="1"/>
          </p:cNvSpPr>
          <p:nvPr/>
        </p:nvSpPr>
        <p:spPr bwMode="auto">
          <a:xfrm>
            <a:off x="7423150" y="3927475"/>
            <a:ext cx="358775" cy="244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b="1">
                <a:solidFill>
                  <a:srgbClr val="FFFFFF"/>
                </a:solidFill>
              </a:rPr>
              <a:t>PE</a:t>
            </a:r>
          </a:p>
        </p:txBody>
      </p:sp>
      <p:sp>
        <p:nvSpPr>
          <p:cNvPr id="29727" name="Text Box 30"/>
          <p:cNvSpPr txBox="1">
            <a:spLocks noChangeArrowheads="1"/>
          </p:cNvSpPr>
          <p:nvPr/>
        </p:nvSpPr>
        <p:spPr bwMode="auto">
          <a:xfrm>
            <a:off x="7423150" y="3498850"/>
            <a:ext cx="358775" cy="244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b="1">
                <a:solidFill>
                  <a:srgbClr val="FFFFFF"/>
                </a:solidFill>
              </a:rPr>
              <a:t>PE</a:t>
            </a:r>
          </a:p>
        </p:txBody>
      </p:sp>
      <p:sp>
        <p:nvSpPr>
          <p:cNvPr id="29728" name="Text Box 31"/>
          <p:cNvSpPr txBox="1">
            <a:spLocks noChangeArrowheads="1"/>
          </p:cNvSpPr>
          <p:nvPr/>
        </p:nvSpPr>
        <p:spPr bwMode="auto">
          <a:xfrm>
            <a:off x="7423150" y="3068638"/>
            <a:ext cx="358775" cy="244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b="1">
                <a:solidFill>
                  <a:srgbClr val="FFFFFF"/>
                </a:solidFill>
              </a:rPr>
              <a:t>PE</a:t>
            </a:r>
          </a:p>
        </p:txBody>
      </p:sp>
      <p:sp>
        <p:nvSpPr>
          <p:cNvPr id="29729" name="Text Box 32"/>
          <p:cNvSpPr txBox="1">
            <a:spLocks noChangeArrowheads="1"/>
          </p:cNvSpPr>
          <p:nvPr/>
        </p:nvSpPr>
        <p:spPr bwMode="auto">
          <a:xfrm>
            <a:off x="7723188" y="4335463"/>
            <a:ext cx="360362" cy="244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b="1">
                <a:solidFill>
                  <a:srgbClr val="FFFFFF"/>
                </a:solidFill>
              </a:rPr>
              <a:t>PE</a:t>
            </a:r>
          </a:p>
        </p:txBody>
      </p:sp>
      <p:sp>
        <p:nvSpPr>
          <p:cNvPr id="29730" name="Text Box 33"/>
          <p:cNvSpPr txBox="1">
            <a:spLocks noChangeArrowheads="1"/>
          </p:cNvSpPr>
          <p:nvPr/>
        </p:nvSpPr>
        <p:spPr bwMode="auto">
          <a:xfrm>
            <a:off x="7723188" y="3927475"/>
            <a:ext cx="360362" cy="244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b="1">
                <a:solidFill>
                  <a:srgbClr val="FFFFFF"/>
                </a:solidFill>
              </a:rPr>
              <a:t>PE</a:t>
            </a:r>
          </a:p>
        </p:txBody>
      </p:sp>
      <p:sp>
        <p:nvSpPr>
          <p:cNvPr id="29731" name="Text Box 34"/>
          <p:cNvSpPr txBox="1">
            <a:spLocks noChangeArrowheads="1"/>
          </p:cNvSpPr>
          <p:nvPr/>
        </p:nvSpPr>
        <p:spPr bwMode="auto">
          <a:xfrm>
            <a:off x="7723188" y="3498850"/>
            <a:ext cx="360362" cy="244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b="1">
                <a:solidFill>
                  <a:srgbClr val="FFFFFF"/>
                </a:solidFill>
              </a:rPr>
              <a:t>PE</a:t>
            </a:r>
          </a:p>
        </p:txBody>
      </p:sp>
      <p:sp>
        <p:nvSpPr>
          <p:cNvPr id="29732" name="Text Box 35"/>
          <p:cNvSpPr txBox="1">
            <a:spLocks noChangeArrowheads="1"/>
          </p:cNvSpPr>
          <p:nvPr/>
        </p:nvSpPr>
        <p:spPr bwMode="auto">
          <a:xfrm>
            <a:off x="7723188" y="3068638"/>
            <a:ext cx="360362" cy="244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b="1">
                <a:solidFill>
                  <a:srgbClr val="FFFFFF"/>
                </a:solidFill>
              </a:rPr>
              <a:t>PE</a:t>
            </a:r>
          </a:p>
        </p:txBody>
      </p:sp>
      <p:sp>
        <p:nvSpPr>
          <p:cNvPr id="29733" name="Text Box 36"/>
          <p:cNvSpPr txBox="1">
            <a:spLocks noChangeArrowheads="1"/>
          </p:cNvSpPr>
          <p:nvPr/>
        </p:nvSpPr>
        <p:spPr bwMode="auto">
          <a:xfrm>
            <a:off x="8021638" y="4335463"/>
            <a:ext cx="360362" cy="244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b="1">
                <a:solidFill>
                  <a:srgbClr val="FFFFFF"/>
                </a:solidFill>
              </a:rPr>
              <a:t>PE</a:t>
            </a:r>
          </a:p>
        </p:txBody>
      </p:sp>
      <p:sp>
        <p:nvSpPr>
          <p:cNvPr id="29734" name="Text Box 37"/>
          <p:cNvSpPr txBox="1">
            <a:spLocks noChangeArrowheads="1"/>
          </p:cNvSpPr>
          <p:nvPr/>
        </p:nvSpPr>
        <p:spPr bwMode="auto">
          <a:xfrm>
            <a:off x="8021638" y="3927475"/>
            <a:ext cx="360362" cy="244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b="1">
                <a:solidFill>
                  <a:srgbClr val="FFFFFF"/>
                </a:solidFill>
              </a:rPr>
              <a:t>PE</a:t>
            </a:r>
          </a:p>
        </p:txBody>
      </p:sp>
      <p:sp>
        <p:nvSpPr>
          <p:cNvPr id="29735" name="Text Box 38"/>
          <p:cNvSpPr txBox="1">
            <a:spLocks noChangeArrowheads="1"/>
          </p:cNvSpPr>
          <p:nvPr/>
        </p:nvSpPr>
        <p:spPr bwMode="auto">
          <a:xfrm>
            <a:off x="8021638" y="3498850"/>
            <a:ext cx="360362" cy="244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b="1">
                <a:solidFill>
                  <a:srgbClr val="FFFFFF"/>
                </a:solidFill>
              </a:rPr>
              <a:t>PE</a:t>
            </a:r>
          </a:p>
        </p:txBody>
      </p:sp>
      <p:sp>
        <p:nvSpPr>
          <p:cNvPr id="29736" name="Text Box 39"/>
          <p:cNvSpPr txBox="1">
            <a:spLocks noChangeArrowheads="1"/>
          </p:cNvSpPr>
          <p:nvPr/>
        </p:nvSpPr>
        <p:spPr bwMode="auto">
          <a:xfrm>
            <a:off x="8021638" y="3068638"/>
            <a:ext cx="360362" cy="244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b="1">
                <a:solidFill>
                  <a:srgbClr val="FFFFFF"/>
                </a:solidFill>
              </a:rPr>
              <a:t>PE</a:t>
            </a:r>
          </a:p>
        </p:txBody>
      </p:sp>
      <p:sp>
        <p:nvSpPr>
          <p:cNvPr id="29737" name="Text Box 40"/>
          <p:cNvSpPr txBox="1">
            <a:spLocks noChangeArrowheads="1"/>
          </p:cNvSpPr>
          <p:nvPr/>
        </p:nvSpPr>
        <p:spPr bwMode="auto">
          <a:xfrm>
            <a:off x="6875463" y="1835150"/>
            <a:ext cx="1317625" cy="244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b="1">
                <a:solidFill>
                  <a:srgbClr val="FFFFFF"/>
                </a:solidFill>
              </a:rPr>
              <a:t>Data Memory</a:t>
            </a:r>
          </a:p>
        </p:txBody>
      </p:sp>
      <p:sp>
        <p:nvSpPr>
          <p:cNvPr id="29738" name="Rectangle 41"/>
          <p:cNvSpPr>
            <a:spLocks noChangeArrowheads="1"/>
          </p:cNvSpPr>
          <p:nvPr/>
        </p:nvSpPr>
        <p:spPr bwMode="auto">
          <a:xfrm>
            <a:off x="7064375" y="2522538"/>
            <a:ext cx="1374775" cy="3825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39" name="Rectangle 42"/>
          <p:cNvSpPr>
            <a:spLocks noChangeArrowheads="1"/>
          </p:cNvSpPr>
          <p:nvPr/>
        </p:nvSpPr>
        <p:spPr bwMode="auto">
          <a:xfrm>
            <a:off x="7056438" y="4724400"/>
            <a:ext cx="1374775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>
            <a:off x="71438" y="6243638"/>
            <a:ext cx="7000875" cy="400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b="1" dirty="0">
                <a:latin typeface="+mn-lt"/>
              </a:rPr>
              <a:t>Technology: 90nm, Chip thickness: 85um, Glue: 10um</a:t>
            </a:r>
          </a:p>
        </p:txBody>
      </p:sp>
      <p:sp>
        <p:nvSpPr>
          <p:cNvPr id="46" name="Text Box 45"/>
          <p:cNvSpPr txBox="1">
            <a:spLocks noChangeArrowheads="1"/>
          </p:cNvSpPr>
          <p:nvPr/>
        </p:nvSpPr>
        <p:spPr bwMode="auto">
          <a:xfrm rot="16200000">
            <a:off x="8332788" y="3352800"/>
            <a:ext cx="1079500" cy="400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b="1">
                <a:latin typeface="+mn-lt"/>
              </a:rPr>
              <a:t>5.0mm</a:t>
            </a:r>
          </a:p>
        </p:txBody>
      </p:sp>
      <p:sp>
        <p:nvSpPr>
          <p:cNvPr id="29742" name="Line 46"/>
          <p:cNvSpPr>
            <a:spLocks noChangeShapeType="1"/>
          </p:cNvSpPr>
          <p:nvPr/>
        </p:nvSpPr>
        <p:spPr bwMode="auto">
          <a:xfrm flipV="1">
            <a:off x="8689975" y="1428750"/>
            <a:ext cx="0" cy="42481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7034213" y="5815013"/>
            <a:ext cx="1079500" cy="400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000" b="1" dirty="0">
                <a:latin typeface="+mn-lt"/>
              </a:rPr>
              <a:t>2.5mm</a:t>
            </a:r>
          </a:p>
        </p:txBody>
      </p:sp>
      <p:sp>
        <p:nvSpPr>
          <p:cNvPr id="29744" name="Line 48"/>
          <p:cNvSpPr>
            <a:spLocks noChangeShapeType="1"/>
          </p:cNvSpPr>
          <p:nvPr/>
        </p:nvSpPr>
        <p:spPr bwMode="auto">
          <a:xfrm>
            <a:off x="3881438" y="4770438"/>
            <a:ext cx="2262187" cy="730250"/>
          </a:xfrm>
          <a:prstGeom prst="line">
            <a:avLst/>
          </a:prstGeom>
          <a:noFill/>
          <a:ln w="25400">
            <a:solidFill>
              <a:srgbClr val="FFFF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45" name="Line 49"/>
          <p:cNvSpPr>
            <a:spLocks noChangeShapeType="1"/>
          </p:cNvSpPr>
          <p:nvPr/>
        </p:nvSpPr>
        <p:spPr bwMode="auto">
          <a:xfrm flipV="1">
            <a:off x="3952875" y="1714500"/>
            <a:ext cx="1476375" cy="506413"/>
          </a:xfrm>
          <a:prstGeom prst="line">
            <a:avLst/>
          </a:prstGeom>
          <a:noFill/>
          <a:ln w="25400">
            <a:solidFill>
              <a:srgbClr val="FFFF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46" name="Line 50"/>
          <p:cNvSpPr>
            <a:spLocks noChangeShapeType="1"/>
          </p:cNvSpPr>
          <p:nvPr/>
        </p:nvSpPr>
        <p:spPr bwMode="auto">
          <a:xfrm flipV="1">
            <a:off x="5214938" y="1428750"/>
            <a:ext cx="1216025" cy="35718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47" name="Text Box 51"/>
          <p:cNvSpPr txBox="1">
            <a:spLocks noChangeArrowheads="1"/>
          </p:cNvSpPr>
          <p:nvPr/>
        </p:nvSpPr>
        <p:spPr bwMode="auto">
          <a:xfrm>
            <a:off x="6665913" y="5087938"/>
            <a:ext cx="2024062" cy="517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b="1"/>
              <a:t>Inductive-Coupling</a:t>
            </a:r>
            <a:br>
              <a:rPr lang="en-US" altLang="ja-JP" sz="1400" b="1"/>
            </a:br>
            <a:r>
              <a:rPr lang="en-US" altLang="ja-JP" sz="1400" b="1"/>
              <a:t>Up Link</a:t>
            </a:r>
          </a:p>
        </p:txBody>
      </p:sp>
      <p:sp>
        <p:nvSpPr>
          <p:cNvPr id="29748" name="Text Box 52"/>
          <p:cNvSpPr txBox="1">
            <a:spLocks noChangeArrowheads="1"/>
          </p:cNvSpPr>
          <p:nvPr/>
        </p:nvSpPr>
        <p:spPr bwMode="auto">
          <a:xfrm>
            <a:off x="6588125" y="2868613"/>
            <a:ext cx="2174875" cy="517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400" b="1"/>
              <a:t>Inductive-Coupling</a:t>
            </a:r>
            <a:br>
              <a:rPr lang="en-US" altLang="ja-JP" sz="1400" b="1"/>
            </a:br>
            <a:r>
              <a:rPr lang="en-US" altLang="ja-JP" sz="1400" b="1"/>
              <a:t>Down Link</a:t>
            </a: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6464300" y="5821363"/>
            <a:ext cx="2087563" cy="0"/>
            <a:chOff x="4014" y="2931"/>
            <a:chExt cx="1315" cy="0"/>
          </a:xfrm>
        </p:grpSpPr>
        <p:sp>
          <p:nvSpPr>
            <p:cNvPr id="29752" name="Line 54"/>
            <p:cNvSpPr>
              <a:spLocks noChangeShapeType="1"/>
            </p:cNvSpPr>
            <p:nvPr/>
          </p:nvSpPr>
          <p:spPr bwMode="auto">
            <a:xfrm flipV="1">
              <a:off x="4422" y="2931"/>
              <a:ext cx="90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53" name="Line 55"/>
            <p:cNvSpPr>
              <a:spLocks noChangeShapeType="1"/>
            </p:cNvSpPr>
            <p:nvPr/>
          </p:nvSpPr>
          <p:spPr bwMode="auto">
            <a:xfrm flipH="1">
              <a:off x="4014" y="2931"/>
              <a:ext cx="4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9750" name="Line 50"/>
          <p:cNvSpPr>
            <a:spLocks noChangeShapeType="1"/>
          </p:cNvSpPr>
          <p:nvPr/>
        </p:nvSpPr>
        <p:spPr bwMode="auto">
          <a:xfrm>
            <a:off x="6143625" y="5500688"/>
            <a:ext cx="357188" cy="142875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51" name="コンテンツ プレースホルダ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85788"/>
          </a:xfrm>
        </p:spPr>
        <p:txBody>
          <a:bodyPr/>
          <a:lstStyle/>
          <a:p>
            <a:pPr eaLnBrk="1" hangingPunct="1"/>
            <a:r>
              <a:rPr lang="en-US" altLang="ja-JP" sz="2800" dirty="0" smtClean="0"/>
              <a:t>4 </a:t>
            </a:r>
            <a:r>
              <a:rPr lang="en-US" altLang="ja-JP" sz="2800" dirty="0" err="1" smtClean="0"/>
              <a:t>MuCCRA</a:t>
            </a:r>
            <a:r>
              <a:rPr lang="en-US" altLang="ja-JP" sz="2800" dirty="0" smtClean="0"/>
              <a:t> chips are stacked on a PCB board</a:t>
            </a:r>
            <a:endParaRPr lang="ja-JP" altLang="en-US" sz="2800" dirty="0" smtClean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7092280" y="6237312"/>
            <a:ext cx="1781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[Saito,FPL’09]</a:t>
            </a:r>
            <a:endParaRPr kumimoji="1" lang="ja-JP" alt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正方形/長方形 147"/>
          <p:cNvSpPr/>
          <p:nvPr/>
        </p:nvSpPr>
        <p:spPr bwMode="auto">
          <a:xfrm>
            <a:off x="3419872" y="5958756"/>
            <a:ext cx="4355976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7" name="正方形/長方形 146"/>
          <p:cNvSpPr/>
          <p:nvPr/>
        </p:nvSpPr>
        <p:spPr bwMode="auto">
          <a:xfrm>
            <a:off x="6372200" y="5958756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9" name="正方形/長方形 148"/>
          <p:cNvSpPr/>
          <p:nvPr/>
        </p:nvSpPr>
        <p:spPr bwMode="auto">
          <a:xfrm>
            <a:off x="6832376" y="5958756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2" name="正方形/長方形 151"/>
          <p:cNvSpPr/>
          <p:nvPr/>
        </p:nvSpPr>
        <p:spPr bwMode="auto">
          <a:xfrm>
            <a:off x="2951312" y="4878636"/>
            <a:ext cx="4355976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3" name="正方形/長方形 152"/>
          <p:cNvSpPr/>
          <p:nvPr/>
        </p:nvSpPr>
        <p:spPr bwMode="auto">
          <a:xfrm>
            <a:off x="5903640" y="4878636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4" name="正方形/長方形 153"/>
          <p:cNvSpPr/>
          <p:nvPr/>
        </p:nvSpPr>
        <p:spPr bwMode="auto">
          <a:xfrm>
            <a:off x="6363816" y="4878636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8" name="正方形/長方形 157"/>
          <p:cNvSpPr/>
          <p:nvPr/>
        </p:nvSpPr>
        <p:spPr bwMode="auto">
          <a:xfrm>
            <a:off x="2483768" y="3798516"/>
            <a:ext cx="4355976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9" name="正方形/長方形 158"/>
          <p:cNvSpPr/>
          <p:nvPr/>
        </p:nvSpPr>
        <p:spPr bwMode="auto">
          <a:xfrm>
            <a:off x="5436096" y="3798516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0" name="正方形/長方形 159"/>
          <p:cNvSpPr/>
          <p:nvPr/>
        </p:nvSpPr>
        <p:spPr bwMode="auto">
          <a:xfrm>
            <a:off x="5896272" y="3798516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6" name="正方形/長方形 165"/>
          <p:cNvSpPr/>
          <p:nvPr/>
        </p:nvSpPr>
        <p:spPr bwMode="auto">
          <a:xfrm>
            <a:off x="1979712" y="2718396"/>
            <a:ext cx="4355976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7" name="正方形/長方形 166"/>
          <p:cNvSpPr/>
          <p:nvPr/>
        </p:nvSpPr>
        <p:spPr bwMode="auto">
          <a:xfrm>
            <a:off x="4932040" y="2718396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8" name="正方形/長方形 167"/>
          <p:cNvSpPr/>
          <p:nvPr/>
        </p:nvSpPr>
        <p:spPr bwMode="auto">
          <a:xfrm>
            <a:off x="5392216" y="2718396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0" name="正方形/長方形 169"/>
          <p:cNvSpPr/>
          <p:nvPr/>
        </p:nvSpPr>
        <p:spPr bwMode="auto">
          <a:xfrm>
            <a:off x="2447256" y="2718396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2" name="正方形/長方形 171"/>
          <p:cNvSpPr/>
          <p:nvPr/>
        </p:nvSpPr>
        <p:spPr bwMode="auto">
          <a:xfrm>
            <a:off x="2907432" y="2718396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3" name="正方形/長方形 172"/>
          <p:cNvSpPr/>
          <p:nvPr/>
        </p:nvSpPr>
        <p:spPr bwMode="auto">
          <a:xfrm>
            <a:off x="2951312" y="3798516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5" name="正方形/長方形 174"/>
          <p:cNvSpPr/>
          <p:nvPr/>
        </p:nvSpPr>
        <p:spPr bwMode="auto">
          <a:xfrm>
            <a:off x="3411488" y="3798516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6" name="正方形/長方形 175"/>
          <p:cNvSpPr/>
          <p:nvPr/>
        </p:nvSpPr>
        <p:spPr bwMode="auto">
          <a:xfrm>
            <a:off x="3427240" y="4878636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8" name="正方形/長方形 177"/>
          <p:cNvSpPr/>
          <p:nvPr/>
        </p:nvSpPr>
        <p:spPr bwMode="auto">
          <a:xfrm>
            <a:off x="3887416" y="4878636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9" name="正方形/長方形 178"/>
          <p:cNvSpPr/>
          <p:nvPr/>
        </p:nvSpPr>
        <p:spPr bwMode="auto">
          <a:xfrm>
            <a:off x="3887416" y="5958756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81" name="正方形/長方形 180"/>
          <p:cNvSpPr/>
          <p:nvPr/>
        </p:nvSpPr>
        <p:spPr bwMode="auto">
          <a:xfrm>
            <a:off x="4347592" y="5958756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185" name="直線矢印コネクタ 184"/>
          <p:cNvCxnSpPr/>
          <p:nvPr/>
        </p:nvCxnSpPr>
        <p:spPr bwMode="auto">
          <a:xfrm rot="5400000">
            <a:off x="2844094" y="3473686"/>
            <a:ext cx="648072" cy="15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87" name="直線矢印コネクタ 186"/>
          <p:cNvCxnSpPr/>
          <p:nvPr/>
        </p:nvCxnSpPr>
        <p:spPr bwMode="auto">
          <a:xfrm rot="5400000">
            <a:off x="3346562" y="4553806"/>
            <a:ext cx="648072" cy="15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88" name="直線矢印コネクタ 187"/>
          <p:cNvCxnSpPr/>
          <p:nvPr/>
        </p:nvCxnSpPr>
        <p:spPr bwMode="auto">
          <a:xfrm rot="5400000">
            <a:off x="3800746" y="5633926"/>
            <a:ext cx="648072" cy="15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89" name="直線矢印コネクタ 188"/>
          <p:cNvCxnSpPr/>
          <p:nvPr/>
        </p:nvCxnSpPr>
        <p:spPr bwMode="auto">
          <a:xfrm rot="16200000" flipV="1">
            <a:off x="6298889" y="5633927"/>
            <a:ext cx="648072" cy="15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90" name="直線矢印コネクタ 189"/>
          <p:cNvCxnSpPr/>
          <p:nvPr/>
        </p:nvCxnSpPr>
        <p:spPr bwMode="auto">
          <a:xfrm rot="16200000" flipV="1">
            <a:off x="5806696" y="4553806"/>
            <a:ext cx="648072" cy="15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91" name="直線矢印コネクタ 190"/>
          <p:cNvCxnSpPr/>
          <p:nvPr/>
        </p:nvCxnSpPr>
        <p:spPr bwMode="auto">
          <a:xfrm rot="16200000" flipV="1">
            <a:off x="5352512" y="3473686"/>
            <a:ext cx="648072" cy="15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95" name="直線矢印コネクタ 194"/>
          <p:cNvCxnSpPr>
            <a:stCxn id="167" idx="1"/>
          </p:cNvCxnSpPr>
          <p:nvPr/>
        </p:nvCxnSpPr>
        <p:spPr bwMode="auto">
          <a:xfrm rot="10800000">
            <a:off x="3383360" y="2934420"/>
            <a:ext cx="1548680" cy="15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6" name="直線矢印コネクタ 195"/>
          <p:cNvCxnSpPr>
            <a:stCxn id="181" idx="3"/>
          </p:cNvCxnSpPr>
          <p:nvPr/>
        </p:nvCxnSpPr>
        <p:spPr bwMode="auto">
          <a:xfrm flipV="1">
            <a:off x="4823520" y="6173191"/>
            <a:ext cx="1512169" cy="1589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二等辺三角形 64"/>
          <p:cNvSpPr/>
          <p:nvPr/>
        </p:nvSpPr>
        <p:spPr bwMode="auto">
          <a:xfrm>
            <a:off x="2483768" y="3006428"/>
            <a:ext cx="144016" cy="144016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66" name="二等辺三角形 65"/>
          <p:cNvSpPr/>
          <p:nvPr/>
        </p:nvSpPr>
        <p:spPr bwMode="auto">
          <a:xfrm>
            <a:off x="2987824" y="4086548"/>
            <a:ext cx="144016" cy="144016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67" name="二等辺三角形 66"/>
          <p:cNvSpPr/>
          <p:nvPr/>
        </p:nvSpPr>
        <p:spPr bwMode="auto">
          <a:xfrm>
            <a:off x="3491880" y="5166668"/>
            <a:ext cx="144016" cy="144016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68" name="二等辺三角形 67"/>
          <p:cNvSpPr/>
          <p:nvPr/>
        </p:nvSpPr>
        <p:spPr bwMode="auto">
          <a:xfrm>
            <a:off x="3923928" y="6246788"/>
            <a:ext cx="144016" cy="144016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69" name="二等辺三角形 68"/>
          <p:cNvSpPr/>
          <p:nvPr/>
        </p:nvSpPr>
        <p:spPr bwMode="auto">
          <a:xfrm>
            <a:off x="7092280" y="6246788"/>
            <a:ext cx="144016" cy="144016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0" name="二等辺三角形 69"/>
          <p:cNvSpPr/>
          <p:nvPr/>
        </p:nvSpPr>
        <p:spPr bwMode="auto">
          <a:xfrm>
            <a:off x="6660232" y="5166668"/>
            <a:ext cx="144016" cy="144016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1" name="二等辺三角形 70"/>
          <p:cNvSpPr/>
          <p:nvPr/>
        </p:nvSpPr>
        <p:spPr bwMode="auto">
          <a:xfrm>
            <a:off x="6156176" y="4086548"/>
            <a:ext cx="144016" cy="144016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2" name="二等辺三角形 71"/>
          <p:cNvSpPr/>
          <p:nvPr/>
        </p:nvSpPr>
        <p:spPr bwMode="auto">
          <a:xfrm>
            <a:off x="5652120" y="3006428"/>
            <a:ext cx="144016" cy="144016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80" name="テキスト ボックス 259"/>
          <p:cNvSpPr txBox="1">
            <a:spLocks noChangeArrowheads="1"/>
          </p:cNvSpPr>
          <p:nvPr/>
        </p:nvSpPr>
        <p:spPr bwMode="auto">
          <a:xfrm>
            <a:off x="2843808" y="2750334"/>
            <a:ext cx="5453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</a:rPr>
              <a:t>TX</a:t>
            </a:r>
            <a:endParaRPr lang="ja-JP" altLang="en-US" sz="2000" dirty="0">
              <a:latin typeface="+mj-lt"/>
            </a:endParaRPr>
          </a:p>
        </p:txBody>
      </p:sp>
      <p:sp>
        <p:nvSpPr>
          <p:cNvPr id="81" name="テキスト ボックス 259"/>
          <p:cNvSpPr txBox="1">
            <a:spLocks noChangeArrowheads="1"/>
          </p:cNvSpPr>
          <p:nvPr/>
        </p:nvSpPr>
        <p:spPr bwMode="auto">
          <a:xfrm>
            <a:off x="3347864" y="3830454"/>
            <a:ext cx="5453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</a:rPr>
              <a:t>TX</a:t>
            </a:r>
            <a:endParaRPr lang="ja-JP" altLang="en-US" sz="2000" dirty="0">
              <a:latin typeface="+mj-lt"/>
            </a:endParaRPr>
          </a:p>
        </p:txBody>
      </p:sp>
      <p:sp>
        <p:nvSpPr>
          <p:cNvPr id="82" name="テキスト ボックス 259"/>
          <p:cNvSpPr txBox="1">
            <a:spLocks noChangeArrowheads="1"/>
          </p:cNvSpPr>
          <p:nvPr/>
        </p:nvSpPr>
        <p:spPr bwMode="auto">
          <a:xfrm>
            <a:off x="3851920" y="4910574"/>
            <a:ext cx="5453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</a:rPr>
              <a:t>TX</a:t>
            </a:r>
            <a:endParaRPr lang="ja-JP" altLang="en-US" sz="2000" dirty="0">
              <a:latin typeface="+mj-lt"/>
            </a:endParaRPr>
          </a:p>
        </p:txBody>
      </p:sp>
      <p:sp>
        <p:nvSpPr>
          <p:cNvPr id="83" name="テキスト ボックス 259"/>
          <p:cNvSpPr txBox="1">
            <a:spLocks noChangeArrowheads="1"/>
          </p:cNvSpPr>
          <p:nvPr/>
        </p:nvSpPr>
        <p:spPr bwMode="auto">
          <a:xfrm>
            <a:off x="4314690" y="5990694"/>
            <a:ext cx="5453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</a:rPr>
              <a:t>TX</a:t>
            </a:r>
            <a:endParaRPr lang="ja-JP" altLang="en-US" sz="2000" dirty="0">
              <a:latin typeface="+mj-lt"/>
            </a:endParaRPr>
          </a:p>
        </p:txBody>
      </p:sp>
      <p:sp>
        <p:nvSpPr>
          <p:cNvPr id="86" name="テキスト ボックス 259"/>
          <p:cNvSpPr txBox="1">
            <a:spLocks noChangeArrowheads="1"/>
          </p:cNvSpPr>
          <p:nvPr/>
        </p:nvSpPr>
        <p:spPr bwMode="auto">
          <a:xfrm>
            <a:off x="6330914" y="5990694"/>
            <a:ext cx="5453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</a:rPr>
              <a:t>TX</a:t>
            </a:r>
            <a:endParaRPr lang="ja-JP" altLang="en-US" sz="2000" dirty="0">
              <a:latin typeface="+mj-lt"/>
            </a:endParaRPr>
          </a:p>
        </p:txBody>
      </p:sp>
      <p:sp>
        <p:nvSpPr>
          <p:cNvPr id="87" name="テキスト ボックス 259"/>
          <p:cNvSpPr txBox="1">
            <a:spLocks noChangeArrowheads="1"/>
          </p:cNvSpPr>
          <p:nvPr/>
        </p:nvSpPr>
        <p:spPr bwMode="auto">
          <a:xfrm>
            <a:off x="5868144" y="4910574"/>
            <a:ext cx="5453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</a:rPr>
              <a:t>TX</a:t>
            </a:r>
            <a:endParaRPr lang="ja-JP" altLang="en-US" sz="2000" dirty="0">
              <a:latin typeface="+mj-lt"/>
            </a:endParaRPr>
          </a:p>
        </p:txBody>
      </p:sp>
      <p:sp>
        <p:nvSpPr>
          <p:cNvPr id="88" name="テキスト ボックス 259"/>
          <p:cNvSpPr txBox="1">
            <a:spLocks noChangeArrowheads="1"/>
          </p:cNvSpPr>
          <p:nvPr/>
        </p:nvSpPr>
        <p:spPr bwMode="auto">
          <a:xfrm>
            <a:off x="5394810" y="3830454"/>
            <a:ext cx="5453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</a:rPr>
              <a:t>TX</a:t>
            </a:r>
            <a:endParaRPr lang="ja-JP" altLang="en-US" sz="2000" dirty="0">
              <a:latin typeface="+mj-lt"/>
            </a:endParaRPr>
          </a:p>
        </p:txBody>
      </p:sp>
      <p:sp>
        <p:nvSpPr>
          <p:cNvPr id="89" name="テキスト ボックス 259"/>
          <p:cNvSpPr txBox="1">
            <a:spLocks noChangeArrowheads="1"/>
          </p:cNvSpPr>
          <p:nvPr/>
        </p:nvSpPr>
        <p:spPr bwMode="auto">
          <a:xfrm>
            <a:off x="4890754" y="2750334"/>
            <a:ext cx="5453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</a:rPr>
              <a:t>TX</a:t>
            </a:r>
            <a:endParaRPr lang="ja-JP" altLang="en-US" sz="2000" dirty="0">
              <a:latin typeface="+mj-lt"/>
            </a:endParaRPr>
          </a:p>
        </p:txBody>
      </p:sp>
      <p:sp>
        <p:nvSpPr>
          <p:cNvPr id="91" name="フリーフォーム 178"/>
          <p:cNvSpPr>
            <a:spLocks/>
          </p:cNvSpPr>
          <p:nvPr/>
        </p:nvSpPr>
        <p:spPr bwMode="auto">
          <a:xfrm>
            <a:off x="6084168" y="2420888"/>
            <a:ext cx="1284287" cy="1017588"/>
          </a:xfrm>
          <a:custGeom>
            <a:avLst/>
            <a:gdLst>
              <a:gd name="T0" fmla="*/ 0 w 1284270"/>
              <a:gd name="T1" fmla="*/ 298605 h 1017141"/>
              <a:gd name="T2" fmla="*/ 308245 w 1284270"/>
              <a:gd name="T3" fmla="*/ 0 h 1017141"/>
              <a:gd name="T4" fmla="*/ 1284355 w 1284270"/>
              <a:gd name="T5" fmla="*/ 1019378 h 1017141"/>
              <a:gd name="T6" fmla="*/ 0 60000 65536"/>
              <a:gd name="T7" fmla="*/ 0 60000 65536"/>
              <a:gd name="T8" fmla="*/ 0 60000 65536"/>
              <a:gd name="T9" fmla="*/ 0 w 1284270"/>
              <a:gd name="T10" fmla="*/ 0 h 1017141"/>
              <a:gd name="T11" fmla="*/ 1284270 w 1284270"/>
              <a:gd name="T12" fmla="*/ 1017141 h 10171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84270" h="1017141">
                <a:moveTo>
                  <a:pt x="0" y="297950"/>
                </a:moveTo>
                <a:lnTo>
                  <a:pt x="308225" y="0"/>
                </a:lnTo>
                <a:lnTo>
                  <a:pt x="1284270" y="1017141"/>
                </a:ln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92" name="テキスト ボックス 179"/>
          <p:cNvSpPr txBox="1">
            <a:spLocks noChangeArrowheads="1"/>
          </p:cNvSpPr>
          <p:nvPr/>
        </p:nvSpPr>
        <p:spPr bwMode="auto">
          <a:xfrm>
            <a:off x="6796955" y="2544713"/>
            <a:ext cx="178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000" dirty="0">
                <a:latin typeface="+mj-lt"/>
              </a:rPr>
              <a:t>Bonding wire</a:t>
            </a:r>
            <a:endParaRPr lang="ja-JP" altLang="en-US" sz="2000" dirty="0">
              <a:latin typeface="+mj-lt"/>
            </a:endParaRPr>
          </a:p>
        </p:txBody>
      </p:sp>
      <p:sp>
        <p:nvSpPr>
          <p:cNvPr id="93" name="フリーフォーム 178"/>
          <p:cNvSpPr>
            <a:spLocks/>
          </p:cNvSpPr>
          <p:nvPr/>
        </p:nvSpPr>
        <p:spPr bwMode="auto">
          <a:xfrm>
            <a:off x="6588224" y="3501008"/>
            <a:ext cx="1284287" cy="1017588"/>
          </a:xfrm>
          <a:custGeom>
            <a:avLst/>
            <a:gdLst>
              <a:gd name="T0" fmla="*/ 0 w 1284270"/>
              <a:gd name="T1" fmla="*/ 298605 h 1017141"/>
              <a:gd name="T2" fmla="*/ 308245 w 1284270"/>
              <a:gd name="T3" fmla="*/ 0 h 1017141"/>
              <a:gd name="T4" fmla="*/ 1284355 w 1284270"/>
              <a:gd name="T5" fmla="*/ 1019378 h 1017141"/>
              <a:gd name="T6" fmla="*/ 0 60000 65536"/>
              <a:gd name="T7" fmla="*/ 0 60000 65536"/>
              <a:gd name="T8" fmla="*/ 0 60000 65536"/>
              <a:gd name="T9" fmla="*/ 0 w 1284270"/>
              <a:gd name="T10" fmla="*/ 0 h 1017141"/>
              <a:gd name="T11" fmla="*/ 1284270 w 1284270"/>
              <a:gd name="T12" fmla="*/ 1017141 h 10171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84270" h="1017141">
                <a:moveTo>
                  <a:pt x="0" y="297950"/>
                </a:moveTo>
                <a:lnTo>
                  <a:pt x="308225" y="0"/>
                </a:lnTo>
                <a:lnTo>
                  <a:pt x="1284270" y="1017141"/>
                </a:ln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94" name="テキスト ボックス 179"/>
          <p:cNvSpPr txBox="1">
            <a:spLocks noChangeArrowheads="1"/>
          </p:cNvSpPr>
          <p:nvPr/>
        </p:nvSpPr>
        <p:spPr bwMode="auto">
          <a:xfrm>
            <a:off x="7301011" y="3624833"/>
            <a:ext cx="178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000" dirty="0">
                <a:latin typeface="+mj-lt"/>
              </a:rPr>
              <a:t>Bonding wire</a:t>
            </a:r>
            <a:endParaRPr lang="ja-JP" altLang="en-US" sz="2000" dirty="0">
              <a:latin typeface="+mj-lt"/>
            </a:endParaRPr>
          </a:p>
        </p:txBody>
      </p:sp>
      <p:sp>
        <p:nvSpPr>
          <p:cNvPr id="95" name="フリーフォーム 178"/>
          <p:cNvSpPr>
            <a:spLocks/>
          </p:cNvSpPr>
          <p:nvPr/>
        </p:nvSpPr>
        <p:spPr bwMode="auto">
          <a:xfrm>
            <a:off x="7040240" y="4590604"/>
            <a:ext cx="1284287" cy="1017588"/>
          </a:xfrm>
          <a:custGeom>
            <a:avLst/>
            <a:gdLst>
              <a:gd name="T0" fmla="*/ 0 w 1284270"/>
              <a:gd name="T1" fmla="*/ 298605 h 1017141"/>
              <a:gd name="T2" fmla="*/ 308245 w 1284270"/>
              <a:gd name="T3" fmla="*/ 0 h 1017141"/>
              <a:gd name="T4" fmla="*/ 1284355 w 1284270"/>
              <a:gd name="T5" fmla="*/ 1019378 h 1017141"/>
              <a:gd name="T6" fmla="*/ 0 60000 65536"/>
              <a:gd name="T7" fmla="*/ 0 60000 65536"/>
              <a:gd name="T8" fmla="*/ 0 60000 65536"/>
              <a:gd name="T9" fmla="*/ 0 w 1284270"/>
              <a:gd name="T10" fmla="*/ 0 h 1017141"/>
              <a:gd name="T11" fmla="*/ 1284270 w 1284270"/>
              <a:gd name="T12" fmla="*/ 1017141 h 10171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84270" h="1017141">
                <a:moveTo>
                  <a:pt x="0" y="297950"/>
                </a:moveTo>
                <a:lnTo>
                  <a:pt x="308225" y="0"/>
                </a:lnTo>
                <a:lnTo>
                  <a:pt x="1284270" y="1017141"/>
                </a:ln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96" name="テキスト ボックス 179"/>
          <p:cNvSpPr txBox="1">
            <a:spLocks noChangeArrowheads="1"/>
          </p:cNvSpPr>
          <p:nvPr/>
        </p:nvSpPr>
        <p:spPr bwMode="auto">
          <a:xfrm>
            <a:off x="7753027" y="4714429"/>
            <a:ext cx="178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000" dirty="0">
                <a:latin typeface="+mj-lt"/>
              </a:rPr>
              <a:t>Bonding wire</a:t>
            </a:r>
            <a:endParaRPr lang="ja-JP" altLang="en-US" sz="2000" dirty="0">
              <a:latin typeface="+mj-lt"/>
            </a:endParaRPr>
          </a:p>
        </p:txBody>
      </p:sp>
      <p:sp>
        <p:nvSpPr>
          <p:cNvPr id="97" name="フリーフォーム 178"/>
          <p:cNvSpPr>
            <a:spLocks/>
          </p:cNvSpPr>
          <p:nvPr/>
        </p:nvSpPr>
        <p:spPr bwMode="auto">
          <a:xfrm>
            <a:off x="7544296" y="5670724"/>
            <a:ext cx="1284287" cy="1017588"/>
          </a:xfrm>
          <a:custGeom>
            <a:avLst/>
            <a:gdLst>
              <a:gd name="T0" fmla="*/ 0 w 1284270"/>
              <a:gd name="T1" fmla="*/ 298605 h 1017141"/>
              <a:gd name="T2" fmla="*/ 308245 w 1284270"/>
              <a:gd name="T3" fmla="*/ 0 h 1017141"/>
              <a:gd name="T4" fmla="*/ 1284355 w 1284270"/>
              <a:gd name="T5" fmla="*/ 1019378 h 1017141"/>
              <a:gd name="T6" fmla="*/ 0 60000 65536"/>
              <a:gd name="T7" fmla="*/ 0 60000 65536"/>
              <a:gd name="T8" fmla="*/ 0 60000 65536"/>
              <a:gd name="T9" fmla="*/ 0 w 1284270"/>
              <a:gd name="T10" fmla="*/ 0 h 1017141"/>
              <a:gd name="T11" fmla="*/ 1284270 w 1284270"/>
              <a:gd name="T12" fmla="*/ 1017141 h 10171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84270" h="1017141">
                <a:moveTo>
                  <a:pt x="0" y="297950"/>
                </a:moveTo>
                <a:lnTo>
                  <a:pt x="308225" y="0"/>
                </a:lnTo>
                <a:lnTo>
                  <a:pt x="1284270" y="1017141"/>
                </a:ln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98" name="テキスト ボックス 179"/>
          <p:cNvSpPr txBox="1">
            <a:spLocks noChangeArrowheads="1"/>
          </p:cNvSpPr>
          <p:nvPr/>
        </p:nvSpPr>
        <p:spPr bwMode="auto">
          <a:xfrm>
            <a:off x="8257083" y="5794549"/>
            <a:ext cx="178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000" dirty="0">
                <a:latin typeface="+mj-lt"/>
              </a:rPr>
              <a:t>Bonding wire</a:t>
            </a:r>
            <a:endParaRPr lang="ja-JP" altLang="en-US" sz="2000" dirty="0">
              <a:latin typeface="+mj-lt"/>
            </a:endParaRPr>
          </a:p>
        </p:txBody>
      </p:sp>
      <p:sp>
        <p:nvSpPr>
          <p:cNvPr id="99" name="タイトル 1"/>
          <p:cNvSpPr>
            <a:spLocks noGrp="1"/>
          </p:cNvSpPr>
          <p:nvPr>
            <p:ph type="title"/>
          </p:nvPr>
        </p:nvSpPr>
        <p:spPr>
          <a:xfrm>
            <a:off x="12576" y="76200"/>
            <a:ext cx="9095928" cy="6858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Chip stacking method: </a:t>
            </a:r>
            <a:r>
              <a:rPr lang="en-US" altLang="ja-JP" sz="3200" dirty="0" smtClean="0"/>
              <a:t>Slide &amp; stack</a:t>
            </a:r>
            <a:endParaRPr lang="ja-JP" altLang="en-US" dirty="0" smtClean="0"/>
          </a:p>
        </p:txBody>
      </p:sp>
      <p:sp>
        <p:nvSpPr>
          <p:cNvPr id="100" name="コンテンツ プレースホルダ 258"/>
          <p:cNvSpPr>
            <a:spLocks noGrp="1"/>
          </p:cNvSpPr>
          <p:nvPr>
            <p:ph idx="1"/>
          </p:nvPr>
        </p:nvSpPr>
        <p:spPr>
          <a:xfrm>
            <a:off x="228600" y="914400"/>
            <a:ext cx="8915400" cy="800100"/>
          </a:xfrm>
        </p:spPr>
        <p:txBody>
          <a:bodyPr/>
          <a:lstStyle/>
          <a:p>
            <a:pPr eaLnBrk="1" hangingPunct="1"/>
            <a:r>
              <a:rPr lang="en-US" altLang="ja-JP" sz="2800" dirty="0" smtClean="0"/>
              <a:t>Inductor has TX/RX/Idle modes (1-cycle switch)</a:t>
            </a:r>
            <a:endParaRPr lang="ja-JP" altLang="en-US" sz="2800" dirty="0" smtClean="0"/>
          </a:p>
        </p:txBody>
      </p:sp>
      <p:grpSp>
        <p:nvGrpSpPr>
          <p:cNvPr id="102" name="グループ化 123"/>
          <p:cNvGrpSpPr/>
          <p:nvPr/>
        </p:nvGrpSpPr>
        <p:grpSpPr>
          <a:xfrm>
            <a:off x="0" y="1447705"/>
            <a:ext cx="3851920" cy="2773383"/>
            <a:chOff x="0" y="-1"/>
            <a:chExt cx="3851920" cy="2773383"/>
          </a:xfrm>
        </p:grpSpPr>
        <p:pic>
          <p:nvPicPr>
            <p:cNvPr id="103" name="図 102" descr="stack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-1"/>
              <a:ext cx="3851920" cy="277338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cxnSp>
          <p:nvCxnSpPr>
            <p:cNvPr id="104" name="直線矢印コネクタ 103"/>
            <p:cNvCxnSpPr/>
            <p:nvPr/>
          </p:nvCxnSpPr>
          <p:spPr bwMode="auto">
            <a:xfrm rot="10800000">
              <a:off x="1547664" y="2203275"/>
              <a:ext cx="1008112" cy="1588"/>
            </a:xfrm>
            <a:prstGeom prst="straightConnector1">
              <a:avLst/>
            </a:prstGeom>
            <a:noFill/>
            <a:ln w="5715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5" name="テキスト ボックス 104"/>
            <p:cNvSpPr txBox="1"/>
            <p:nvPr/>
          </p:nvSpPr>
          <p:spPr>
            <a:xfrm>
              <a:off x="1023443" y="2276872"/>
              <a:ext cx="21804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b="1" dirty="0" smtClean="0">
                  <a:solidFill>
                    <a:srgbClr val="FFFF00"/>
                  </a:solidFill>
                </a:rPr>
                <a:t>Slide &amp; stack</a:t>
              </a:r>
              <a:endParaRPr kumimoji="1" lang="ja-JP" altLang="en-US" sz="24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14" name="グループ化 113"/>
          <p:cNvGrpSpPr/>
          <p:nvPr/>
        </p:nvGrpSpPr>
        <p:grpSpPr>
          <a:xfrm>
            <a:off x="35496" y="4869160"/>
            <a:ext cx="2736304" cy="1296144"/>
            <a:chOff x="107504" y="4725144"/>
            <a:chExt cx="2736304" cy="1296144"/>
          </a:xfrm>
        </p:grpSpPr>
        <p:sp>
          <p:nvSpPr>
            <p:cNvPr id="115" name="正方形/長方形 114"/>
            <p:cNvSpPr/>
            <p:nvPr/>
          </p:nvSpPr>
          <p:spPr bwMode="auto">
            <a:xfrm>
              <a:off x="194486" y="4839543"/>
              <a:ext cx="475928" cy="432048"/>
            </a:xfrm>
            <a:prstGeom prst="rect">
              <a:avLst/>
            </a:prstGeom>
            <a:solidFill>
              <a:srgbClr val="99CC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16" name="正方形/長方形 115"/>
            <p:cNvSpPr/>
            <p:nvPr/>
          </p:nvSpPr>
          <p:spPr bwMode="auto">
            <a:xfrm>
              <a:off x="194486" y="5445224"/>
              <a:ext cx="475928" cy="432048"/>
            </a:xfrm>
            <a:prstGeom prst="rect">
              <a:avLst/>
            </a:prstGeom>
            <a:solidFill>
              <a:srgbClr val="FF66CC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17" name="二等辺三角形 116"/>
            <p:cNvSpPr/>
            <p:nvPr/>
          </p:nvSpPr>
          <p:spPr bwMode="auto">
            <a:xfrm>
              <a:off x="454390" y="5733256"/>
              <a:ext cx="144016" cy="144016"/>
            </a:xfrm>
            <a:prstGeom prst="triangl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18" name="テキスト ボックス 259"/>
            <p:cNvSpPr txBox="1">
              <a:spLocks noChangeArrowheads="1"/>
            </p:cNvSpPr>
            <p:nvPr/>
          </p:nvSpPr>
          <p:spPr bwMode="auto">
            <a:xfrm>
              <a:off x="626534" y="4839543"/>
              <a:ext cx="221727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 smtClean="0">
                  <a:latin typeface="+mj-lt"/>
                </a:rPr>
                <a:t>Inductor (TX)</a:t>
              </a:r>
              <a:endParaRPr lang="ja-JP" altLang="en-US" sz="2400" dirty="0">
                <a:latin typeface="+mj-lt"/>
              </a:endParaRPr>
            </a:p>
          </p:txBody>
        </p:sp>
        <p:sp>
          <p:nvSpPr>
            <p:cNvPr id="119" name="テキスト ボックス 259"/>
            <p:cNvSpPr txBox="1">
              <a:spLocks noChangeArrowheads="1"/>
            </p:cNvSpPr>
            <p:nvPr/>
          </p:nvSpPr>
          <p:spPr bwMode="auto">
            <a:xfrm>
              <a:off x="626534" y="5445224"/>
              <a:ext cx="220124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 smtClean="0">
                  <a:latin typeface="+mj-lt"/>
                </a:rPr>
                <a:t>Inductor (RX)</a:t>
              </a:r>
              <a:endParaRPr lang="ja-JP" altLang="en-US" sz="2400" dirty="0">
                <a:latin typeface="+mj-lt"/>
              </a:endParaRPr>
            </a:p>
          </p:txBody>
        </p:sp>
        <p:sp>
          <p:nvSpPr>
            <p:cNvPr id="120" name="テキスト ボックス 259"/>
            <p:cNvSpPr txBox="1">
              <a:spLocks noChangeArrowheads="1"/>
            </p:cNvSpPr>
            <p:nvPr/>
          </p:nvSpPr>
          <p:spPr bwMode="auto">
            <a:xfrm>
              <a:off x="153200" y="4871481"/>
              <a:ext cx="54534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 smtClean="0">
                  <a:latin typeface="+mj-lt"/>
                </a:rPr>
                <a:t>TX</a:t>
              </a:r>
              <a:endParaRPr lang="ja-JP" altLang="en-US" sz="2000" dirty="0">
                <a:latin typeface="+mj-lt"/>
              </a:endParaRPr>
            </a:p>
          </p:txBody>
        </p:sp>
        <p:sp>
          <p:nvSpPr>
            <p:cNvPr id="121" name="正方形/長方形 120"/>
            <p:cNvSpPr/>
            <p:nvPr/>
          </p:nvSpPr>
          <p:spPr bwMode="auto">
            <a:xfrm>
              <a:off x="107504" y="4725144"/>
              <a:ext cx="2664296" cy="1296144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正方形/長方形 147"/>
          <p:cNvSpPr/>
          <p:nvPr/>
        </p:nvSpPr>
        <p:spPr bwMode="auto">
          <a:xfrm>
            <a:off x="3419872" y="5958756"/>
            <a:ext cx="4355976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7" name="正方形/長方形 146"/>
          <p:cNvSpPr/>
          <p:nvPr/>
        </p:nvSpPr>
        <p:spPr bwMode="auto">
          <a:xfrm>
            <a:off x="6372200" y="5958756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9" name="正方形/長方形 148"/>
          <p:cNvSpPr/>
          <p:nvPr/>
        </p:nvSpPr>
        <p:spPr bwMode="auto">
          <a:xfrm>
            <a:off x="6832376" y="5958756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2" name="正方形/長方形 151"/>
          <p:cNvSpPr/>
          <p:nvPr/>
        </p:nvSpPr>
        <p:spPr bwMode="auto">
          <a:xfrm>
            <a:off x="2951312" y="4878636"/>
            <a:ext cx="4355976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3" name="正方形/長方形 152"/>
          <p:cNvSpPr/>
          <p:nvPr/>
        </p:nvSpPr>
        <p:spPr bwMode="auto">
          <a:xfrm>
            <a:off x="5903640" y="4878636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4" name="正方形/長方形 153"/>
          <p:cNvSpPr/>
          <p:nvPr/>
        </p:nvSpPr>
        <p:spPr bwMode="auto">
          <a:xfrm>
            <a:off x="6363816" y="4878636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8" name="正方形/長方形 157"/>
          <p:cNvSpPr/>
          <p:nvPr/>
        </p:nvSpPr>
        <p:spPr bwMode="auto">
          <a:xfrm>
            <a:off x="2483768" y="3798516"/>
            <a:ext cx="4355976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9" name="正方形/長方形 158"/>
          <p:cNvSpPr/>
          <p:nvPr/>
        </p:nvSpPr>
        <p:spPr bwMode="auto">
          <a:xfrm>
            <a:off x="5436096" y="3798516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0" name="正方形/長方形 159"/>
          <p:cNvSpPr/>
          <p:nvPr/>
        </p:nvSpPr>
        <p:spPr bwMode="auto">
          <a:xfrm>
            <a:off x="5896272" y="3798516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6" name="正方形/長方形 165"/>
          <p:cNvSpPr/>
          <p:nvPr/>
        </p:nvSpPr>
        <p:spPr bwMode="auto">
          <a:xfrm>
            <a:off x="1979712" y="2718396"/>
            <a:ext cx="4355976" cy="432048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7" name="正方形/長方形 166"/>
          <p:cNvSpPr/>
          <p:nvPr/>
        </p:nvSpPr>
        <p:spPr bwMode="auto">
          <a:xfrm>
            <a:off x="4932040" y="2718396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8" name="正方形/長方形 167"/>
          <p:cNvSpPr/>
          <p:nvPr/>
        </p:nvSpPr>
        <p:spPr bwMode="auto">
          <a:xfrm>
            <a:off x="5392216" y="2718396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0" name="正方形/長方形 169"/>
          <p:cNvSpPr/>
          <p:nvPr/>
        </p:nvSpPr>
        <p:spPr bwMode="auto">
          <a:xfrm>
            <a:off x="2447256" y="2718396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2" name="正方形/長方形 171"/>
          <p:cNvSpPr/>
          <p:nvPr/>
        </p:nvSpPr>
        <p:spPr bwMode="auto">
          <a:xfrm>
            <a:off x="2907432" y="2718396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3" name="正方形/長方形 172"/>
          <p:cNvSpPr/>
          <p:nvPr/>
        </p:nvSpPr>
        <p:spPr bwMode="auto">
          <a:xfrm>
            <a:off x="2951312" y="3798516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5" name="正方形/長方形 174"/>
          <p:cNvSpPr/>
          <p:nvPr/>
        </p:nvSpPr>
        <p:spPr bwMode="auto">
          <a:xfrm>
            <a:off x="3411488" y="3798516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6" name="正方形/長方形 175"/>
          <p:cNvSpPr/>
          <p:nvPr/>
        </p:nvSpPr>
        <p:spPr bwMode="auto">
          <a:xfrm>
            <a:off x="3427240" y="4878636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8" name="正方形/長方形 177"/>
          <p:cNvSpPr/>
          <p:nvPr/>
        </p:nvSpPr>
        <p:spPr bwMode="auto">
          <a:xfrm>
            <a:off x="3887416" y="4878636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9" name="正方形/長方形 178"/>
          <p:cNvSpPr/>
          <p:nvPr/>
        </p:nvSpPr>
        <p:spPr bwMode="auto">
          <a:xfrm>
            <a:off x="3887416" y="5958756"/>
            <a:ext cx="475928" cy="432048"/>
          </a:xfrm>
          <a:prstGeom prst="rect">
            <a:avLst/>
          </a:prstGeom>
          <a:solidFill>
            <a:srgbClr val="FF66CC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81" name="正方形/長方形 180"/>
          <p:cNvSpPr/>
          <p:nvPr/>
        </p:nvSpPr>
        <p:spPr bwMode="auto">
          <a:xfrm>
            <a:off x="4347592" y="5958756"/>
            <a:ext cx="475928" cy="432048"/>
          </a:xfrm>
          <a:prstGeom prst="rect">
            <a:avLst/>
          </a:prstGeom>
          <a:solidFill>
            <a:srgbClr val="99CC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185" name="直線矢印コネクタ 184"/>
          <p:cNvCxnSpPr/>
          <p:nvPr/>
        </p:nvCxnSpPr>
        <p:spPr bwMode="auto">
          <a:xfrm rot="5400000">
            <a:off x="2844094" y="3473686"/>
            <a:ext cx="648072" cy="15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87" name="直線矢印コネクタ 186"/>
          <p:cNvCxnSpPr/>
          <p:nvPr/>
        </p:nvCxnSpPr>
        <p:spPr bwMode="auto">
          <a:xfrm rot="5400000">
            <a:off x="3346562" y="4553806"/>
            <a:ext cx="648072" cy="15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88" name="直線矢印コネクタ 187"/>
          <p:cNvCxnSpPr/>
          <p:nvPr/>
        </p:nvCxnSpPr>
        <p:spPr bwMode="auto">
          <a:xfrm rot="5400000">
            <a:off x="3800746" y="5633926"/>
            <a:ext cx="648072" cy="15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89" name="直線矢印コネクタ 188"/>
          <p:cNvCxnSpPr/>
          <p:nvPr/>
        </p:nvCxnSpPr>
        <p:spPr bwMode="auto">
          <a:xfrm rot="16200000" flipV="1">
            <a:off x="6298889" y="5633927"/>
            <a:ext cx="648072" cy="15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90" name="直線矢印コネクタ 189"/>
          <p:cNvCxnSpPr/>
          <p:nvPr/>
        </p:nvCxnSpPr>
        <p:spPr bwMode="auto">
          <a:xfrm rot="16200000" flipV="1">
            <a:off x="5806696" y="4553806"/>
            <a:ext cx="648072" cy="15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91" name="直線矢印コネクタ 190"/>
          <p:cNvCxnSpPr/>
          <p:nvPr/>
        </p:nvCxnSpPr>
        <p:spPr bwMode="auto">
          <a:xfrm rot="16200000" flipV="1">
            <a:off x="5352512" y="3473686"/>
            <a:ext cx="648072" cy="15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95" name="直線矢印コネクタ 194"/>
          <p:cNvCxnSpPr>
            <a:stCxn id="167" idx="1"/>
          </p:cNvCxnSpPr>
          <p:nvPr/>
        </p:nvCxnSpPr>
        <p:spPr bwMode="auto">
          <a:xfrm rot="10800000">
            <a:off x="3383360" y="2934420"/>
            <a:ext cx="1548680" cy="15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6" name="直線矢印コネクタ 195"/>
          <p:cNvCxnSpPr>
            <a:stCxn id="181" idx="3"/>
          </p:cNvCxnSpPr>
          <p:nvPr/>
        </p:nvCxnSpPr>
        <p:spPr bwMode="auto">
          <a:xfrm flipV="1">
            <a:off x="4823520" y="6173191"/>
            <a:ext cx="1512169" cy="1589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二等辺三角形 64"/>
          <p:cNvSpPr/>
          <p:nvPr/>
        </p:nvSpPr>
        <p:spPr bwMode="auto">
          <a:xfrm>
            <a:off x="2483768" y="3006428"/>
            <a:ext cx="144016" cy="144016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66" name="二等辺三角形 65"/>
          <p:cNvSpPr/>
          <p:nvPr/>
        </p:nvSpPr>
        <p:spPr bwMode="auto">
          <a:xfrm>
            <a:off x="2987824" y="4086548"/>
            <a:ext cx="144016" cy="144016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67" name="二等辺三角形 66"/>
          <p:cNvSpPr/>
          <p:nvPr/>
        </p:nvSpPr>
        <p:spPr bwMode="auto">
          <a:xfrm>
            <a:off x="3491880" y="5166668"/>
            <a:ext cx="144016" cy="144016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68" name="二等辺三角形 67"/>
          <p:cNvSpPr/>
          <p:nvPr/>
        </p:nvSpPr>
        <p:spPr bwMode="auto">
          <a:xfrm>
            <a:off x="3923928" y="6246788"/>
            <a:ext cx="144016" cy="144016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69" name="二等辺三角形 68"/>
          <p:cNvSpPr/>
          <p:nvPr/>
        </p:nvSpPr>
        <p:spPr bwMode="auto">
          <a:xfrm>
            <a:off x="7092280" y="6246788"/>
            <a:ext cx="144016" cy="144016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0" name="二等辺三角形 69"/>
          <p:cNvSpPr/>
          <p:nvPr/>
        </p:nvSpPr>
        <p:spPr bwMode="auto">
          <a:xfrm>
            <a:off x="6660232" y="5166668"/>
            <a:ext cx="144016" cy="144016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1" name="二等辺三角形 70"/>
          <p:cNvSpPr/>
          <p:nvPr/>
        </p:nvSpPr>
        <p:spPr bwMode="auto">
          <a:xfrm>
            <a:off x="6156176" y="4086548"/>
            <a:ext cx="144016" cy="144016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2" name="二等辺三角形 71"/>
          <p:cNvSpPr/>
          <p:nvPr/>
        </p:nvSpPr>
        <p:spPr bwMode="auto">
          <a:xfrm>
            <a:off x="5652120" y="3006428"/>
            <a:ext cx="144016" cy="144016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80" name="テキスト ボックス 259"/>
          <p:cNvSpPr txBox="1">
            <a:spLocks noChangeArrowheads="1"/>
          </p:cNvSpPr>
          <p:nvPr/>
        </p:nvSpPr>
        <p:spPr bwMode="auto">
          <a:xfrm>
            <a:off x="2843808" y="2750334"/>
            <a:ext cx="5453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</a:rPr>
              <a:t>TX</a:t>
            </a:r>
            <a:endParaRPr lang="ja-JP" altLang="en-US" sz="2000" dirty="0">
              <a:latin typeface="+mj-lt"/>
            </a:endParaRPr>
          </a:p>
        </p:txBody>
      </p:sp>
      <p:sp>
        <p:nvSpPr>
          <p:cNvPr id="81" name="テキスト ボックス 259"/>
          <p:cNvSpPr txBox="1">
            <a:spLocks noChangeArrowheads="1"/>
          </p:cNvSpPr>
          <p:nvPr/>
        </p:nvSpPr>
        <p:spPr bwMode="auto">
          <a:xfrm>
            <a:off x="3347864" y="3830454"/>
            <a:ext cx="5453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</a:rPr>
              <a:t>TX</a:t>
            </a:r>
            <a:endParaRPr lang="ja-JP" altLang="en-US" sz="2000" dirty="0">
              <a:latin typeface="+mj-lt"/>
            </a:endParaRPr>
          </a:p>
        </p:txBody>
      </p:sp>
      <p:sp>
        <p:nvSpPr>
          <p:cNvPr id="82" name="テキスト ボックス 259"/>
          <p:cNvSpPr txBox="1">
            <a:spLocks noChangeArrowheads="1"/>
          </p:cNvSpPr>
          <p:nvPr/>
        </p:nvSpPr>
        <p:spPr bwMode="auto">
          <a:xfrm>
            <a:off x="3851920" y="4910574"/>
            <a:ext cx="5453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</a:rPr>
              <a:t>TX</a:t>
            </a:r>
            <a:endParaRPr lang="ja-JP" altLang="en-US" sz="2000" dirty="0">
              <a:latin typeface="+mj-lt"/>
            </a:endParaRPr>
          </a:p>
        </p:txBody>
      </p:sp>
      <p:sp>
        <p:nvSpPr>
          <p:cNvPr id="83" name="テキスト ボックス 259"/>
          <p:cNvSpPr txBox="1">
            <a:spLocks noChangeArrowheads="1"/>
          </p:cNvSpPr>
          <p:nvPr/>
        </p:nvSpPr>
        <p:spPr bwMode="auto">
          <a:xfrm>
            <a:off x="4314690" y="5990694"/>
            <a:ext cx="5453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</a:rPr>
              <a:t>TX</a:t>
            </a:r>
            <a:endParaRPr lang="ja-JP" altLang="en-US" sz="2000" dirty="0">
              <a:latin typeface="+mj-lt"/>
            </a:endParaRPr>
          </a:p>
        </p:txBody>
      </p:sp>
      <p:sp>
        <p:nvSpPr>
          <p:cNvPr id="86" name="テキスト ボックス 259"/>
          <p:cNvSpPr txBox="1">
            <a:spLocks noChangeArrowheads="1"/>
          </p:cNvSpPr>
          <p:nvPr/>
        </p:nvSpPr>
        <p:spPr bwMode="auto">
          <a:xfrm>
            <a:off x="6330914" y="5990694"/>
            <a:ext cx="5453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</a:rPr>
              <a:t>TX</a:t>
            </a:r>
            <a:endParaRPr lang="ja-JP" altLang="en-US" sz="2000" dirty="0">
              <a:latin typeface="+mj-lt"/>
            </a:endParaRPr>
          </a:p>
        </p:txBody>
      </p:sp>
      <p:sp>
        <p:nvSpPr>
          <p:cNvPr id="87" name="テキスト ボックス 259"/>
          <p:cNvSpPr txBox="1">
            <a:spLocks noChangeArrowheads="1"/>
          </p:cNvSpPr>
          <p:nvPr/>
        </p:nvSpPr>
        <p:spPr bwMode="auto">
          <a:xfrm>
            <a:off x="5868144" y="4910574"/>
            <a:ext cx="5453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</a:rPr>
              <a:t>TX</a:t>
            </a:r>
            <a:endParaRPr lang="ja-JP" altLang="en-US" sz="2000" dirty="0">
              <a:latin typeface="+mj-lt"/>
            </a:endParaRPr>
          </a:p>
        </p:txBody>
      </p:sp>
      <p:sp>
        <p:nvSpPr>
          <p:cNvPr id="88" name="テキスト ボックス 259"/>
          <p:cNvSpPr txBox="1">
            <a:spLocks noChangeArrowheads="1"/>
          </p:cNvSpPr>
          <p:nvPr/>
        </p:nvSpPr>
        <p:spPr bwMode="auto">
          <a:xfrm>
            <a:off x="5394810" y="3830454"/>
            <a:ext cx="5453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</a:rPr>
              <a:t>TX</a:t>
            </a:r>
            <a:endParaRPr lang="ja-JP" altLang="en-US" sz="2000" dirty="0">
              <a:latin typeface="+mj-lt"/>
            </a:endParaRPr>
          </a:p>
        </p:txBody>
      </p:sp>
      <p:sp>
        <p:nvSpPr>
          <p:cNvPr id="89" name="テキスト ボックス 259"/>
          <p:cNvSpPr txBox="1">
            <a:spLocks noChangeArrowheads="1"/>
          </p:cNvSpPr>
          <p:nvPr/>
        </p:nvSpPr>
        <p:spPr bwMode="auto">
          <a:xfrm>
            <a:off x="4890754" y="2750334"/>
            <a:ext cx="5453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 smtClean="0">
                <a:latin typeface="+mj-lt"/>
              </a:rPr>
              <a:t>TX</a:t>
            </a:r>
            <a:endParaRPr lang="ja-JP" altLang="en-US" sz="2000" dirty="0">
              <a:latin typeface="+mj-lt"/>
            </a:endParaRPr>
          </a:p>
        </p:txBody>
      </p:sp>
      <p:sp>
        <p:nvSpPr>
          <p:cNvPr id="91" name="フリーフォーム 178"/>
          <p:cNvSpPr>
            <a:spLocks/>
          </p:cNvSpPr>
          <p:nvPr/>
        </p:nvSpPr>
        <p:spPr bwMode="auto">
          <a:xfrm>
            <a:off x="6084168" y="2420888"/>
            <a:ext cx="1284287" cy="1017588"/>
          </a:xfrm>
          <a:custGeom>
            <a:avLst/>
            <a:gdLst>
              <a:gd name="T0" fmla="*/ 0 w 1284270"/>
              <a:gd name="T1" fmla="*/ 298605 h 1017141"/>
              <a:gd name="T2" fmla="*/ 308245 w 1284270"/>
              <a:gd name="T3" fmla="*/ 0 h 1017141"/>
              <a:gd name="T4" fmla="*/ 1284355 w 1284270"/>
              <a:gd name="T5" fmla="*/ 1019378 h 1017141"/>
              <a:gd name="T6" fmla="*/ 0 60000 65536"/>
              <a:gd name="T7" fmla="*/ 0 60000 65536"/>
              <a:gd name="T8" fmla="*/ 0 60000 65536"/>
              <a:gd name="T9" fmla="*/ 0 w 1284270"/>
              <a:gd name="T10" fmla="*/ 0 h 1017141"/>
              <a:gd name="T11" fmla="*/ 1284270 w 1284270"/>
              <a:gd name="T12" fmla="*/ 1017141 h 10171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84270" h="1017141">
                <a:moveTo>
                  <a:pt x="0" y="297950"/>
                </a:moveTo>
                <a:lnTo>
                  <a:pt x="308225" y="0"/>
                </a:lnTo>
                <a:lnTo>
                  <a:pt x="1284270" y="1017141"/>
                </a:ln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92" name="テキスト ボックス 179"/>
          <p:cNvSpPr txBox="1">
            <a:spLocks noChangeArrowheads="1"/>
          </p:cNvSpPr>
          <p:nvPr/>
        </p:nvSpPr>
        <p:spPr bwMode="auto">
          <a:xfrm>
            <a:off x="6796955" y="2544713"/>
            <a:ext cx="178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000" dirty="0">
                <a:latin typeface="+mj-lt"/>
              </a:rPr>
              <a:t>Bonding wire</a:t>
            </a:r>
            <a:endParaRPr lang="ja-JP" altLang="en-US" sz="2000" dirty="0">
              <a:latin typeface="+mj-lt"/>
            </a:endParaRPr>
          </a:p>
        </p:txBody>
      </p:sp>
      <p:sp>
        <p:nvSpPr>
          <p:cNvPr id="93" name="フリーフォーム 178"/>
          <p:cNvSpPr>
            <a:spLocks/>
          </p:cNvSpPr>
          <p:nvPr/>
        </p:nvSpPr>
        <p:spPr bwMode="auto">
          <a:xfrm>
            <a:off x="6588224" y="3501008"/>
            <a:ext cx="1284287" cy="1017588"/>
          </a:xfrm>
          <a:custGeom>
            <a:avLst/>
            <a:gdLst>
              <a:gd name="T0" fmla="*/ 0 w 1284270"/>
              <a:gd name="T1" fmla="*/ 298605 h 1017141"/>
              <a:gd name="T2" fmla="*/ 308245 w 1284270"/>
              <a:gd name="T3" fmla="*/ 0 h 1017141"/>
              <a:gd name="T4" fmla="*/ 1284355 w 1284270"/>
              <a:gd name="T5" fmla="*/ 1019378 h 1017141"/>
              <a:gd name="T6" fmla="*/ 0 60000 65536"/>
              <a:gd name="T7" fmla="*/ 0 60000 65536"/>
              <a:gd name="T8" fmla="*/ 0 60000 65536"/>
              <a:gd name="T9" fmla="*/ 0 w 1284270"/>
              <a:gd name="T10" fmla="*/ 0 h 1017141"/>
              <a:gd name="T11" fmla="*/ 1284270 w 1284270"/>
              <a:gd name="T12" fmla="*/ 1017141 h 10171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84270" h="1017141">
                <a:moveTo>
                  <a:pt x="0" y="297950"/>
                </a:moveTo>
                <a:lnTo>
                  <a:pt x="308225" y="0"/>
                </a:lnTo>
                <a:lnTo>
                  <a:pt x="1284270" y="1017141"/>
                </a:ln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94" name="テキスト ボックス 179"/>
          <p:cNvSpPr txBox="1">
            <a:spLocks noChangeArrowheads="1"/>
          </p:cNvSpPr>
          <p:nvPr/>
        </p:nvSpPr>
        <p:spPr bwMode="auto">
          <a:xfrm>
            <a:off x="7301011" y="3624833"/>
            <a:ext cx="178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000" dirty="0">
                <a:latin typeface="+mj-lt"/>
              </a:rPr>
              <a:t>Bonding wire</a:t>
            </a:r>
            <a:endParaRPr lang="ja-JP" altLang="en-US" sz="2000" dirty="0">
              <a:latin typeface="+mj-lt"/>
            </a:endParaRPr>
          </a:p>
        </p:txBody>
      </p:sp>
      <p:sp>
        <p:nvSpPr>
          <p:cNvPr id="95" name="フリーフォーム 178"/>
          <p:cNvSpPr>
            <a:spLocks/>
          </p:cNvSpPr>
          <p:nvPr/>
        </p:nvSpPr>
        <p:spPr bwMode="auto">
          <a:xfrm>
            <a:off x="7040240" y="4590604"/>
            <a:ext cx="1284287" cy="1017588"/>
          </a:xfrm>
          <a:custGeom>
            <a:avLst/>
            <a:gdLst>
              <a:gd name="T0" fmla="*/ 0 w 1284270"/>
              <a:gd name="T1" fmla="*/ 298605 h 1017141"/>
              <a:gd name="T2" fmla="*/ 308245 w 1284270"/>
              <a:gd name="T3" fmla="*/ 0 h 1017141"/>
              <a:gd name="T4" fmla="*/ 1284355 w 1284270"/>
              <a:gd name="T5" fmla="*/ 1019378 h 1017141"/>
              <a:gd name="T6" fmla="*/ 0 60000 65536"/>
              <a:gd name="T7" fmla="*/ 0 60000 65536"/>
              <a:gd name="T8" fmla="*/ 0 60000 65536"/>
              <a:gd name="T9" fmla="*/ 0 w 1284270"/>
              <a:gd name="T10" fmla="*/ 0 h 1017141"/>
              <a:gd name="T11" fmla="*/ 1284270 w 1284270"/>
              <a:gd name="T12" fmla="*/ 1017141 h 10171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84270" h="1017141">
                <a:moveTo>
                  <a:pt x="0" y="297950"/>
                </a:moveTo>
                <a:lnTo>
                  <a:pt x="308225" y="0"/>
                </a:lnTo>
                <a:lnTo>
                  <a:pt x="1284270" y="1017141"/>
                </a:ln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96" name="テキスト ボックス 179"/>
          <p:cNvSpPr txBox="1">
            <a:spLocks noChangeArrowheads="1"/>
          </p:cNvSpPr>
          <p:nvPr/>
        </p:nvSpPr>
        <p:spPr bwMode="auto">
          <a:xfrm>
            <a:off x="7753027" y="4714429"/>
            <a:ext cx="178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000" dirty="0">
                <a:latin typeface="+mj-lt"/>
              </a:rPr>
              <a:t>Bonding wire</a:t>
            </a:r>
            <a:endParaRPr lang="ja-JP" altLang="en-US" sz="2000" dirty="0">
              <a:latin typeface="+mj-lt"/>
            </a:endParaRPr>
          </a:p>
        </p:txBody>
      </p:sp>
      <p:sp>
        <p:nvSpPr>
          <p:cNvPr id="97" name="フリーフォーム 178"/>
          <p:cNvSpPr>
            <a:spLocks/>
          </p:cNvSpPr>
          <p:nvPr/>
        </p:nvSpPr>
        <p:spPr bwMode="auto">
          <a:xfrm>
            <a:off x="7544296" y="5670724"/>
            <a:ext cx="1284287" cy="1017588"/>
          </a:xfrm>
          <a:custGeom>
            <a:avLst/>
            <a:gdLst>
              <a:gd name="T0" fmla="*/ 0 w 1284270"/>
              <a:gd name="T1" fmla="*/ 298605 h 1017141"/>
              <a:gd name="T2" fmla="*/ 308245 w 1284270"/>
              <a:gd name="T3" fmla="*/ 0 h 1017141"/>
              <a:gd name="T4" fmla="*/ 1284355 w 1284270"/>
              <a:gd name="T5" fmla="*/ 1019378 h 1017141"/>
              <a:gd name="T6" fmla="*/ 0 60000 65536"/>
              <a:gd name="T7" fmla="*/ 0 60000 65536"/>
              <a:gd name="T8" fmla="*/ 0 60000 65536"/>
              <a:gd name="T9" fmla="*/ 0 w 1284270"/>
              <a:gd name="T10" fmla="*/ 0 h 1017141"/>
              <a:gd name="T11" fmla="*/ 1284270 w 1284270"/>
              <a:gd name="T12" fmla="*/ 1017141 h 10171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84270" h="1017141">
                <a:moveTo>
                  <a:pt x="0" y="297950"/>
                </a:moveTo>
                <a:lnTo>
                  <a:pt x="308225" y="0"/>
                </a:lnTo>
                <a:lnTo>
                  <a:pt x="1284270" y="1017141"/>
                </a:ln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98" name="テキスト ボックス 179"/>
          <p:cNvSpPr txBox="1">
            <a:spLocks noChangeArrowheads="1"/>
          </p:cNvSpPr>
          <p:nvPr/>
        </p:nvSpPr>
        <p:spPr bwMode="auto">
          <a:xfrm>
            <a:off x="8257083" y="5794549"/>
            <a:ext cx="178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000" dirty="0">
                <a:latin typeface="+mj-lt"/>
              </a:rPr>
              <a:t>Bonding wire</a:t>
            </a:r>
            <a:endParaRPr lang="ja-JP" altLang="en-US" sz="2000" dirty="0">
              <a:latin typeface="+mj-lt"/>
            </a:endParaRPr>
          </a:p>
        </p:txBody>
      </p:sp>
      <p:sp>
        <p:nvSpPr>
          <p:cNvPr id="99" name="タイトル 1"/>
          <p:cNvSpPr>
            <a:spLocks noGrp="1"/>
          </p:cNvSpPr>
          <p:nvPr>
            <p:ph type="title"/>
          </p:nvPr>
        </p:nvSpPr>
        <p:spPr>
          <a:xfrm>
            <a:off x="12576" y="76200"/>
            <a:ext cx="9095928" cy="6858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Chip stacking method: </a:t>
            </a:r>
            <a:r>
              <a:rPr lang="en-US" altLang="ja-JP" sz="3200" dirty="0" smtClean="0"/>
              <a:t>Slide &amp; stack</a:t>
            </a:r>
            <a:endParaRPr lang="ja-JP" altLang="en-US" dirty="0" smtClean="0"/>
          </a:p>
        </p:txBody>
      </p:sp>
      <p:sp>
        <p:nvSpPr>
          <p:cNvPr id="100" name="コンテンツ プレースホルダ 258"/>
          <p:cNvSpPr>
            <a:spLocks noGrp="1"/>
          </p:cNvSpPr>
          <p:nvPr>
            <p:ph idx="1"/>
          </p:nvPr>
        </p:nvSpPr>
        <p:spPr>
          <a:xfrm>
            <a:off x="228600" y="914400"/>
            <a:ext cx="5351512" cy="1434480"/>
          </a:xfrm>
        </p:spPr>
        <p:txBody>
          <a:bodyPr/>
          <a:lstStyle/>
          <a:p>
            <a:pPr eaLnBrk="1" hangingPunct="1"/>
            <a:r>
              <a:rPr lang="en-US" altLang="ja-JP" sz="2800" dirty="0" smtClean="0"/>
              <a:t>Inductive-coupling link</a:t>
            </a:r>
          </a:p>
          <a:p>
            <a:pPr lvl="1"/>
            <a:r>
              <a:rPr lang="en-US" altLang="ja-JP" sz="2400" dirty="0" smtClean="0"/>
              <a:t>Local clock line @ 4GHz</a:t>
            </a:r>
          </a:p>
          <a:p>
            <a:pPr lvl="1"/>
            <a:r>
              <a:rPr lang="en-US" altLang="ja-JP" dirty="0" smtClean="0"/>
              <a:t>Serial data line</a:t>
            </a:r>
            <a:endParaRPr lang="ja-JP" altLang="en-US" sz="2400" dirty="0" smtClean="0"/>
          </a:p>
        </p:txBody>
      </p:sp>
      <p:grpSp>
        <p:nvGrpSpPr>
          <p:cNvPr id="90" name="グループ化 89"/>
          <p:cNvGrpSpPr/>
          <p:nvPr/>
        </p:nvGrpSpPr>
        <p:grpSpPr>
          <a:xfrm>
            <a:off x="35496" y="4869160"/>
            <a:ext cx="2736304" cy="1296144"/>
            <a:chOff x="107504" y="4725144"/>
            <a:chExt cx="2736304" cy="1296144"/>
          </a:xfrm>
        </p:grpSpPr>
        <p:sp>
          <p:nvSpPr>
            <p:cNvPr id="74" name="正方形/長方形 73"/>
            <p:cNvSpPr/>
            <p:nvPr/>
          </p:nvSpPr>
          <p:spPr bwMode="auto">
            <a:xfrm>
              <a:off x="194486" y="4839543"/>
              <a:ext cx="475928" cy="432048"/>
            </a:xfrm>
            <a:prstGeom prst="rect">
              <a:avLst/>
            </a:prstGeom>
            <a:solidFill>
              <a:srgbClr val="99CC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75" name="正方形/長方形 74"/>
            <p:cNvSpPr/>
            <p:nvPr/>
          </p:nvSpPr>
          <p:spPr bwMode="auto">
            <a:xfrm>
              <a:off x="194486" y="5445224"/>
              <a:ext cx="475928" cy="432048"/>
            </a:xfrm>
            <a:prstGeom prst="rect">
              <a:avLst/>
            </a:prstGeom>
            <a:solidFill>
              <a:srgbClr val="FF66CC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76" name="二等辺三角形 75"/>
            <p:cNvSpPr/>
            <p:nvPr/>
          </p:nvSpPr>
          <p:spPr bwMode="auto">
            <a:xfrm>
              <a:off x="454390" y="5733256"/>
              <a:ext cx="144016" cy="144016"/>
            </a:xfrm>
            <a:prstGeom prst="triangl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77" name="テキスト ボックス 259"/>
            <p:cNvSpPr txBox="1">
              <a:spLocks noChangeArrowheads="1"/>
            </p:cNvSpPr>
            <p:nvPr/>
          </p:nvSpPr>
          <p:spPr bwMode="auto">
            <a:xfrm>
              <a:off x="626534" y="4839543"/>
              <a:ext cx="221727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 smtClean="0">
                  <a:latin typeface="+mj-lt"/>
                </a:rPr>
                <a:t>Inductor (TX)</a:t>
              </a:r>
              <a:endParaRPr lang="ja-JP" altLang="en-US" sz="2400" dirty="0">
                <a:latin typeface="+mj-lt"/>
              </a:endParaRPr>
            </a:p>
          </p:txBody>
        </p:sp>
        <p:sp>
          <p:nvSpPr>
            <p:cNvPr id="78" name="テキスト ボックス 259"/>
            <p:cNvSpPr txBox="1">
              <a:spLocks noChangeArrowheads="1"/>
            </p:cNvSpPr>
            <p:nvPr/>
          </p:nvSpPr>
          <p:spPr bwMode="auto">
            <a:xfrm>
              <a:off x="626534" y="5445224"/>
              <a:ext cx="220124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 smtClean="0">
                  <a:latin typeface="+mj-lt"/>
                </a:rPr>
                <a:t>Inductor (RX)</a:t>
              </a:r>
              <a:endParaRPr lang="ja-JP" altLang="en-US" sz="2400" dirty="0">
                <a:latin typeface="+mj-lt"/>
              </a:endParaRPr>
            </a:p>
          </p:txBody>
        </p:sp>
        <p:sp>
          <p:nvSpPr>
            <p:cNvPr id="79" name="テキスト ボックス 259"/>
            <p:cNvSpPr txBox="1">
              <a:spLocks noChangeArrowheads="1"/>
            </p:cNvSpPr>
            <p:nvPr/>
          </p:nvSpPr>
          <p:spPr bwMode="auto">
            <a:xfrm>
              <a:off x="153200" y="4871481"/>
              <a:ext cx="54534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 smtClean="0">
                  <a:latin typeface="+mj-lt"/>
                </a:rPr>
                <a:t>TX</a:t>
              </a:r>
              <a:endParaRPr lang="ja-JP" altLang="en-US" sz="2000" dirty="0">
                <a:latin typeface="+mj-lt"/>
              </a:endParaRPr>
            </a:p>
          </p:txBody>
        </p:sp>
        <p:sp>
          <p:nvSpPr>
            <p:cNvPr id="101" name="正方形/長方形 100"/>
            <p:cNvSpPr/>
            <p:nvPr/>
          </p:nvSpPr>
          <p:spPr bwMode="auto">
            <a:xfrm>
              <a:off x="107504" y="4725144"/>
              <a:ext cx="2664296" cy="1296144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sp>
        <p:nvSpPr>
          <p:cNvPr id="73" name="テキスト ボックス 136"/>
          <p:cNvSpPr txBox="1">
            <a:spLocks noChangeArrowheads="1"/>
          </p:cNvSpPr>
          <p:nvPr/>
        </p:nvSpPr>
        <p:spPr bwMode="auto">
          <a:xfrm>
            <a:off x="4857750" y="1196752"/>
            <a:ext cx="42862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000" dirty="0">
                <a:latin typeface="+mn-lt"/>
              </a:rPr>
              <a:t>System clock for </a:t>
            </a:r>
            <a:r>
              <a:rPr lang="en-US" altLang="ja-JP" sz="2000" dirty="0" smtClean="0">
                <a:latin typeface="+mn-lt"/>
              </a:rPr>
              <a:t>NoC is 200MHz</a:t>
            </a:r>
            <a:endParaRPr lang="ja-JP" altLang="en-US" sz="2000" dirty="0">
              <a:latin typeface="+mn-lt"/>
            </a:endParaRPr>
          </a:p>
        </p:txBody>
      </p:sp>
      <p:sp>
        <p:nvSpPr>
          <p:cNvPr id="84" name="テキスト ボックス 136"/>
          <p:cNvSpPr txBox="1">
            <a:spLocks noChangeArrowheads="1"/>
          </p:cNvSpPr>
          <p:nvPr/>
        </p:nvSpPr>
        <p:spPr bwMode="auto">
          <a:xfrm>
            <a:off x="4857750" y="1625377"/>
            <a:ext cx="4214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000" dirty="0">
                <a:latin typeface="+mn-lt"/>
                <a:sym typeface="Wingdings" pitchFamily="2" charset="2"/>
              </a:rPr>
              <a:t> </a:t>
            </a:r>
            <a:r>
              <a:rPr lang="en-US" altLang="ja-JP" sz="2000" dirty="0" smtClean="0">
                <a:latin typeface="+mn-lt"/>
                <a:sym typeface="Wingdings" pitchFamily="2" charset="2"/>
              </a:rPr>
              <a:t>32-bit </a:t>
            </a:r>
            <a:r>
              <a:rPr lang="en-US" altLang="ja-JP" sz="2000" dirty="0">
                <a:latin typeface="+mn-lt"/>
                <a:sym typeface="Wingdings" pitchFamily="2" charset="2"/>
              </a:rPr>
              <a:t>transfer for each clock</a:t>
            </a:r>
            <a:endParaRPr lang="ja-JP" altLang="en-US" sz="2000" dirty="0">
              <a:latin typeface="+mn-lt"/>
            </a:endParaRPr>
          </a:p>
        </p:txBody>
      </p:sp>
      <p:sp>
        <p:nvSpPr>
          <p:cNvPr id="85" name="Text Box 112"/>
          <p:cNvSpPr txBox="1">
            <a:spLocks noChangeArrowheads="1"/>
          </p:cNvSpPr>
          <p:nvPr/>
        </p:nvSpPr>
        <p:spPr bwMode="auto">
          <a:xfrm>
            <a:off x="186879" y="6357938"/>
            <a:ext cx="8705601" cy="46355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>
                <a:latin typeface="+mj-lt"/>
                <a:ea typeface="ＭＳ Ｐゴシック" pitchFamily="50" charset="-128"/>
              </a:rPr>
              <a:t>Local clock is shared by neighboring chips; No global </a:t>
            </a: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sync. </a:t>
            </a:r>
            <a:endParaRPr lang="en-US" altLang="ja-JP" sz="2400" dirty="0">
              <a:latin typeface="+mj-lt"/>
              <a:ea typeface="ＭＳ Ｐゴシック" pitchFamily="50" charset="-128"/>
            </a:endParaRPr>
          </a:p>
        </p:txBody>
      </p:sp>
      <p:sp>
        <p:nvSpPr>
          <p:cNvPr id="114" name="テキスト ボックス 128"/>
          <p:cNvSpPr txBox="1">
            <a:spLocks noChangeArrowheads="1"/>
          </p:cNvSpPr>
          <p:nvPr/>
        </p:nvSpPr>
        <p:spPr bwMode="auto">
          <a:xfrm>
            <a:off x="2051720" y="3284984"/>
            <a:ext cx="104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dirty="0" err="1">
                <a:solidFill>
                  <a:srgbClr val="FF0000"/>
                </a:solidFill>
              </a:rPr>
              <a:t>TxData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115" name="テキスト ボックス 129"/>
          <p:cNvSpPr txBox="1">
            <a:spLocks noChangeArrowheads="1"/>
          </p:cNvSpPr>
          <p:nvPr/>
        </p:nvSpPr>
        <p:spPr bwMode="auto">
          <a:xfrm>
            <a:off x="3183707" y="3284984"/>
            <a:ext cx="884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dirty="0" err="1">
                <a:solidFill>
                  <a:srgbClr val="FF0000"/>
                </a:solidFill>
              </a:rPr>
              <a:t>TxClk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116" name="テキスト ボックス 128"/>
          <p:cNvSpPr txBox="1">
            <a:spLocks noChangeArrowheads="1"/>
          </p:cNvSpPr>
          <p:nvPr/>
        </p:nvSpPr>
        <p:spPr bwMode="auto">
          <a:xfrm>
            <a:off x="2483768" y="4325094"/>
            <a:ext cx="104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dirty="0" err="1">
                <a:solidFill>
                  <a:srgbClr val="FF0000"/>
                </a:solidFill>
              </a:rPr>
              <a:t>TxData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117" name="テキスト ボックス 129"/>
          <p:cNvSpPr txBox="1">
            <a:spLocks noChangeArrowheads="1"/>
          </p:cNvSpPr>
          <p:nvPr/>
        </p:nvSpPr>
        <p:spPr bwMode="auto">
          <a:xfrm>
            <a:off x="3615755" y="4333106"/>
            <a:ext cx="884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dirty="0" err="1">
                <a:solidFill>
                  <a:srgbClr val="FF0000"/>
                </a:solidFill>
              </a:rPr>
              <a:t>TxClk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118" name="テキスト ボックス 128"/>
          <p:cNvSpPr txBox="1">
            <a:spLocks noChangeArrowheads="1"/>
          </p:cNvSpPr>
          <p:nvPr/>
        </p:nvSpPr>
        <p:spPr bwMode="auto">
          <a:xfrm>
            <a:off x="2987824" y="5405214"/>
            <a:ext cx="104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dirty="0" err="1">
                <a:solidFill>
                  <a:srgbClr val="FF0000"/>
                </a:solidFill>
              </a:rPr>
              <a:t>TxData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119" name="テキスト ボックス 129"/>
          <p:cNvSpPr txBox="1">
            <a:spLocks noChangeArrowheads="1"/>
          </p:cNvSpPr>
          <p:nvPr/>
        </p:nvSpPr>
        <p:spPr bwMode="auto">
          <a:xfrm>
            <a:off x="4119811" y="5405214"/>
            <a:ext cx="884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dirty="0" err="1">
                <a:solidFill>
                  <a:srgbClr val="FF0000"/>
                </a:solidFill>
              </a:rPr>
              <a:t>TxClk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120" name="テキスト ボックス 128"/>
          <p:cNvSpPr txBox="1">
            <a:spLocks noChangeArrowheads="1"/>
          </p:cNvSpPr>
          <p:nvPr/>
        </p:nvSpPr>
        <p:spPr bwMode="auto">
          <a:xfrm>
            <a:off x="5508104" y="5445224"/>
            <a:ext cx="104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dirty="0" err="1">
                <a:solidFill>
                  <a:srgbClr val="FF0000"/>
                </a:solidFill>
              </a:rPr>
              <a:t>TxData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121" name="テキスト ボックス 129"/>
          <p:cNvSpPr txBox="1">
            <a:spLocks noChangeArrowheads="1"/>
          </p:cNvSpPr>
          <p:nvPr/>
        </p:nvSpPr>
        <p:spPr bwMode="auto">
          <a:xfrm>
            <a:off x="6640091" y="5445224"/>
            <a:ext cx="884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dirty="0" err="1">
                <a:solidFill>
                  <a:srgbClr val="FF0000"/>
                </a:solidFill>
              </a:rPr>
              <a:t>TxClk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122" name="テキスト ボックス 128"/>
          <p:cNvSpPr txBox="1">
            <a:spLocks noChangeArrowheads="1"/>
          </p:cNvSpPr>
          <p:nvPr/>
        </p:nvSpPr>
        <p:spPr bwMode="auto">
          <a:xfrm>
            <a:off x="5004048" y="4365104"/>
            <a:ext cx="104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dirty="0" err="1">
                <a:solidFill>
                  <a:srgbClr val="FF0000"/>
                </a:solidFill>
              </a:rPr>
              <a:t>TxData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123" name="テキスト ボックス 129"/>
          <p:cNvSpPr txBox="1">
            <a:spLocks noChangeArrowheads="1"/>
          </p:cNvSpPr>
          <p:nvPr/>
        </p:nvSpPr>
        <p:spPr bwMode="auto">
          <a:xfrm>
            <a:off x="6136035" y="4365104"/>
            <a:ext cx="884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dirty="0" err="1">
                <a:solidFill>
                  <a:srgbClr val="FF0000"/>
                </a:solidFill>
              </a:rPr>
              <a:t>TxClk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124" name="テキスト ボックス 128"/>
          <p:cNvSpPr txBox="1">
            <a:spLocks noChangeArrowheads="1"/>
          </p:cNvSpPr>
          <p:nvPr/>
        </p:nvSpPr>
        <p:spPr bwMode="auto">
          <a:xfrm>
            <a:off x="4572000" y="3284984"/>
            <a:ext cx="104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dirty="0" err="1">
                <a:solidFill>
                  <a:srgbClr val="FF0000"/>
                </a:solidFill>
              </a:rPr>
              <a:t>TxData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125" name="テキスト ボックス 129"/>
          <p:cNvSpPr txBox="1">
            <a:spLocks noChangeArrowheads="1"/>
          </p:cNvSpPr>
          <p:nvPr/>
        </p:nvSpPr>
        <p:spPr bwMode="auto">
          <a:xfrm>
            <a:off x="5703987" y="3284984"/>
            <a:ext cx="884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dirty="0" err="1">
                <a:solidFill>
                  <a:srgbClr val="FF0000"/>
                </a:solidFill>
              </a:rPr>
              <a:t>TxClk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113" name="フローチャート : 代替処理 112"/>
          <p:cNvSpPr>
            <a:spLocks noChangeArrowheads="1"/>
          </p:cNvSpPr>
          <p:nvPr/>
        </p:nvSpPr>
        <p:spPr bwMode="auto">
          <a:xfrm flipH="1">
            <a:off x="214313" y="2276872"/>
            <a:ext cx="8786812" cy="1214438"/>
          </a:xfrm>
          <a:prstGeom prst="flowChartAlternateProcess">
            <a:avLst/>
          </a:prstGeom>
          <a:solidFill>
            <a:srgbClr val="FFFF99"/>
          </a:solidFill>
          <a:ln w="28575" algn="ctr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spcBef>
                <a:spcPct val="50000"/>
              </a:spcBef>
            </a:pPr>
            <a:r>
              <a:rPr lang="en-US" altLang="ja-JP" sz="2800" dirty="0" smtClean="0">
                <a:solidFill>
                  <a:schemeClr val="tx2"/>
                </a:solidFill>
                <a:latin typeface="Comic Sans MS" pitchFamily="66" charset="0"/>
              </a:rPr>
              <a:t>Today’s talk is the wireless 3D </a:t>
            </a:r>
            <a:r>
              <a:rPr lang="en-US" altLang="ja-JP" sz="2800" dirty="0">
                <a:solidFill>
                  <a:schemeClr val="tx2"/>
                </a:solidFill>
                <a:latin typeface="Comic Sans MS" pitchFamily="66" charset="0"/>
              </a:rPr>
              <a:t>CMP </a:t>
            </a:r>
            <a:r>
              <a:rPr lang="en-US" altLang="ja-JP" sz="2800" dirty="0" smtClean="0">
                <a:solidFill>
                  <a:schemeClr val="tx2"/>
                </a:solidFill>
                <a:latin typeface="Comic Sans MS" pitchFamily="66" charset="0"/>
              </a:rPr>
              <a:t>that connects processors &amp; caches using this wireless technology</a:t>
            </a:r>
            <a:endParaRPr lang="ja-JP" altLang="en-US" sz="2800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Outline: </a:t>
            </a:r>
            <a:r>
              <a:rPr lang="en-US" altLang="ja-JP" sz="3200" dirty="0" smtClean="0"/>
              <a:t>Wireless 3D NoC for CMPs</a:t>
            </a:r>
            <a:endParaRPr lang="ja-JP" altLang="en-US" sz="3200" dirty="0" smtClean="0"/>
          </a:p>
        </p:txBody>
      </p:sp>
      <p:sp>
        <p:nvSpPr>
          <p:cNvPr id="717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ja-JP" sz="2800" dirty="0" smtClean="0"/>
              <a:t>3D IC technologies</a:t>
            </a:r>
          </a:p>
          <a:p>
            <a:pPr lvl="1"/>
            <a:r>
              <a:rPr lang="en-US" altLang="ja-JP" sz="2400" dirty="0" smtClean="0"/>
              <a:t>Wired approach vs. wireless approach</a:t>
            </a:r>
          </a:p>
          <a:p>
            <a:pPr lvl="1"/>
            <a:r>
              <a:rPr lang="en-US" altLang="ja-JP" sz="2400" dirty="0" smtClean="0"/>
              <a:t>Inductive-coupling technology</a:t>
            </a:r>
          </a:p>
          <a:p>
            <a:pPr lvl="1"/>
            <a:endParaRPr lang="en-US" altLang="ja-JP" sz="800" dirty="0" smtClean="0"/>
          </a:p>
          <a:p>
            <a:r>
              <a:rPr lang="en-US" altLang="ja-JP" sz="2800" dirty="0" smtClean="0"/>
              <a:t>Our target: Wireless 3D CMPs</a:t>
            </a:r>
          </a:p>
          <a:p>
            <a:pPr lvl="1"/>
            <a:r>
              <a:rPr lang="en-US" altLang="ja-JP" sz="2400" dirty="0" smtClean="0"/>
              <a:t>Type and number of chips stacked in a package can be customized for given applications</a:t>
            </a:r>
          </a:p>
          <a:p>
            <a:pPr lvl="1"/>
            <a:endParaRPr lang="en-US" altLang="ja-JP" sz="800" dirty="0" smtClean="0"/>
          </a:p>
          <a:p>
            <a:pPr eaLnBrk="1" hangingPunct="1"/>
            <a:r>
              <a:rPr lang="en-US" altLang="ja-JP" sz="2800" dirty="0" smtClean="0"/>
              <a:t>Simple wireless 3D NoC</a:t>
            </a:r>
            <a:endParaRPr lang="en-US" altLang="ja-JP" sz="2400" dirty="0" smtClean="0"/>
          </a:p>
          <a:p>
            <a:pPr lvl="1" eaLnBrk="1" hangingPunct="1"/>
            <a:r>
              <a:rPr lang="en-US" altLang="ja-JP" sz="2400" dirty="0" smtClean="0"/>
              <a:t>Ring-based 3D network</a:t>
            </a:r>
          </a:p>
          <a:p>
            <a:pPr lvl="1" eaLnBrk="1" hangingPunct="1"/>
            <a:r>
              <a:rPr lang="en-US" altLang="ja-JP" sz="2400" dirty="0" smtClean="0"/>
              <a:t>Bubble flow control</a:t>
            </a:r>
            <a:endParaRPr lang="en-US" altLang="ja-JP" sz="800" dirty="0" smtClean="0"/>
          </a:p>
          <a:p>
            <a:pPr eaLnBrk="1" hangingPunct="1"/>
            <a:r>
              <a:rPr lang="en-US" altLang="ja-JP" sz="2800" dirty="0" smtClean="0"/>
              <a:t>Experimental results</a:t>
            </a:r>
          </a:p>
          <a:p>
            <a:pPr lvl="1"/>
            <a:r>
              <a:rPr lang="en-US" altLang="ja-JP" sz="2400" dirty="0" smtClean="0"/>
              <a:t>Real chip implementation</a:t>
            </a:r>
          </a:p>
          <a:p>
            <a:pPr lvl="1"/>
            <a:r>
              <a:rPr lang="en-US" altLang="ja-JP" sz="2400" dirty="0" smtClean="0"/>
              <a:t>Full-system simulation results</a:t>
            </a:r>
          </a:p>
          <a:p>
            <a:pPr eaLnBrk="1" hangingPunct="1"/>
            <a:endParaRPr lang="en-US" altLang="ja-JP" sz="2800" dirty="0" smtClean="0"/>
          </a:p>
          <a:p>
            <a:pPr lvl="1" eaLnBrk="1" hangingPunct="1"/>
            <a:endParaRPr lang="en-US" altLang="ja-JP" sz="2400" dirty="0" smtClean="0"/>
          </a:p>
          <a:p>
            <a:pPr lvl="1" eaLnBrk="1" hangingPunct="1"/>
            <a:endParaRPr lang="ja-JP" altLang="en-US" sz="2400" dirty="0" smtClean="0"/>
          </a:p>
        </p:txBody>
      </p:sp>
      <p:pic>
        <p:nvPicPr>
          <p:cNvPr id="11" name="Picture 2" descr="bond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94850" y="4365104"/>
            <a:ext cx="3449150" cy="24928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正方形/長方形 4"/>
          <p:cNvSpPr/>
          <p:nvPr/>
        </p:nvSpPr>
        <p:spPr bwMode="auto">
          <a:xfrm>
            <a:off x="142874" y="2427163"/>
            <a:ext cx="8821613" cy="1433885"/>
          </a:xfrm>
          <a:prstGeom prst="rect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/>
          <a:lstStyle/>
          <a:p>
            <a:pPr>
              <a:spcBef>
                <a:spcPct val="50000"/>
              </a:spcBef>
              <a:defRPr/>
            </a:pPr>
            <a:endParaRPr lang="ja-JP" altLang="en-US" sz="2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4.7|9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7|14.9|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17.3|23.4"/>
</p:tagLst>
</file>

<file path=ppt/theme/theme1.xml><?xml version="1.0" encoding="utf-8"?>
<a:theme xmlns:a="http://schemas.openxmlformats.org/drawingml/2006/main" name="nn_presen_en">
  <a:themeElements>
    <a:clrScheme name="">
      <a:dk1>
        <a:srgbClr val="000000"/>
      </a:dk1>
      <a:lt1>
        <a:srgbClr val="CCFFCC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E2FFE2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テーマ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  <a:ea typeface="ＭＳ Ｐゴシック" charset="-128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nn_presen_en</Template>
  <TotalTime>2556</TotalTime>
  <Words>1778</Words>
  <Application>Microsoft Office PowerPoint</Application>
  <PresentationFormat>画面に合わせる (4:3)</PresentationFormat>
  <Paragraphs>450</Paragraphs>
  <Slides>30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30</vt:i4>
      </vt:variant>
    </vt:vector>
  </HeadingPairs>
  <TitlesOfParts>
    <vt:vector size="31" baseType="lpstr">
      <vt:lpstr>nn_presen_en</vt:lpstr>
      <vt:lpstr>A Vertical Bubble Flow Network using Inductive-Coupling  for 3D CMPs </vt:lpstr>
      <vt:lpstr>Outline: Wireless 3D NoC for CMPs</vt:lpstr>
      <vt:lpstr>Design cost of LSI is increasing </vt:lpstr>
      <vt:lpstr>3D IC technology for going vertical</vt:lpstr>
      <vt:lpstr>Inductive coupling link for 3D ICs</vt:lpstr>
      <vt:lpstr>An example: MuCCRA-Cube (2008)</vt:lpstr>
      <vt:lpstr>Chip stacking method: Slide &amp; stack</vt:lpstr>
      <vt:lpstr>Chip stacking method: Slide &amp; stack</vt:lpstr>
      <vt:lpstr>Outline: Wireless 3D NoC for CMPs</vt:lpstr>
      <vt:lpstr>Our target: Original 2D CMPs</vt:lpstr>
      <vt:lpstr>Our target: Original 2D CMPs</vt:lpstr>
      <vt:lpstr>Wireless 3D CMP: Homogeneous</vt:lpstr>
      <vt:lpstr>Wireless 3D CMP: Heterogeneous</vt:lpstr>
      <vt:lpstr>Outline: Wireless 3D NoC for CMPs</vt:lpstr>
      <vt:lpstr>Big picture: Wireless 3D NoC for CMPs</vt:lpstr>
      <vt:lpstr>Ring network: Deadlock problems</vt:lpstr>
      <vt:lpstr>Ring network: VC-based approach</vt:lpstr>
      <vt:lpstr>Ring network: Bubble flow approach</vt:lpstr>
      <vt:lpstr>Outline: Wireless 3D NoC for CMPs</vt:lpstr>
      <vt:lpstr>Test chip implementation @65nm</vt:lpstr>
      <vt:lpstr>Test chip implementation @65nm</vt:lpstr>
      <vt:lpstr>Test chip implementation @65nm</vt:lpstr>
      <vt:lpstr>Evaluations: Simulation environments</vt:lpstr>
      <vt:lpstr>Evaluations: Simulation environments</vt:lpstr>
      <vt:lpstr>Results: Network throughput @ 4 chips</vt:lpstr>
      <vt:lpstr>Results: Network throughput @ 8 chips</vt:lpstr>
      <vt:lpstr>Results: Application performance @4chips</vt:lpstr>
      <vt:lpstr>Results: Application performance @8chips</vt:lpstr>
      <vt:lpstr>Results: Router hardware amount</vt:lpstr>
      <vt:lpstr>Summary: Wireless 3D NoC for CMPs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cp:lastModifiedBy>nn</cp:lastModifiedBy>
  <cp:revision>666</cp:revision>
  <dcterms:modified xsi:type="dcterms:W3CDTF">2012-10-08T17:25:02Z</dcterms:modified>
</cp:coreProperties>
</file>